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3"/>
  </p:notesMasterIdLst>
  <p:handoutMasterIdLst>
    <p:handoutMasterId r:id="rId24"/>
  </p:handoutMasterIdLst>
  <p:sldIdLst>
    <p:sldId id="343" r:id="rId2"/>
    <p:sldId id="323" r:id="rId3"/>
    <p:sldId id="344" r:id="rId4"/>
    <p:sldId id="351" r:id="rId5"/>
    <p:sldId id="335" r:id="rId6"/>
    <p:sldId id="352" r:id="rId7"/>
    <p:sldId id="302" r:id="rId8"/>
    <p:sldId id="300" r:id="rId9"/>
    <p:sldId id="303" r:id="rId10"/>
    <p:sldId id="326" r:id="rId11"/>
    <p:sldId id="316" r:id="rId12"/>
    <p:sldId id="317" r:id="rId13"/>
    <p:sldId id="345" r:id="rId14"/>
    <p:sldId id="349" r:id="rId15"/>
    <p:sldId id="348" r:id="rId16"/>
    <p:sldId id="347" r:id="rId17"/>
    <p:sldId id="350" r:id="rId18"/>
    <p:sldId id="327" r:id="rId19"/>
    <p:sldId id="336" r:id="rId20"/>
    <p:sldId id="339" r:id="rId21"/>
    <p:sldId id="340" r:id="rId22"/>
  </p:sldIdLst>
  <p:sldSz cx="9144000" cy="6858000" type="screen4x3"/>
  <p:notesSz cx="6742113" cy="9872663"/>
  <p:defaultTextStyle>
    <a:defPPr>
      <a:defRPr lang="ja-JP"/>
    </a:defPPr>
    <a:lvl1pPr algn="l" rtl="0" fontAlgn="base">
      <a:spcBef>
        <a:spcPct val="0"/>
      </a:spcBef>
      <a:spcAft>
        <a:spcPct val="0"/>
      </a:spcAft>
      <a:defRPr kumimoji="1" sz="3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3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3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3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3600" kern="1200">
        <a:solidFill>
          <a:schemeClr val="tx1"/>
        </a:solidFill>
        <a:latin typeface="Arial"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0099CC"/>
    <a:srgbClr val="FFFFFF"/>
    <a:srgbClr val="99FF66"/>
    <a:srgbClr val="FF5050"/>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1" autoAdjust="0"/>
    <p:restoredTop sz="85714" autoAdjust="0"/>
  </p:normalViewPr>
  <p:slideViewPr>
    <p:cSldViewPr snapToGrid="0">
      <p:cViewPr varScale="1">
        <p:scale>
          <a:sx n="146" d="100"/>
          <a:sy n="146" d="100"/>
        </p:scale>
        <p:origin x="-26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0" d="100"/>
          <a:sy n="120" d="100"/>
        </p:scale>
        <p:origin x="-5088" y="-90"/>
      </p:cViewPr>
      <p:guideLst>
        <p:guide orient="horz" pos="3110"/>
        <p:guide pos="212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225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39267" name="Rectangle 3"/>
          <p:cNvSpPr>
            <a:spLocks noGrp="1" noChangeArrowheads="1"/>
          </p:cNvSpPr>
          <p:nvPr>
            <p:ph type="dt" sz="quarter" idx="1"/>
          </p:nvPr>
        </p:nvSpPr>
        <p:spPr bwMode="auto">
          <a:xfrm>
            <a:off x="3817938" y="0"/>
            <a:ext cx="29225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t" anchorCtr="0" compatLnSpc="1">
            <a:prstTxWarp prst="textNoShape">
              <a:avLst/>
            </a:prstTxWarp>
          </a:bodyPr>
          <a:lstStyle>
            <a:lvl1pPr algn="r">
              <a:defRPr sz="1200">
                <a:ea typeface="ＭＳ Ｐゴシック" pitchFamily="50" charset="-128"/>
              </a:defRPr>
            </a:lvl1pPr>
          </a:lstStyle>
          <a:p>
            <a:pPr>
              <a:defRPr/>
            </a:pPr>
            <a:r>
              <a:rPr lang="ja-JP" altLang="en-US"/>
              <a:t>2008/7/14</a:t>
            </a:r>
            <a:endParaRPr lang="en-US" altLang="ja-JP"/>
          </a:p>
        </p:txBody>
      </p:sp>
      <p:sp>
        <p:nvSpPr>
          <p:cNvPr id="139268" name="Rectangle 4"/>
          <p:cNvSpPr>
            <a:spLocks noGrp="1" noChangeArrowheads="1"/>
          </p:cNvSpPr>
          <p:nvPr>
            <p:ph type="ftr" sz="quarter" idx="2"/>
          </p:nvPr>
        </p:nvSpPr>
        <p:spPr bwMode="auto">
          <a:xfrm>
            <a:off x="0" y="9377363"/>
            <a:ext cx="29225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39269" name="Rectangle 5"/>
          <p:cNvSpPr>
            <a:spLocks noGrp="1" noChangeArrowheads="1"/>
          </p:cNvSpPr>
          <p:nvPr>
            <p:ph type="sldNum" sz="quarter" idx="3"/>
          </p:nvPr>
        </p:nvSpPr>
        <p:spPr bwMode="auto">
          <a:xfrm>
            <a:off x="3817938" y="9377363"/>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b" anchorCtr="0" compatLnSpc="1">
            <a:prstTxWarp prst="textNoShape">
              <a:avLst/>
            </a:prstTxWarp>
          </a:bodyPr>
          <a:lstStyle>
            <a:lvl1pPr algn="r">
              <a:defRPr sz="1200">
                <a:ea typeface="ＭＳ Ｐゴシック" pitchFamily="50" charset="-128"/>
              </a:defRPr>
            </a:lvl1pPr>
          </a:lstStyle>
          <a:p>
            <a:pPr>
              <a:defRPr/>
            </a:pPr>
            <a:fld id="{9EF6D066-202B-4890-8687-C181B10117B3}" type="slidenum">
              <a:rPr lang="en-US" altLang="ja-JP"/>
              <a:pPr>
                <a:defRPr/>
              </a:pPr>
              <a:t>‹#›</a:t>
            </a:fld>
            <a:endParaRPr lang="en-US" altLang="ja-JP"/>
          </a:p>
        </p:txBody>
      </p:sp>
    </p:spTree>
    <p:extLst>
      <p:ext uri="{BB962C8B-B14F-4D97-AF65-F5344CB8AC3E}">
        <p14:creationId xmlns:p14="http://schemas.microsoft.com/office/powerpoint/2010/main" val="1157135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225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17938" y="0"/>
            <a:ext cx="29225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t" anchorCtr="0" compatLnSpc="1">
            <a:prstTxWarp prst="textNoShape">
              <a:avLst/>
            </a:prstTxWarp>
          </a:bodyPr>
          <a:lstStyle>
            <a:lvl1pPr algn="r">
              <a:defRPr sz="1200">
                <a:ea typeface="ＭＳ Ｐゴシック" pitchFamily="50" charset="-128"/>
              </a:defRPr>
            </a:lvl1pPr>
          </a:lstStyle>
          <a:p>
            <a:pPr>
              <a:defRPr/>
            </a:pPr>
            <a:r>
              <a:rPr lang="ja-JP" altLang="en-US"/>
              <a:t>2008/7/14</a:t>
            </a:r>
            <a:endParaRPr lang="en-US" altLang="ja-JP"/>
          </a:p>
        </p:txBody>
      </p:sp>
      <p:sp>
        <p:nvSpPr>
          <p:cNvPr id="10244"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3100" y="4689475"/>
            <a:ext cx="5395913"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377363"/>
            <a:ext cx="29225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17938" y="9377363"/>
            <a:ext cx="29225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8" tIns="45733" rIns="91468" bIns="45733" numCol="1" anchor="b" anchorCtr="0" compatLnSpc="1">
            <a:prstTxWarp prst="textNoShape">
              <a:avLst/>
            </a:prstTxWarp>
          </a:bodyPr>
          <a:lstStyle>
            <a:lvl1pPr algn="r">
              <a:defRPr sz="1200">
                <a:ea typeface="ＭＳ Ｐゴシック" pitchFamily="50" charset="-128"/>
              </a:defRPr>
            </a:lvl1pPr>
          </a:lstStyle>
          <a:p>
            <a:pPr>
              <a:defRPr/>
            </a:pPr>
            <a:fld id="{8D8C2726-55D3-4DA1-865D-48A9DC143947}" type="slidenum">
              <a:rPr lang="en-US" altLang="ja-JP"/>
              <a:pPr>
                <a:defRPr/>
              </a:pPr>
              <a:t>‹#›</a:t>
            </a:fld>
            <a:endParaRPr lang="en-US" altLang="ja-JP"/>
          </a:p>
        </p:txBody>
      </p:sp>
    </p:spTree>
    <p:extLst>
      <p:ext uri="{BB962C8B-B14F-4D97-AF65-F5344CB8AC3E}">
        <p14:creationId xmlns:p14="http://schemas.microsoft.com/office/powerpoint/2010/main" val="375982819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lvl1pPr eaLnBrk="0" hangingPunct="0">
              <a:defRPr kumimoji="1" sz="3600">
                <a:solidFill>
                  <a:schemeClr val="tx1"/>
                </a:solidFill>
                <a:latin typeface="Arial" charset="0"/>
                <a:ea typeface="ＭＳ Ｐゴシック" charset="-128"/>
              </a:defRPr>
            </a:lvl1pPr>
            <a:lvl2pPr marL="742871" indent="-285719" eaLnBrk="0" hangingPunct="0">
              <a:defRPr kumimoji="1" sz="3600">
                <a:solidFill>
                  <a:schemeClr val="tx1"/>
                </a:solidFill>
                <a:latin typeface="Arial" charset="0"/>
                <a:ea typeface="ＭＳ Ｐゴシック" charset="-128"/>
              </a:defRPr>
            </a:lvl2pPr>
            <a:lvl3pPr marL="1142879" indent="-228575" eaLnBrk="0" hangingPunct="0">
              <a:defRPr kumimoji="1" sz="3600">
                <a:solidFill>
                  <a:schemeClr val="tx1"/>
                </a:solidFill>
                <a:latin typeface="Arial" charset="0"/>
                <a:ea typeface="ＭＳ Ｐゴシック" charset="-128"/>
              </a:defRPr>
            </a:lvl3pPr>
            <a:lvl4pPr marL="1600030" indent="-228575" eaLnBrk="0" hangingPunct="0">
              <a:defRPr kumimoji="1" sz="3600">
                <a:solidFill>
                  <a:schemeClr val="tx1"/>
                </a:solidFill>
                <a:latin typeface="Arial" charset="0"/>
                <a:ea typeface="ＭＳ Ｐゴシック" charset="-128"/>
              </a:defRPr>
            </a:lvl4pPr>
            <a:lvl5pPr marL="2057181" indent="-228575" eaLnBrk="0" hangingPunct="0">
              <a:defRPr kumimoji="1" sz="3600">
                <a:solidFill>
                  <a:schemeClr val="tx1"/>
                </a:solidFill>
                <a:latin typeface="Arial" charset="0"/>
                <a:ea typeface="ＭＳ Ｐゴシック" charset="-128"/>
              </a:defRPr>
            </a:lvl5pPr>
            <a:lvl6pPr marL="2514333" indent="-228575" eaLnBrk="0" fontAlgn="base" hangingPunct="0">
              <a:spcBef>
                <a:spcPct val="0"/>
              </a:spcBef>
              <a:spcAft>
                <a:spcPct val="0"/>
              </a:spcAft>
              <a:defRPr kumimoji="1" sz="3600">
                <a:solidFill>
                  <a:schemeClr val="tx1"/>
                </a:solidFill>
                <a:latin typeface="Arial" charset="0"/>
                <a:ea typeface="ＭＳ Ｐゴシック" charset="-128"/>
              </a:defRPr>
            </a:lvl6pPr>
            <a:lvl7pPr marL="2971485" indent="-228575" eaLnBrk="0" fontAlgn="base" hangingPunct="0">
              <a:spcBef>
                <a:spcPct val="0"/>
              </a:spcBef>
              <a:spcAft>
                <a:spcPct val="0"/>
              </a:spcAft>
              <a:defRPr kumimoji="1" sz="3600">
                <a:solidFill>
                  <a:schemeClr val="tx1"/>
                </a:solidFill>
                <a:latin typeface="Arial" charset="0"/>
                <a:ea typeface="ＭＳ Ｐゴシック" charset="-128"/>
              </a:defRPr>
            </a:lvl7pPr>
            <a:lvl8pPr marL="3428635" indent="-228575" eaLnBrk="0" fontAlgn="base" hangingPunct="0">
              <a:spcBef>
                <a:spcPct val="0"/>
              </a:spcBef>
              <a:spcAft>
                <a:spcPct val="0"/>
              </a:spcAft>
              <a:defRPr kumimoji="1" sz="3600">
                <a:solidFill>
                  <a:schemeClr val="tx1"/>
                </a:solidFill>
                <a:latin typeface="Arial" charset="0"/>
                <a:ea typeface="ＭＳ Ｐゴシック" charset="-128"/>
              </a:defRPr>
            </a:lvl8pPr>
            <a:lvl9pPr marL="3885787" indent="-228575"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r>
              <a:rPr lang="ja-JP" altLang="en-US" sz="1200" dirty="0"/>
              <a:t>2008/7/14</a:t>
            </a:r>
            <a:endParaRPr lang="en-US" altLang="ja-JP" sz="1200" dirty="0"/>
          </a:p>
        </p:txBody>
      </p:sp>
      <p:sp>
        <p:nvSpPr>
          <p:cNvPr id="13315" name="Rectangle 7"/>
          <p:cNvSpPr>
            <a:spLocks noGrp="1" noChangeArrowheads="1"/>
          </p:cNvSpPr>
          <p:nvPr>
            <p:ph type="sldNum" sz="quarter" idx="5"/>
          </p:nvPr>
        </p:nvSpPr>
        <p:spPr>
          <a:noFill/>
        </p:spPr>
        <p:txBody>
          <a:bodyPr/>
          <a:lstStyle>
            <a:lvl1pPr eaLnBrk="0" hangingPunct="0">
              <a:defRPr kumimoji="1" sz="3600">
                <a:solidFill>
                  <a:schemeClr val="tx1"/>
                </a:solidFill>
                <a:latin typeface="Arial" charset="0"/>
                <a:ea typeface="ＭＳ Ｐゴシック" charset="-128"/>
              </a:defRPr>
            </a:lvl1pPr>
            <a:lvl2pPr marL="742871" indent="-285719" eaLnBrk="0" hangingPunct="0">
              <a:defRPr kumimoji="1" sz="3600">
                <a:solidFill>
                  <a:schemeClr val="tx1"/>
                </a:solidFill>
                <a:latin typeface="Arial" charset="0"/>
                <a:ea typeface="ＭＳ Ｐゴシック" charset="-128"/>
              </a:defRPr>
            </a:lvl2pPr>
            <a:lvl3pPr marL="1142879" indent="-228575" eaLnBrk="0" hangingPunct="0">
              <a:defRPr kumimoji="1" sz="3600">
                <a:solidFill>
                  <a:schemeClr val="tx1"/>
                </a:solidFill>
                <a:latin typeface="Arial" charset="0"/>
                <a:ea typeface="ＭＳ Ｐゴシック" charset="-128"/>
              </a:defRPr>
            </a:lvl3pPr>
            <a:lvl4pPr marL="1600030" indent="-228575" eaLnBrk="0" hangingPunct="0">
              <a:defRPr kumimoji="1" sz="3600">
                <a:solidFill>
                  <a:schemeClr val="tx1"/>
                </a:solidFill>
                <a:latin typeface="Arial" charset="0"/>
                <a:ea typeface="ＭＳ Ｐゴシック" charset="-128"/>
              </a:defRPr>
            </a:lvl4pPr>
            <a:lvl5pPr marL="2057181" indent="-228575" eaLnBrk="0" hangingPunct="0">
              <a:defRPr kumimoji="1" sz="3600">
                <a:solidFill>
                  <a:schemeClr val="tx1"/>
                </a:solidFill>
                <a:latin typeface="Arial" charset="0"/>
                <a:ea typeface="ＭＳ Ｐゴシック" charset="-128"/>
              </a:defRPr>
            </a:lvl5pPr>
            <a:lvl6pPr marL="2514333" indent="-228575" eaLnBrk="0" fontAlgn="base" hangingPunct="0">
              <a:spcBef>
                <a:spcPct val="0"/>
              </a:spcBef>
              <a:spcAft>
                <a:spcPct val="0"/>
              </a:spcAft>
              <a:defRPr kumimoji="1" sz="3600">
                <a:solidFill>
                  <a:schemeClr val="tx1"/>
                </a:solidFill>
                <a:latin typeface="Arial" charset="0"/>
                <a:ea typeface="ＭＳ Ｐゴシック" charset="-128"/>
              </a:defRPr>
            </a:lvl6pPr>
            <a:lvl7pPr marL="2971485" indent="-228575" eaLnBrk="0" fontAlgn="base" hangingPunct="0">
              <a:spcBef>
                <a:spcPct val="0"/>
              </a:spcBef>
              <a:spcAft>
                <a:spcPct val="0"/>
              </a:spcAft>
              <a:defRPr kumimoji="1" sz="3600">
                <a:solidFill>
                  <a:schemeClr val="tx1"/>
                </a:solidFill>
                <a:latin typeface="Arial" charset="0"/>
                <a:ea typeface="ＭＳ Ｐゴシック" charset="-128"/>
              </a:defRPr>
            </a:lvl7pPr>
            <a:lvl8pPr marL="3428635" indent="-228575" eaLnBrk="0" fontAlgn="base" hangingPunct="0">
              <a:spcBef>
                <a:spcPct val="0"/>
              </a:spcBef>
              <a:spcAft>
                <a:spcPct val="0"/>
              </a:spcAft>
              <a:defRPr kumimoji="1" sz="3600">
                <a:solidFill>
                  <a:schemeClr val="tx1"/>
                </a:solidFill>
                <a:latin typeface="Arial" charset="0"/>
                <a:ea typeface="ＭＳ Ｐゴシック" charset="-128"/>
              </a:defRPr>
            </a:lvl8pPr>
            <a:lvl9pPr marL="3885787" indent="-228575"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fld id="{B5F6CC14-1D27-46F9-886C-BBCEEDE48748}" type="slidenum">
              <a:rPr lang="en-US" altLang="ja-JP" sz="1200"/>
              <a:pPr eaLnBrk="1" hangingPunct="1"/>
              <a:t>0</a:t>
            </a:fld>
            <a:endParaRPr lang="en-US" altLang="ja-JP" sz="1200" dirty="0"/>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p:spPr>
        <p:txBody>
          <a:bodyPr/>
          <a:lstStyle/>
          <a:p>
            <a:pPr eaLnBrk="1" hangingPunct="1"/>
            <a:endParaRPr lang="ja-JP" altLang="en-US" smtClean="0">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a:t>
            </a:r>
            <a:r>
              <a:rPr kumimoji="1" lang="ja-JP" altLang="en-US" smtClean="0"/>
              <a:t>は横軸を安定係数の最小値、</a:t>
            </a:r>
            <a:r>
              <a:rPr kumimoji="1" lang="ja-JP" altLang="en-US" dirty="0" smtClean="0"/>
              <a:t>縦軸を</a:t>
            </a:r>
            <a:r>
              <a:rPr kumimoji="1" lang="en-US" altLang="ja-JP" dirty="0" smtClean="0"/>
              <a:t>60GHz</a:t>
            </a:r>
            <a:r>
              <a:rPr kumimoji="1" lang="ja-JP" altLang="en-US" dirty="0" smtClean="0"/>
              <a:t>における</a:t>
            </a:r>
            <a:r>
              <a:rPr kumimoji="1" lang="en-US" altLang="ja-JP" dirty="0" smtClean="0"/>
              <a:t>MAG</a:t>
            </a:r>
            <a:r>
              <a:rPr kumimoji="1" lang="ja-JP" altLang="en-US" dirty="0" smtClean="0"/>
              <a:t>とし、各インダクタ</a:t>
            </a:r>
            <a:r>
              <a:rPr kumimoji="1" lang="ja-JP" altLang="en-US" smtClean="0"/>
              <a:t>に対し</a:t>
            </a:r>
            <a:r>
              <a:rPr kumimoji="1" lang="en-US" altLang="ja-JP" smtClean="0"/>
              <a:t>R</a:t>
            </a:r>
            <a:r>
              <a:rPr kumimoji="1" lang="ja-JP" altLang="en-US" dirty="0" smtClean="0"/>
              <a:t>を</a:t>
            </a:r>
            <a:r>
              <a:rPr kumimoji="1" lang="en-US" altLang="ja-JP" dirty="0" smtClean="0"/>
              <a:t>0</a:t>
            </a:r>
            <a:r>
              <a:rPr kumimoji="1" lang="ja-JP" altLang="en-US" dirty="0" smtClean="0"/>
              <a:t>から</a:t>
            </a:r>
            <a:r>
              <a:rPr kumimoji="1" lang="en-US" altLang="ja-JP" dirty="0" smtClean="0"/>
              <a:t>100</a:t>
            </a:r>
            <a:r>
              <a:rPr kumimoji="1" lang="ja-JP" altLang="en-US" dirty="0" err="1" smtClean="0"/>
              <a:t>まで</a:t>
            </a:r>
            <a:r>
              <a:rPr kumimoji="1" lang="ja-JP" altLang="en-US" dirty="0" smtClean="0"/>
              <a:t>大きくしていった時の変化を表しております。</a:t>
            </a:r>
            <a:endParaRPr kumimoji="1" lang="en-US" altLang="ja-JP" dirty="0" smtClean="0"/>
          </a:p>
          <a:p>
            <a:endParaRPr kumimoji="1" lang="en-US" altLang="ja-JP" dirty="0" smtClean="0"/>
          </a:p>
          <a:p>
            <a:r>
              <a:rPr kumimoji="1" lang="ja-JP" altLang="en-US" smtClean="0"/>
              <a:t>インダクタを大きくする</a:t>
            </a:r>
            <a:r>
              <a:rPr kumimoji="1" lang="ja-JP" altLang="en-US" dirty="0" smtClean="0"/>
              <a:t>ことで</a:t>
            </a:r>
            <a:r>
              <a:rPr kumimoji="1" lang="en-US" altLang="ja-JP" dirty="0" smtClean="0"/>
              <a:t>MAG</a:t>
            </a:r>
            <a:r>
              <a:rPr kumimoji="1" lang="ja-JP" altLang="en-US" dirty="0" err="1" smtClean="0"/>
              <a:t>は向</a:t>
            </a:r>
            <a:r>
              <a:rPr kumimoji="1" lang="ja-JP" altLang="en-US" dirty="0" smtClean="0"/>
              <a:t>上しており、さらに</a:t>
            </a:r>
            <a:r>
              <a:rPr kumimoji="1" lang="en-US" altLang="ja-JP" dirty="0" smtClean="0"/>
              <a:t>R</a:t>
            </a:r>
            <a:r>
              <a:rPr kumimoji="1" lang="ja-JP" altLang="en-US" dirty="0" smtClean="0"/>
              <a:t>も大きくすることで安定係数を改善できていることがわかります。</a:t>
            </a:r>
            <a:endParaRPr kumimoji="1" lang="en-US" altLang="ja-JP" dirty="0" smtClean="0"/>
          </a:p>
          <a:p>
            <a:endParaRPr kumimoji="1" lang="en-US" altLang="ja-JP" dirty="0" smtClean="0"/>
          </a:p>
          <a:p>
            <a:r>
              <a:rPr kumimoji="1" lang="en-US" altLang="ja-JP" dirty="0" smtClean="0"/>
              <a:t>L=0</a:t>
            </a:r>
            <a:r>
              <a:rPr kumimoji="1" lang="ja-JP" altLang="en-US" dirty="0" err="1" smtClean="0"/>
              <a:t>、</a:t>
            </a:r>
            <a:r>
              <a:rPr kumimoji="1" lang="ja-JP" altLang="en-US" dirty="0" smtClean="0"/>
              <a:t>つまりゲインブーストテクニックを用いないときと比べて</a:t>
            </a:r>
            <a:r>
              <a:rPr kumimoji="1" lang="en-US" altLang="ja-JP" dirty="0" smtClean="0"/>
              <a:t>MAG</a:t>
            </a:r>
            <a:r>
              <a:rPr kumimoji="1" lang="ja-JP" altLang="en-US" dirty="0" smtClean="0"/>
              <a:t>は大きく向上して</a:t>
            </a:r>
            <a:r>
              <a:rPr kumimoji="1" lang="ja-JP" altLang="en-US" smtClean="0"/>
              <a:t>おり、</a:t>
            </a:r>
            <a:r>
              <a:rPr kumimoji="1" lang="en-US" altLang="ja-JP" smtClean="0"/>
              <a:t>L=85pH</a:t>
            </a:r>
            <a:r>
              <a:rPr kumimoji="1" lang="ja-JP" altLang="en-US" dirty="0" err="1" smtClean="0"/>
              <a:t>、</a:t>
            </a:r>
            <a:r>
              <a:rPr kumimoji="1" lang="en-US" altLang="ja-JP" dirty="0" smtClean="0"/>
              <a:t>R=0</a:t>
            </a:r>
            <a:r>
              <a:rPr kumimoji="1" lang="ja-JP" altLang="en-US" dirty="0" smtClean="0"/>
              <a:t>つまり従来方法での</a:t>
            </a:r>
            <a:r>
              <a:rPr kumimoji="1" lang="en-US" altLang="ja-JP" dirty="0" smtClean="0"/>
              <a:t>MAG</a:t>
            </a:r>
            <a:r>
              <a:rPr kumimoji="1" lang="ja-JP" altLang="en-US" dirty="0" smtClean="0"/>
              <a:t>が</a:t>
            </a:r>
            <a:r>
              <a:rPr kumimoji="1" lang="en-US" altLang="ja-JP" dirty="0" smtClean="0"/>
              <a:t>12.3[dB]</a:t>
            </a:r>
            <a:r>
              <a:rPr kumimoji="1" lang="ja-JP" altLang="en-US" dirty="0" smtClean="0"/>
              <a:t>であるの</a:t>
            </a:r>
            <a:r>
              <a:rPr kumimoji="1" lang="ja-JP" altLang="en-US" smtClean="0"/>
              <a:t>に対し</a:t>
            </a:r>
            <a:r>
              <a:rPr lang="ja-JP" altLang="en-US"/>
              <a:t>、</a:t>
            </a:r>
            <a:r>
              <a:rPr kumimoji="1" lang="en-US" altLang="ja-JP" smtClean="0"/>
              <a:t>L=260pH</a:t>
            </a:r>
            <a:r>
              <a:rPr kumimoji="1" lang="ja-JP" altLang="en-US" dirty="0" err="1" smtClean="0"/>
              <a:t>、</a:t>
            </a:r>
            <a:r>
              <a:rPr kumimoji="1" lang="en-US" altLang="ja-JP" dirty="0" smtClean="0"/>
              <a:t>R=50</a:t>
            </a:r>
            <a:r>
              <a:rPr kumimoji="1" lang="ja-JP" altLang="en-US" dirty="0" smtClean="0"/>
              <a:t>つまり提案手法を用いたときの</a:t>
            </a:r>
            <a:r>
              <a:rPr kumimoji="1" lang="en-US" altLang="ja-JP" dirty="0" smtClean="0"/>
              <a:t>MAG</a:t>
            </a:r>
            <a:r>
              <a:rPr kumimoji="1" lang="ja-JP" altLang="en-US" dirty="0" smtClean="0"/>
              <a:t>が</a:t>
            </a:r>
            <a:r>
              <a:rPr kumimoji="1" lang="en-US" altLang="ja-JP" dirty="0" smtClean="0"/>
              <a:t>14.6[dB]</a:t>
            </a:r>
            <a:r>
              <a:rPr kumimoji="1" lang="ja-JP" altLang="en-US" dirty="0" smtClean="0"/>
              <a:t>と</a:t>
            </a:r>
            <a:r>
              <a:rPr kumimoji="1" lang="en-US" altLang="ja-JP" dirty="0" smtClean="0"/>
              <a:t>2.3[dB]</a:t>
            </a:r>
            <a:r>
              <a:rPr kumimoji="1" lang="ja-JP" altLang="en-US" dirty="0" smtClean="0"/>
              <a:t>の改善を達成しました。</a:t>
            </a:r>
            <a:endParaRPr kumimoji="1" lang="en-US" altLang="ja-JP" dirty="0" smtClean="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9</a:t>
            </a:fld>
            <a:endParaRPr lang="en-US" altLang="ja-JP"/>
          </a:p>
        </p:txBody>
      </p:sp>
    </p:spTree>
    <p:extLst>
      <p:ext uri="{BB962C8B-B14F-4D97-AF65-F5344CB8AC3E}">
        <p14:creationId xmlns:p14="http://schemas.microsoft.com/office/powerpoint/2010/main" val="274649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こちらがレイアウト構造になります。</a:t>
            </a:r>
            <a:endParaRPr kumimoji="1" lang="en-US" altLang="ja-JP" smtClean="0"/>
          </a:p>
          <a:p>
            <a:endParaRPr lang="en-US" altLang="ja-JP"/>
          </a:p>
          <a:p>
            <a:r>
              <a:rPr kumimoji="1" lang="ja-JP" altLang="en-US" smtClean="0"/>
              <a:t>入出力の引き出し配線を伝送線路としてます。</a:t>
            </a:r>
            <a:endParaRPr kumimoji="1" lang="en-US" altLang="ja-JP" smtClean="0"/>
          </a:p>
          <a:p>
            <a:endParaRPr lang="en-US" altLang="ja-JP"/>
          </a:p>
          <a:p>
            <a:r>
              <a:rPr kumimoji="1" lang="ja-JP" altLang="en-US" smtClean="0"/>
              <a:t>トランジスタ</a:t>
            </a:r>
            <a:r>
              <a:rPr kumimoji="1" lang="en-US" altLang="ja-JP" smtClean="0"/>
              <a:t>2</a:t>
            </a:r>
            <a:r>
              <a:rPr kumimoji="1" lang="ja-JP" altLang="en-US" smtClean="0"/>
              <a:t>つの直近にインダクタを配置することで、ドレインソース間やトランジスタとインダクタ間の寄生成分を小さくするようにレイアウトしました。</a:t>
            </a:r>
            <a:endParaRPr kumimoji="1" lang="en-US" altLang="ja-JP" smtClean="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10</a:t>
            </a:fld>
            <a:endParaRPr lang="en-US" altLang="ja-JP"/>
          </a:p>
        </p:txBody>
      </p:sp>
    </p:spTree>
    <p:extLst>
      <p:ext uri="{BB962C8B-B14F-4D97-AF65-F5344CB8AC3E}">
        <p14:creationId xmlns:p14="http://schemas.microsoft.com/office/powerpoint/2010/main" val="263633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11</a:t>
            </a:fld>
            <a:endParaRPr lang="en-US" altLang="ja-JP"/>
          </a:p>
        </p:txBody>
      </p:sp>
    </p:spTree>
    <p:extLst>
      <p:ext uri="{BB962C8B-B14F-4D97-AF65-F5344CB8AC3E}">
        <p14:creationId xmlns:p14="http://schemas.microsoft.com/office/powerpoint/2010/main" val="25619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12</a:t>
            </a:fld>
            <a:endParaRPr lang="en-US" altLang="ja-JP"/>
          </a:p>
        </p:txBody>
      </p:sp>
    </p:spTree>
    <p:extLst>
      <p:ext uri="{BB962C8B-B14F-4D97-AF65-F5344CB8AC3E}">
        <p14:creationId xmlns:p14="http://schemas.microsoft.com/office/powerpoint/2010/main" val="156906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13</a:t>
            </a:fld>
            <a:endParaRPr lang="en-US" altLang="ja-JP"/>
          </a:p>
        </p:txBody>
      </p:sp>
    </p:spTree>
    <p:extLst>
      <p:ext uri="{BB962C8B-B14F-4D97-AF65-F5344CB8AC3E}">
        <p14:creationId xmlns:p14="http://schemas.microsoft.com/office/powerpoint/2010/main" val="29564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14</a:t>
            </a:fld>
            <a:endParaRPr lang="en-US" altLang="ja-JP"/>
          </a:p>
        </p:txBody>
      </p:sp>
    </p:spTree>
    <p:extLst>
      <p:ext uri="{BB962C8B-B14F-4D97-AF65-F5344CB8AC3E}">
        <p14:creationId xmlns:p14="http://schemas.microsoft.com/office/powerpoint/2010/main" val="290354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15</a:t>
            </a:fld>
            <a:endParaRPr lang="en-US" altLang="ja-JP"/>
          </a:p>
        </p:txBody>
      </p:sp>
    </p:spTree>
    <p:extLst>
      <p:ext uri="{BB962C8B-B14F-4D97-AF65-F5344CB8AC3E}">
        <p14:creationId xmlns:p14="http://schemas.microsoft.com/office/powerpoint/2010/main" val="171115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各</a:t>
            </a:r>
            <a:r>
              <a:rPr kumimoji="1" lang="en-US" altLang="ja-JP" smtClean="0"/>
              <a:t>R</a:t>
            </a:r>
            <a:r>
              <a:rPr kumimoji="1" lang="ja-JP" altLang="en-US" smtClean="0"/>
              <a:t>における</a:t>
            </a:r>
            <a:r>
              <a:rPr kumimoji="1" lang="en-US" altLang="ja-JP" smtClean="0"/>
              <a:t>MAG</a:t>
            </a:r>
            <a:r>
              <a:rPr kumimoji="1" lang="ja-JP" altLang="en-US" smtClean="0"/>
              <a:t>と安定係数の周波数特性を表しており、左が</a:t>
            </a:r>
            <a:r>
              <a:rPr kumimoji="1" lang="en-US" altLang="ja-JP" smtClean="0"/>
              <a:t>85pH</a:t>
            </a:r>
            <a:r>
              <a:rPr kumimoji="1" lang="ja-JP" altLang="en-US" smtClean="0"/>
              <a:t>、右が</a:t>
            </a:r>
            <a:r>
              <a:rPr kumimoji="1" lang="en-US" altLang="ja-JP" smtClean="0"/>
              <a:t>260pH</a:t>
            </a:r>
            <a:r>
              <a:rPr kumimoji="1" lang="ja-JP" altLang="en-US" smtClean="0"/>
              <a:t>のときとなります。</a:t>
            </a:r>
            <a:endParaRPr kumimoji="1" lang="en-US" altLang="ja-JP" smtClean="0"/>
          </a:p>
          <a:p>
            <a:endParaRPr kumimoji="1" lang="en-US" altLang="ja-JP" smtClean="0"/>
          </a:p>
          <a:p>
            <a:r>
              <a:rPr kumimoji="1" lang="en-US" altLang="ja-JP" smtClean="0"/>
              <a:t>R</a:t>
            </a:r>
            <a:r>
              <a:rPr kumimoji="1" lang="ja-JP" altLang="en-US" smtClean="0"/>
              <a:t>を大きくすることで全体的に</a:t>
            </a:r>
            <a:r>
              <a:rPr kumimoji="1" lang="en-US" altLang="ja-JP" smtClean="0"/>
              <a:t>MAG</a:t>
            </a:r>
            <a:r>
              <a:rPr kumimoji="1" lang="ja-JP" altLang="en-US" smtClean="0"/>
              <a:t>が小さくなってしまうが、一方で安定係数は改善しており、特に</a:t>
            </a:r>
            <a:r>
              <a:rPr kumimoji="1" lang="en-US" altLang="ja-JP" smtClean="0"/>
              <a:t>260pH</a:t>
            </a:r>
            <a:r>
              <a:rPr kumimoji="1" lang="ja-JP" altLang="en-US" smtClean="0"/>
              <a:t>のときを見てみると、</a:t>
            </a:r>
            <a:r>
              <a:rPr kumimoji="1" lang="en-US" altLang="ja-JP" smtClean="0"/>
              <a:t>R</a:t>
            </a:r>
            <a:r>
              <a:rPr kumimoji="1" lang="ja-JP" altLang="en-US" smtClean="0"/>
              <a:t>が</a:t>
            </a:r>
            <a:r>
              <a:rPr kumimoji="1" lang="en-US" altLang="ja-JP" smtClean="0"/>
              <a:t>0</a:t>
            </a:r>
            <a:r>
              <a:rPr kumimoji="1" lang="ja-JP" altLang="en-US" smtClean="0"/>
              <a:t>、</a:t>
            </a:r>
            <a:r>
              <a:rPr kumimoji="1" lang="en-US" altLang="ja-JP" smtClean="0"/>
              <a:t>10</a:t>
            </a:r>
            <a:r>
              <a:rPr kumimoji="1" lang="ja-JP" altLang="en-US" smtClean="0"/>
              <a:t>のときは安定係数が</a:t>
            </a:r>
            <a:r>
              <a:rPr kumimoji="1" lang="en-US" altLang="ja-JP" smtClean="0"/>
              <a:t>0</a:t>
            </a:r>
            <a:r>
              <a:rPr kumimoji="1" lang="ja-JP" altLang="en-US" smtClean="0"/>
              <a:t>を下回ってしまっていますが、</a:t>
            </a:r>
            <a:r>
              <a:rPr kumimoji="1" lang="en-US" altLang="ja-JP" smtClean="0"/>
              <a:t>50</a:t>
            </a:r>
            <a:r>
              <a:rPr kumimoji="1" lang="ja-JP" altLang="en-US" smtClean="0"/>
              <a:t>のときは</a:t>
            </a:r>
            <a:r>
              <a:rPr kumimoji="1" lang="en-US" altLang="ja-JP" smtClean="0"/>
              <a:t>0</a:t>
            </a:r>
            <a:r>
              <a:rPr kumimoji="1" lang="ja-JP" altLang="en-US" smtClean="0"/>
              <a:t>を超えることができているのがわかります。</a:t>
            </a:r>
            <a:endParaRPr kumimoji="1" lang="ja-JP" altLang="en-US" dirty="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16</a:t>
            </a:fld>
            <a:endParaRPr lang="en-US" altLang="ja-JP"/>
          </a:p>
        </p:txBody>
      </p:sp>
    </p:spTree>
    <p:extLst>
      <p:ext uri="{BB962C8B-B14F-4D97-AF65-F5344CB8AC3E}">
        <p14:creationId xmlns:p14="http://schemas.microsoft.com/office/powerpoint/2010/main" val="26996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E9749C30-0439-4609-870A-467A990CC637}" type="slidenum">
              <a:rPr kumimoji="1" lang="ja-JP" altLang="en-US" smtClean="0"/>
              <a:t>17</a:t>
            </a:fld>
            <a:endParaRPr kumimoji="1" lang="ja-JP" altLang="en-US"/>
          </a:p>
        </p:txBody>
      </p:sp>
    </p:spTree>
    <p:extLst>
      <p:ext uri="{BB962C8B-B14F-4D97-AF65-F5344CB8AC3E}">
        <p14:creationId xmlns:p14="http://schemas.microsoft.com/office/powerpoint/2010/main" val="265964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18</a:t>
            </a:fld>
            <a:endParaRPr lang="en-US" altLang="ja-JP"/>
          </a:p>
        </p:txBody>
      </p:sp>
    </p:spTree>
    <p:extLst>
      <p:ext uri="{BB962C8B-B14F-4D97-AF65-F5344CB8AC3E}">
        <p14:creationId xmlns:p14="http://schemas.microsoft.com/office/powerpoint/2010/main" val="187340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本日の発表内容となっております。</a:t>
            </a:r>
            <a:endParaRPr kumimoji="1" lang="en-US" altLang="ja-JP" smtClean="0"/>
          </a:p>
          <a:p>
            <a:endParaRPr lang="en-US" altLang="ja-JP"/>
          </a:p>
          <a:p>
            <a:r>
              <a:rPr lang="ja-JP" altLang="en-US"/>
              <a:t>最初</a:t>
            </a:r>
            <a:r>
              <a:rPr lang="ja-JP" altLang="en-US" smtClean="0"/>
              <a:t>に背景と目的を述べ、次に今回検討したゲインブーストカスコードについて従来手法と提案手法の説明をします。</a:t>
            </a:r>
            <a:endParaRPr lang="en-US" altLang="ja-JP" smtClean="0"/>
          </a:p>
          <a:p>
            <a:endParaRPr kumimoji="1" lang="en-US" altLang="ja-JP"/>
          </a:p>
          <a:p>
            <a:r>
              <a:rPr lang="ja-JP" altLang="en-US"/>
              <a:t>そして</a:t>
            </a:r>
            <a:r>
              <a:rPr lang="ja-JP" altLang="en-US" smtClean="0"/>
              <a:t>カスコード回路のシミュレーション結果を最大利得を表す</a:t>
            </a:r>
            <a:r>
              <a:rPr lang="en-US" altLang="ja-JP" smtClean="0"/>
              <a:t>MAG</a:t>
            </a:r>
            <a:r>
              <a:rPr lang="ja-JP" altLang="en-US" smtClean="0"/>
              <a:t>と安定係数を用いて評価し、最後に結論および今後の課題とさせていただきます。</a:t>
            </a:r>
            <a:endParaRPr kumimoji="1" lang="ja-JP" altLang="en-US" dirty="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a:t>
            </a:fld>
            <a:endParaRPr lang="en-US" altLang="ja-JP"/>
          </a:p>
        </p:txBody>
      </p:sp>
    </p:spTree>
    <p:extLst>
      <p:ext uri="{BB962C8B-B14F-4D97-AF65-F5344CB8AC3E}">
        <p14:creationId xmlns:p14="http://schemas.microsoft.com/office/powerpoint/2010/main" val="203544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19</a:t>
            </a:fld>
            <a:endParaRPr lang="en-US" altLang="ja-JP"/>
          </a:p>
        </p:txBody>
      </p:sp>
    </p:spTree>
    <p:extLst>
      <p:ext uri="{BB962C8B-B14F-4D97-AF65-F5344CB8AC3E}">
        <p14:creationId xmlns:p14="http://schemas.microsoft.com/office/powerpoint/2010/main" val="13214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a:defRPr/>
            </a:pPr>
            <a:fld id="{D0D74827-8741-4597-83DB-1AD94E9484FC}" type="slidenum">
              <a:rPr lang="en-US" altLang="ja-JP" smtClean="0"/>
              <a:pPr>
                <a:defRPr/>
              </a:pPr>
              <a:t>20</a:t>
            </a:fld>
            <a:endParaRPr lang="en-US" altLang="ja-JP"/>
          </a:p>
        </p:txBody>
      </p:sp>
    </p:spTree>
    <p:extLst>
      <p:ext uri="{BB962C8B-B14F-4D97-AF65-F5344CB8AC3E}">
        <p14:creationId xmlns:p14="http://schemas.microsoft.com/office/powerpoint/2010/main" val="252453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ln/>
        </p:spPr>
      </p:sp>
      <p:sp>
        <p:nvSpPr>
          <p:cNvPr id="235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200" kern="1200" baseline="0" smtClean="0">
                <a:solidFill>
                  <a:schemeClr val="tx1"/>
                </a:solidFill>
                <a:effectLst/>
                <a:latin typeface="Arial" charset="0"/>
                <a:ea typeface="ＭＳ Ｐ明朝" pitchFamily="18" charset="-128"/>
                <a:cs typeface="+mn-cs"/>
              </a:rPr>
              <a:t>近年ミリ波</a:t>
            </a:r>
            <a:r>
              <a:rPr kumimoji="1" lang="en-US" altLang="ja-JP" sz="1200" kern="1200" baseline="0" smtClean="0">
                <a:solidFill>
                  <a:schemeClr val="tx1"/>
                </a:solidFill>
                <a:effectLst/>
                <a:latin typeface="Arial" charset="0"/>
                <a:ea typeface="ＭＳ Ｐ明朝" pitchFamily="18" charset="-128"/>
                <a:cs typeface="+mn-cs"/>
              </a:rPr>
              <a:t>60GHz</a:t>
            </a:r>
            <a:r>
              <a:rPr kumimoji="1" lang="ja-JP" altLang="ja-JP" sz="1200" kern="1200" baseline="0" smtClean="0">
                <a:solidFill>
                  <a:schemeClr val="tx1"/>
                </a:solidFill>
                <a:effectLst/>
                <a:latin typeface="Arial" charset="0"/>
                <a:ea typeface="ＭＳ Ｐ明朝" pitchFamily="18" charset="-128"/>
                <a:cs typeface="+mn-cs"/>
              </a:rPr>
              <a:t>帯を利用した高速無線通信技術の研究が盛んにおこなわれております。</a:t>
            </a:r>
          </a:p>
          <a:p>
            <a:r>
              <a:rPr kumimoji="1" lang="en-US" altLang="ja-JP" sz="1200" kern="1200" baseline="0" smtClean="0">
                <a:solidFill>
                  <a:schemeClr val="tx1"/>
                </a:solidFill>
                <a:effectLst/>
                <a:latin typeface="Arial" charset="0"/>
                <a:ea typeface="ＭＳ Ｐ明朝" pitchFamily="18" charset="-128"/>
                <a:cs typeface="+mn-cs"/>
              </a:rPr>
              <a:t>60GHz</a:t>
            </a:r>
            <a:r>
              <a:rPr kumimoji="1" lang="ja-JP" altLang="ja-JP" sz="1200" kern="1200" baseline="0" smtClean="0">
                <a:solidFill>
                  <a:schemeClr val="tx1"/>
                </a:solidFill>
                <a:effectLst/>
                <a:latin typeface="Arial" charset="0"/>
                <a:ea typeface="ＭＳ Ｐ明朝" pitchFamily="18" charset="-128"/>
                <a:cs typeface="+mn-cs"/>
              </a:rPr>
              <a:t>帯は空気中の減衰が大きいため長距離の利用は難しいですが、一方で干渉に強い特性を利用して近距離用無線通信に用いられます。</a:t>
            </a:r>
          </a:p>
          <a:p>
            <a:r>
              <a:rPr kumimoji="1" lang="ja-JP" altLang="ja-JP" sz="1200" kern="1200" baseline="0" smtClean="0">
                <a:solidFill>
                  <a:schemeClr val="tx1"/>
                </a:solidFill>
                <a:effectLst/>
                <a:latin typeface="Arial" charset="0"/>
                <a:ea typeface="ＭＳ Ｐ明朝" pitchFamily="18" charset="-128"/>
                <a:cs typeface="+mn-cs"/>
              </a:rPr>
              <a:t>また、無免許で利用可能な</a:t>
            </a:r>
            <a:r>
              <a:rPr kumimoji="1" lang="en-US" altLang="ja-JP" sz="1200" kern="1200" baseline="0" smtClean="0">
                <a:solidFill>
                  <a:schemeClr val="tx1"/>
                </a:solidFill>
                <a:effectLst/>
                <a:latin typeface="Arial" charset="0"/>
                <a:ea typeface="ＭＳ Ｐ明朝" pitchFamily="18" charset="-128"/>
                <a:cs typeface="+mn-cs"/>
              </a:rPr>
              <a:t>9 GHz</a:t>
            </a:r>
            <a:r>
              <a:rPr kumimoji="1" lang="ja-JP" altLang="ja-JP" sz="1200" kern="1200" baseline="0" smtClean="0">
                <a:solidFill>
                  <a:schemeClr val="tx1"/>
                </a:solidFill>
                <a:effectLst/>
                <a:latin typeface="Arial" charset="0"/>
                <a:ea typeface="ＭＳ Ｐ明朝" pitchFamily="18" charset="-128"/>
                <a:cs typeface="+mn-cs"/>
              </a:rPr>
              <a:t>もの帯域を利用することで</a:t>
            </a:r>
            <a:r>
              <a:rPr kumimoji="1" lang="en-US" altLang="ja-JP" sz="1200" kern="1200" baseline="0" smtClean="0">
                <a:solidFill>
                  <a:schemeClr val="tx1"/>
                </a:solidFill>
                <a:effectLst/>
                <a:latin typeface="Arial" charset="0"/>
                <a:ea typeface="ＭＳ Ｐ明朝" pitchFamily="18" charset="-128"/>
                <a:cs typeface="+mn-cs"/>
              </a:rPr>
              <a:t>Gbps</a:t>
            </a:r>
            <a:r>
              <a:rPr kumimoji="1" lang="ja-JP" altLang="ja-JP" sz="1200" kern="1200" baseline="0" smtClean="0">
                <a:solidFill>
                  <a:schemeClr val="tx1"/>
                </a:solidFill>
                <a:effectLst/>
                <a:latin typeface="Arial" charset="0"/>
                <a:ea typeface="ＭＳ Ｐ明朝" pitchFamily="18" charset="-128"/>
                <a:cs typeface="+mn-cs"/>
              </a:rPr>
              <a:t>級の高速無線通信が可能となっております。</a:t>
            </a:r>
          </a:p>
          <a:p>
            <a:endParaRPr kumimoji="1" lang="ja-JP" altLang="ja-JP" sz="1200" kern="1200" baseline="0" smtClean="0">
              <a:solidFill>
                <a:schemeClr val="tx1"/>
              </a:solidFill>
              <a:effectLst/>
              <a:latin typeface="Arial" charset="0"/>
              <a:ea typeface="ＭＳ Ｐ明朝" pitchFamily="18" charset="-128"/>
              <a:cs typeface="+mn-cs"/>
            </a:endParaRPr>
          </a:p>
          <a:p>
            <a:r>
              <a:rPr kumimoji="1" lang="ja-JP" altLang="ja-JP" sz="1200" kern="1200" baseline="0" smtClean="0">
                <a:solidFill>
                  <a:schemeClr val="tx1"/>
                </a:solidFill>
                <a:effectLst/>
                <a:latin typeface="Arial" charset="0"/>
                <a:ea typeface="ＭＳ Ｐ明朝" pitchFamily="18" charset="-128"/>
                <a:cs typeface="+mn-cs"/>
              </a:rPr>
              <a:t>トランシーバーでは省電力かつ利得の高いアンプが求められていますが、アナログ電子回路ではカスコード回路が広く利用されております。</a:t>
            </a:r>
          </a:p>
          <a:p>
            <a:r>
              <a:rPr kumimoji="1" lang="ja-JP" altLang="ja-JP" sz="1200" kern="1200" baseline="0" smtClean="0">
                <a:solidFill>
                  <a:schemeClr val="tx1"/>
                </a:solidFill>
                <a:effectLst/>
                <a:latin typeface="Arial" charset="0"/>
                <a:ea typeface="ＭＳ Ｐ明朝" pitchFamily="18" charset="-128"/>
                <a:cs typeface="+mn-cs"/>
              </a:rPr>
              <a:t>その中でも最近ではミリ波帯での利得向上を目的としたゲインブーストカスコード回路が提案されていますが、安定性が悪いという欠点があります。</a:t>
            </a:r>
            <a:endParaRPr kumimoji="1" lang="en-US" altLang="ja-JP" sz="1200" kern="1200" baseline="0" smtClean="0">
              <a:solidFill>
                <a:schemeClr val="tx1"/>
              </a:solidFill>
              <a:effectLst/>
              <a:latin typeface="Arial" charset="0"/>
              <a:ea typeface="ＭＳ Ｐ明朝" pitchFamily="18" charset="-128"/>
              <a:cs typeface="+mn-cs"/>
            </a:endParaRPr>
          </a:p>
          <a:p>
            <a:r>
              <a:rPr kumimoji="1" lang="ja-JP" altLang="ja-JP" sz="1200" kern="1200" baseline="0" smtClean="0">
                <a:solidFill>
                  <a:schemeClr val="tx1"/>
                </a:solidFill>
                <a:effectLst/>
                <a:latin typeface="Arial" charset="0"/>
                <a:ea typeface="ＭＳ Ｐ明朝" pitchFamily="18" charset="-128"/>
                <a:cs typeface="+mn-cs"/>
              </a:rPr>
              <a:t>そこで本研究ではこのカスコード回路の安定性を維持しつつ更なる利得の向上について研究を行いました。</a:t>
            </a:r>
          </a:p>
        </p:txBody>
      </p:sp>
      <p:sp>
        <p:nvSpPr>
          <p:cNvPr id="235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2"/>
                </a:solidFill>
                <a:latin typeface="Arial" charset="0"/>
                <a:ea typeface="ＭＳ ゴシック" pitchFamily="49" charset="-128"/>
              </a:defRPr>
            </a:lvl1pPr>
            <a:lvl2pPr marL="742950" indent="-285750">
              <a:defRPr kumimoji="1" sz="3200" b="1">
                <a:solidFill>
                  <a:schemeClr val="tx2"/>
                </a:solidFill>
                <a:latin typeface="Arial" charset="0"/>
                <a:ea typeface="ＭＳ ゴシック" pitchFamily="49" charset="-128"/>
              </a:defRPr>
            </a:lvl2pPr>
            <a:lvl3pPr marL="1143000" indent="-228600">
              <a:defRPr kumimoji="1" sz="3200" b="1">
                <a:solidFill>
                  <a:schemeClr val="tx2"/>
                </a:solidFill>
                <a:latin typeface="Arial" charset="0"/>
                <a:ea typeface="ＭＳ ゴシック" pitchFamily="49" charset="-128"/>
              </a:defRPr>
            </a:lvl3pPr>
            <a:lvl4pPr marL="1600200" indent="-228600">
              <a:defRPr kumimoji="1" sz="3200" b="1">
                <a:solidFill>
                  <a:schemeClr val="tx2"/>
                </a:solidFill>
                <a:latin typeface="Arial" charset="0"/>
                <a:ea typeface="ＭＳ ゴシック" pitchFamily="49" charset="-128"/>
              </a:defRPr>
            </a:lvl4pPr>
            <a:lvl5pPr marL="2057400" indent="-228600">
              <a:defRPr kumimoji="1" sz="3200" b="1">
                <a:solidFill>
                  <a:schemeClr val="tx2"/>
                </a:solidFill>
                <a:latin typeface="Arial" charset="0"/>
                <a:ea typeface="ＭＳ ゴシック" pitchFamily="49" charset="-128"/>
              </a:defRPr>
            </a:lvl5pPr>
            <a:lvl6pPr marL="2514600" indent="-228600" eaLnBrk="0" fontAlgn="base" hangingPunct="0">
              <a:spcBef>
                <a:spcPct val="0"/>
              </a:spcBef>
              <a:spcAft>
                <a:spcPct val="0"/>
              </a:spcAft>
              <a:defRPr kumimoji="1" sz="3200" b="1">
                <a:solidFill>
                  <a:schemeClr val="tx2"/>
                </a:solidFill>
                <a:latin typeface="Arial" charset="0"/>
                <a:ea typeface="ＭＳ ゴシック" pitchFamily="49" charset="-128"/>
              </a:defRPr>
            </a:lvl6pPr>
            <a:lvl7pPr marL="2971800" indent="-228600" eaLnBrk="0" fontAlgn="base" hangingPunct="0">
              <a:spcBef>
                <a:spcPct val="0"/>
              </a:spcBef>
              <a:spcAft>
                <a:spcPct val="0"/>
              </a:spcAft>
              <a:defRPr kumimoji="1" sz="3200" b="1">
                <a:solidFill>
                  <a:schemeClr val="tx2"/>
                </a:solidFill>
                <a:latin typeface="Arial" charset="0"/>
                <a:ea typeface="ＭＳ ゴシック" pitchFamily="49" charset="-128"/>
              </a:defRPr>
            </a:lvl7pPr>
            <a:lvl8pPr marL="3429000" indent="-228600" eaLnBrk="0" fontAlgn="base" hangingPunct="0">
              <a:spcBef>
                <a:spcPct val="0"/>
              </a:spcBef>
              <a:spcAft>
                <a:spcPct val="0"/>
              </a:spcAft>
              <a:defRPr kumimoji="1" sz="3200" b="1">
                <a:solidFill>
                  <a:schemeClr val="tx2"/>
                </a:solidFill>
                <a:latin typeface="Arial" charset="0"/>
                <a:ea typeface="ＭＳ ゴシック" pitchFamily="49" charset="-128"/>
              </a:defRPr>
            </a:lvl8pPr>
            <a:lvl9pPr marL="3886200" indent="-228600" eaLnBrk="0" fontAlgn="base" hangingPunct="0">
              <a:spcBef>
                <a:spcPct val="0"/>
              </a:spcBef>
              <a:spcAft>
                <a:spcPct val="0"/>
              </a:spcAft>
              <a:defRPr kumimoji="1" sz="3200" b="1">
                <a:solidFill>
                  <a:schemeClr val="tx2"/>
                </a:solidFill>
                <a:latin typeface="Arial" charset="0"/>
                <a:ea typeface="ＭＳ ゴシック" pitchFamily="49" charset="-128"/>
              </a:defRPr>
            </a:lvl9pPr>
          </a:lstStyle>
          <a:p>
            <a:fld id="{90BF8455-522D-458D-B41D-5BB91BB6E67D}" type="slidenum">
              <a:rPr lang="en-US" altLang="ja-JP" sz="1300" b="0" smtClean="0">
                <a:solidFill>
                  <a:schemeClr val="tx1"/>
                </a:solidFill>
                <a:ea typeface="ＭＳ Ｐゴシック" charset="-128"/>
              </a:rPr>
              <a:pPr/>
              <a:t>2</a:t>
            </a:fld>
            <a:endParaRPr lang="en-US" altLang="ja-JP" sz="1300" b="0" smtClean="0">
              <a:solidFill>
                <a:schemeClr val="tx1"/>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ミリ波の</a:t>
            </a:r>
            <a:r>
              <a:rPr kumimoji="1" lang="en-US" altLang="ja-JP" smtClean="0"/>
              <a:t>1</a:t>
            </a:r>
            <a:r>
              <a:rPr kumimoji="1" lang="ja-JP" altLang="en-US" smtClean="0"/>
              <a:t>段アンプは実測で</a:t>
            </a:r>
            <a:r>
              <a:rPr kumimoji="1" lang="en-US" altLang="ja-JP" smtClean="0"/>
              <a:t>6dB</a:t>
            </a:r>
            <a:r>
              <a:rPr kumimoji="1" lang="ja-JP" altLang="en-US" smtClean="0"/>
              <a:t>程度なので、</a:t>
            </a:r>
            <a:r>
              <a:rPr kumimoji="1" lang="en-US" altLang="ja-JP" smtClean="0"/>
              <a:t>17dB</a:t>
            </a:r>
            <a:r>
              <a:rPr kumimoji="1" lang="ja-JP" altLang="en-US" smtClean="0"/>
              <a:t>というのはアンプ</a:t>
            </a:r>
            <a:r>
              <a:rPr kumimoji="1" lang="en-US" altLang="ja-JP" smtClean="0"/>
              <a:t>3</a:t>
            </a:r>
            <a:r>
              <a:rPr kumimoji="1" lang="ja-JP" altLang="en-US" smtClean="0"/>
              <a:t>段分にもおよぶ高利得が得られると考えられる。</a:t>
            </a:r>
            <a:endParaRPr kumimoji="1" lang="ja-JP" altLang="en-US" dirty="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3</a:t>
            </a:fld>
            <a:endParaRPr lang="en-US" altLang="ja-JP"/>
          </a:p>
        </p:txBody>
      </p:sp>
    </p:spTree>
    <p:extLst>
      <p:ext uri="{BB962C8B-B14F-4D97-AF65-F5344CB8AC3E}">
        <p14:creationId xmlns:p14="http://schemas.microsoft.com/office/powerpoint/2010/main" val="282875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まずはゲインブーストカスコードについて説明</a:t>
            </a:r>
            <a:r>
              <a:rPr kumimoji="1" lang="ja-JP" altLang="en-US" smtClean="0"/>
              <a:t>します。左図</a:t>
            </a:r>
            <a:r>
              <a:rPr kumimoji="1" lang="ja-JP" altLang="en-US" dirty="0" smtClean="0"/>
              <a:t>が従来の回路図となって</a:t>
            </a:r>
            <a:r>
              <a:rPr kumimoji="1" lang="ja-JP" altLang="en-US" smtClean="0"/>
              <a:t>おります。</a:t>
            </a:r>
            <a:endParaRPr kumimoji="1" lang="en-US" altLang="ja-JP" smtClean="0"/>
          </a:p>
          <a:p>
            <a:endParaRPr kumimoji="1" lang="en-US" altLang="ja-JP" dirty="0" smtClean="0"/>
          </a:p>
          <a:p>
            <a:r>
              <a:rPr kumimoji="1" lang="en-US" altLang="ja-JP" dirty="0" smtClean="0"/>
              <a:t>60GHz</a:t>
            </a:r>
            <a:r>
              <a:rPr kumimoji="1" lang="ja-JP" altLang="en-US" dirty="0" smtClean="0"/>
              <a:t>もの高周波では回路上に存在する寄生容量の影響が大きくなりなかなか</a:t>
            </a:r>
            <a:r>
              <a:rPr kumimoji="1" lang="ja-JP" altLang="en-US" smtClean="0"/>
              <a:t>利得をかせぐ</a:t>
            </a:r>
            <a:r>
              <a:rPr kumimoji="1" lang="ja-JP" altLang="en-US" dirty="0" smtClean="0"/>
              <a:t>ことができなくなってしまいますが、このようにコモンゲート側トランジスタの</a:t>
            </a:r>
            <a:r>
              <a:rPr kumimoji="1" lang="ja-JP" altLang="en-US" smtClean="0"/>
              <a:t>ゲートにインダクタを</a:t>
            </a:r>
            <a:r>
              <a:rPr kumimoji="1" lang="ja-JP" altLang="en-US" dirty="0" smtClean="0"/>
              <a:t>挿入し、ゲート・ソース間の寄生容量</a:t>
            </a:r>
            <a:r>
              <a:rPr kumimoji="1" lang="en-US" altLang="ja-JP" dirty="0" err="1" smtClean="0"/>
              <a:t>Cgs</a:t>
            </a:r>
            <a:r>
              <a:rPr kumimoji="1" lang="ja-JP" altLang="en-US" dirty="0" smtClean="0"/>
              <a:t>を</a:t>
            </a:r>
            <a:r>
              <a:rPr kumimoji="1" lang="ja-JP" altLang="en-US" smtClean="0"/>
              <a:t>打ち消すこと利得</a:t>
            </a:r>
            <a:r>
              <a:rPr kumimoji="1" lang="ja-JP" altLang="en-US" dirty="0" smtClean="0"/>
              <a:t>を向上させることができます。</a:t>
            </a:r>
            <a:endParaRPr kumimoji="1" lang="en-US" altLang="ja-JP" dirty="0" smtClean="0"/>
          </a:p>
          <a:p>
            <a:endParaRPr kumimoji="1" lang="en-US" altLang="ja-JP" dirty="0" smtClean="0"/>
          </a:p>
          <a:p>
            <a:r>
              <a:rPr kumimoji="1" lang="ja-JP" altLang="en-US" dirty="0" smtClean="0"/>
              <a:t>ただしインダクタを大きくしていくと安定性が劣化してしまい、発振してしまう危険が高くなって</a:t>
            </a:r>
            <a:r>
              <a:rPr kumimoji="1" lang="ja-JP" altLang="en-US" smtClean="0"/>
              <a:t>しまうため</a:t>
            </a:r>
            <a:r>
              <a:rPr lang="ja-JP" altLang="en-US" dirty="0"/>
              <a:t>、</a:t>
            </a:r>
            <a:r>
              <a:rPr kumimoji="1" lang="ja-JP" altLang="en-US" smtClean="0"/>
              <a:t>あまり</a:t>
            </a:r>
            <a:r>
              <a:rPr kumimoji="1" lang="ja-JP" altLang="en-US" dirty="0" smtClean="0"/>
              <a:t>インダクタを大きくすることができず利得の向上も限られてしまいます。</a:t>
            </a:r>
            <a:endParaRPr kumimoji="1" lang="en-US" altLang="ja-JP" dirty="0" smtClean="0"/>
          </a:p>
          <a:p>
            <a:endParaRPr kumimoji="1" lang="en-US" altLang="ja-JP" dirty="0" smtClean="0"/>
          </a:p>
          <a:p>
            <a:r>
              <a:rPr kumimoji="1" lang="ja-JP" altLang="en-US" dirty="0" smtClean="0"/>
              <a:t>そこで今回作成した回路図が右図のようになっております。このようにゲートにインダクタに加え</a:t>
            </a:r>
            <a:r>
              <a:rPr kumimoji="1" lang="ja-JP" altLang="en-US" smtClean="0"/>
              <a:t>抵抗も挿入</a:t>
            </a:r>
            <a:r>
              <a:rPr kumimoji="1" lang="ja-JP" altLang="en-US" dirty="0" smtClean="0"/>
              <a:t>することで安定性を改善することができるので、さらにインダクタを大きくしても安定性を維持</a:t>
            </a:r>
            <a:r>
              <a:rPr kumimoji="1" lang="ja-JP" altLang="en-US" smtClean="0"/>
              <a:t>したまま利得</a:t>
            </a:r>
            <a:r>
              <a:rPr kumimoji="1" lang="ja-JP" altLang="en-US" dirty="0" smtClean="0"/>
              <a:t>を向上させることができるようになります。</a:t>
            </a:r>
            <a:endParaRPr kumimoji="1" lang="en-US" altLang="ja-JP" dirty="0" smtClean="0"/>
          </a:p>
          <a:p>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4</a:t>
            </a:fld>
            <a:endParaRPr lang="en-US" altLang="ja-JP"/>
          </a:p>
        </p:txBody>
      </p:sp>
    </p:spTree>
    <p:extLst>
      <p:ext uri="{BB962C8B-B14F-4D97-AF65-F5344CB8AC3E}">
        <p14:creationId xmlns:p14="http://schemas.microsoft.com/office/powerpoint/2010/main" val="282875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次に等価回路を用いて安定係数の計算式を見ていきます。</a:t>
            </a:r>
            <a:endParaRPr kumimoji="1" lang="en-US" altLang="ja-JP" smtClean="0"/>
          </a:p>
          <a:p>
            <a:endParaRPr lang="en-US" altLang="ja-JP"/>
          </a:p>
          <a:p>
            <a:r>
              <a:rPr kumimoji="1" lang="ja-JP" altLang="en-US" smtClean="0"/>
              <a:t>左上の図が従来手法、抵抗がない状態の等価回路となっておりますが、ここではコモンソース側は安定しているとし、右図のようにコモンゲートのみを考えてみます。</a:t>
            </a:r>
            <a:endParaRPr kumimoji="1" lang="en-US" altLang="ja-JP" smtClean="0"/>
          </a:p>
          <a:p>
            <a:endParaRPr lang="en-US" altLang="ja-JP"/>
          </a:p>
          <a:p>
            <a:r>
              <a:rPr lang="ja-JP" altLang="en-US" smtClean="0"/>
              <a:t>右図の等価回路から求めた安定係数</a:t>
            </a:r>
            <a:r>
              <a:rPr lang="en-US" altLang="ja-JP" smtClean="0"/>
              <a:t>K</a:t>
            </a:r>
            <a:r>
              <a:rPr lang="ja-JP" altLang="en-US" smtClean="0"/>
              <a:t>はこちらの式で表されます。式の簡略化のために</a:t>
            </a:r>
            <a:r>
              <a:rPr lang="en-US" altLang="ja-JP" smtClean="0"/>
              <a:t>a,b,c</a:t>
            </a:r>
            <a:r>
              <a:rPr lang="ja-JP" altLang="en-US" smtClean="0"/>
              <a:t>で置き換えております。</a:t>
            </a:r>
            <a:r>
              <a:rPr lang="en-US" altLang="ja-JP" smtClean="0"/>
              <a:t>L</a:t>
            </a:r>
            <a:r>
              <a:rPr lang="ja-JP" altLang="en-US" smtClean="0"/>
              <a:t>を大きくすると分母は</a:t>
            </a:r>
            <a:r>
              <a:rPr lang="en-US" altLang="ja-JP" smtClean="0"/>
              <a:t>1/2</a:t>
            </a:r>
            <a:r>
              <a:rPr lang="ja-JP" altLang="en-US" smtClean="0"/>
              <a:t>乗で小さくなるのに対し、分子が</a:t>
            </a:r>
            <a:r>
              <a:rPr lang="en-US" altLang="ja-JP" smtClean="0"/>
              <a:t>1</a:t>
            </a:r>
            <a:r>
              <a:rPr lang="ja-JP" altLang="en-US" smtClean="0"/>
              <a:t>乗て小さくなるため、安定係数</a:t>
            </a:r>
            <a:r>
              <a:rPr lang="en-US" altLang="ja-JP" smtClean="0"/>
              <a:t>K</a:t>
            </a:r>
            <a:r>
              <a:rPr lang="ja-JP" altLang="en-US" smtClean="0"/>
              <a:t>全体は小さくなることがわかります。</a:t>
            </a:r>
            <a:endParaRPr lang="en-US" altLang="ja-JP" smtClean="0"/>
          </a:p>
          <a:p>
            <a:endParaRPr kumimoji="1" lang="en-US" altLang="ja-JP"/>
          </a:p>
          <a:p>
            <a:r>
              <a:rPr lang="ja-JP" altLang="en-US" smtClean="0"/>
              <a:t>次</a:t>
            </a:r>
            <a:r>
              <a:rPr lang="ja-JP" altLang="en-US"/>
              <a:t>に</a:t>
            </a:r>
            <a:r>
              <a:rPr lang="ja-JP" altLang="en-US" smtClean="0"/>
              <a:t>下図のように提案手法、</a:t>
            </a:r>
            <a:r>
              <a:rPr lang="en-US" altLang="ja-JP" smtClean="0"/>
              <a:t>R</a:t>
            </a:r>
            <a:r>
              <a:rPr lang="ja-JP" altLang="en-US" smtClean="0"/>
              <a:t>をいれたときの等価回路から同様に安定係数を求めるとこのように表されます。</a:t>
            </a:r>
            <a:r>
              <a:rPr lang="en-US" altLang="ja-JP" smtClean="0"/>
              <a:t>R</a:t>
            </a:r>
            <a:r>
              <a:rPr lang="ja-JP" altLang="en-US" smtClean="0"/>
              <a:t>が大きくなると分母は</a:t>
            </a:r>
            <a:r>
              <a:rPr lang="en-US" altLang="ja-JP" smtClean="0"/>
              <a:t>1</a:t>
            </a:r>
            <a:r>
              <a:rPr lang="ja-JP" altLang="en-US" smtClean="0"/>
              <a:t>乗で大きくなるのに対し、分子は</a:t>
            </a:r>
            <a:r>
              <a:rPr lang="en-US" altLang="ja-JP" smtClean="0"/>
              <a:t>2</a:t>
            </a:r>
            <a:r>
              <a:rPr lang="ja-JP" altLang="en-US" smtClean="0"/>
              <a:t>乗で大きくなるため、安定係数</a:t>
            </a:r>
            <a:r>
              <a:rPr lang="en-US" altLang="ja-JP" smtClean="0"/>
              <a:t>K</a:t>
            </a:r>
            <a:r>
              <a:rPr lang="ja-JP" altLang="en-US" smtClean="0"/>
              <a:t>全体は大きくなるということが計算式からわかると思います。</a:t>
            </a:r>
            <a:endParaRPr kumimoji="1" lang="ja-JP" altLang="en-US"/>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5</a:t>
            </a:fld>
            <a:endParaRPr lang="en-US" altLang="ja-JP"/>
          </a:p>
        </p:txBody>
      </p:sp>
    </p:spTree>
    <p:extLst>
      <p:ext uri="{BB962C8B-B14F-4D97-AF65-F5344CB8AC3E}">
        <p14:creationId xmlns:p14="http://schemas.microsoft.com/office/powerpoint/2010/main" val="11060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次に安定係数についてシミュレーション結果を見ていきます。</a:t>
            </a:r>
            <a:endParaRPr kumimoji="1" lang="en-US" altLang="ja-JP" smtClean="0"/>
          </a:p>
          <a:p>
            <a:endParaRPr lang="en-US" altLang="ja-JP"/>
          </a:p>
          <a:p>
            <a:r>
              <a:rPr kumimoji="1" lang="ja-JP" altLang="en-US" smtClean="0"/>
              <a:t>こちら</a:t>
            </a:r>
            <a:r>
              <a:rPr kumimoji="1" lang="ja-JP" altLang="en-US" dirty="0" smtClean="0"/>
              <a:t>のグラフは</a:t>
            </a:r>
            <a:r>
              <a:rPr kumimoji="1" lang="en-US" altLang="ja-JP" dirty="0" smtClean="0"/>
              <a:t>100</a:t>
            </a:r>
            <a:r>
              <a:rPr kumimoji="1" lang="ja-JP" altLang="en-US" dirty="0" smtClean="0"/>
              <a:t>～</a:t>
            </a:r>
            <a:r>
              <a:rPr kumimoji="1" lang="en-US" altLang="ja-JP" dirty="0" smtClean="0"/>
              <a:t>500pH</a:t>
            </a:r>
            <a:r>
              <a:rPr kumimoji="1" lang="ja-JP" altLang="en-US" dirty="0" err="1" smtClean="0"/>
              <a:t>まで</a:t>
            </a:r>
            <a:r>
              <a:rPr kumimoji="1" lang="ja-JP" altLang="en-US" dirty="0" smtClean="0"/>
              <a:t>各インダクタの安定係数の周波数特性を表して</a:t>
            </a:r>
            <a:r>
              <a:rPr kumimoji="1" lang="ja-JP" altLang="en-US" smtClean="0"/>
              <a:t>おります。さらに</a:t>
            </a:r>
            <a:r>
              <a:rPr kumimoji="1" lang="ja-JP" altLang="en-US" dirty="0" smtClean="0"/>
              <a:t>他の３つのグラフは挿入する抵抗値を変化させたときの</a:t>
            </a:r>
            <a:r>
              <a:rPr kumimoji="1" lang="ja-JP" altLang="en-US" smtClean="0"/>
              <a:t>グラフです</a:t>
            </a:r>
            <a:endParaRPr kumimoji="1" lang="en-US" altLang="ja-JP" dirty="0" smtClean="0"/>
          </a:p>
          <a:p>
            <a:endParaRPr kumimoji="1" lang="en-US" altLang="ja-JP" dirty="0" smtClean="0"/>
          </a:p>
          <a:p>
            <a:r>
              <a:rPr kumimoji="1" lang="ja-JP" altLang="en-US" dirty="0" smtClean="0"/>
              <a:t>インダクタが大きくなると安定係数</a:t>
            </a:r>
            <a:r>
              <a:rPr kumimoji="1" lang="ja-JP" altLang="en-US" smtClean="0"/>
              <a:t>が悪くなってしまうが、抵抗値を徐々に大きくしていくと安定係数が改善されていってるということがシミュレーションからもわかると思います。したがって抵抗無しに比べてより大きいインダクタを使用できるため、さらなる利得が向上が期待されます。</a:t>
            </a:r>
            <a:endParaRPr kumimoji="1" lang="ja-JP" altLang="en-US" dirty="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6</a:t>
            </a:fld>
            <a:endParaRPr lang="en-US" altLang="ja-JP"/>
          </a:p>
        </p:txBody>
      </p:sp>
    </p:spTree>
    <p:extLst>
      <p:ext uri="{BB962C8B-B14F-4D97-AF65-F5344CB8AC3E}">
        <p14:creationId xmlns:p14="http://schemas.microsoft.com/office/powerpoint/2010/main" val="67847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MAG</a:t>
            </a:r>
            <a:r>
              <a:rPr kumimoji="1" lang="ja-JP" altLang="en-US" dirty="0" smtClean="0"/>
              <a:t>を見てみます。</a:t>
            </a:r>
            <a:endParaRPr kumimoji="1" lang="en-US" altLang="ja-JP" dirty="0" smtClean="0"/>
          </a:p>
          <a:p>
            <a:endParaRPr kumimoji="1" lang="en-US" altLang="ja-JP" dirty="0" smtClean="0"/>
          </a:p>
          <a:p>
            <a:r>
              <a:rPr kumimoji="1" lang="ja-JP" altLang="en-US" dirty="0" smtClean="0"/>
              <a:t>各インダクタに対し、</a:t>
            </a:r>
            <a:r>
              <a:rPr kumimoji="1" lang="en-US" altLang="ja-JP" dirty="0" smtClean="0"/>
              <a:t>R</a:t>
            </a:r>
            <a:r>
              <a:rPr kumimoji="1" lang="ja-JP" altLang="en-US" dirty="0" smtClean="0"/>
              <a:t>を変化させた</a:t>
            </a:r>
            <a:r>
              <a:rPr kumimoji="1" lang="ja-JP" altLang="en-US" smtClean="0"/>
              <a:t>時の</a:t>
            </a:r>
            <a:r>
              <a:rPr kumimoji="1" lang="en-US" altLang="ja-JP" smtClean="0"/>
              <a:t>60GHz</a:t>
            </a:r>
            <a:r>
              <a:rPr kumimoji="1" lang="ja-JP" altLang="en-US" smtClean="0"/>
              <a:t>における</a:t>
            </a:r>
            <a:r>
              <a:rPr kumimoji="1" lang="en-US" altLang="ja-JP" smtClean="0"/>
              <a:t>MAG</a:t>
            </a:r>
            <a:r>
              <a:rPr kumimoji="1" lang="ja-JP" altLang="en-US" dirty="0" smtClean="0"/>
              <a:t>を</a:t>
            </a:r>
            <a:r>
              <a:rPr kumimoji="1" lang="ja-JP" altLang="en-US" smtClean="0"/>
              <a:t>表しており、</a:t>
            </a:r>
            <a:r>
              <a:rPr kumimoji="1" lang="ja-JP" altLang="en-US" dirty="0" smtClean="0"/>
              <a:t>抵抗を大きく</a:t>
            </a:r>
            <a:r>
              <a:rPr kumimoji="1" lang="ja-JP" altLang="en-US" smtClean="0"/>
              <a:t>すると</a:t>
            </a:r>
            <a:r>
              <a:rPr kumimoji="1" lang="en-US" altLang="ja-JP" smtClean="0"/>
              <a:t>MAG</a:t>
            </a:r>
            <a:r>
              <a:rPr kumimoji="1" lang="ja-JP" altLang="en-US" dirty="0" smtClean="0"/>
              <a:t>が小さくなってしまうのがわかります。</a:t>
            </a:r>
            <a:endParaRPr kumimoji="1" lang="en-US" altLang="ja-JP" dirty="0" smtClean="0"/>
          </a:p>
          <a:p>
            <a:endParaRPr kumimoji="1" lang="en-US" altLang="ja-JP" dirty="0" smtClean="0"/>
          </a:p>
          <a:p>
            <a:r>
              <a:rPr kumimoji="1" lang="ja-JP" altLang="en-US" dirty="0" smtClean="0"/>
              <a:t>インダクタ</a:t>
            </a:r>
            <a:r>
              <a:rPr kumimoji="1" lang="ja-JP" altLang="en-US" smtClean="0"/>
              <a:t>を大きいほど利得も大きくなりますが、一方で安定</a:t>
            </a:r>
            <a:r>
              <a:rPr kumimoji="1" lang="ja-JP" altLang="en-US" dirty="0" smtClean="0"/>
              <a:t>係数</a:t>
            </a:r>
            <a:r>
              <a:rPr kumimoji="1" lang="ja-JP" altLang="en-US" smtClean="0"/>
              <a:t>の劣化も大きくなってしまいます。劣化が大きいと、必要</a:t>
            </a:r>
            <a:r>
              <a:rPr kumimoji="1" lang="ja-JP" altLang="en-US" dirty="0" smtClean="0"/>
              <a:t>な抵抗値も大きく</a:t>
            </a:r>
            <a:r>
              <a:rPr kumimoji="1" lang="ja-JP" altLang="en-US" smtClean="0"/>
              <a:t>なってしまい、その分</a:t>
            </a:r>
            <a:r>
              <a:rPr kumimoji="1" lang="en-US" altLang="ja-JP" smtClean="0"/>
              <a:t>MAG</a:t>
            </a:r>
            <a:r>
              <a:rPr kumimoji="1" lang="ja-JP" altLang="en-US" dirty="0" smtClean="0"/>
              <a:t>も小さくなってしまう</a:t>
            </a:r>
            <a:r>
              <a:rPr kumimoji="1" lang="ja-JP" altLang="en-US" smtClean="0"/>
              <a:t>ため、安定係数の劣化を考えるとあまり</a:t>
            </a:r>
            <a:r>
              <a:rPr kumimoji="1" lang="ja-JP" altLang="en-US" dirty="0" smtClean="0"/>
              <a:t>大きなインダクタを用いるのは適していません。</a:t>
            </a:r>
            <a:endParaRPr kumimoji="1" lang="en-US" altLang="ja-JP" dirty="0" smtClean="0"/>
          </a:p>
          <a:p>
            <a:endParaRPr kumimoji="1" lang="en-US" altLang="ja-JP" dirty="0" smtClean="0"/>
          </a:p>
          <a:p>
            <a:r>
              <a:rPr kumimoji="1" lang="ja-JP" altLang="en-US" dirty="0" smtClean="0"/>
              <a:t>また、今回は</a:t>
            </a:r>
            <a:r>
              <a:rPr kumimoji="1" lang="en-US" altLang="ja-JP" dirty="0" err="1" smtClean="0"/>
              <a:t>Pcell</a:t>
            </a:r>
            <a:r>
              <a:rPr kumimoji="1" lang="ja-JP" altLang="en-US" dirty="0" smtClean="0"/>
              <a:t>を用いてレイアウトしなければ</a:t>
            </a:r>
            <a:r>
              <a:rPr kumimoji="1" lang="ja-JP" altLang="en-US" smtClean="0"/>
              <a:t>ならないので、そのなかから設定</a:t>
            </a:r>
            <a:r>
              <a:rPr kumimoji="1" lang="ja-JP" altLang="en-US" dirty="0" smtClean="0"/>
              <a:t>できるパラメータ</a:t>
            </a:r>
            <a:r>
              <a:rPr kumimoji="1" lang="ja-JP" altLang="en-US" smtClean="0"/>
              <a:t>としてインダクタ</a:t>
            </a:r>
            <a:r>
              <a:rPr kumimoji="1" lang="ja-JP" altLang="en-US" dirty="0" smtClean="0"/>
              <a:t>の値を</a:t>
            </a:r>
            <a:r>
              <a:rPr kumimoji="1" lang="en-US" altLang="ja-JP" dirty="0" smtClean="0"/>
              <a:t>85pH</a:t>
            </a:r>
            <a:r>
              <a:rPr kumimoji="1" lang="ja-JP" altLang="en-US" dirty="0" smtClean="0"/>
              <a:t>と</a:t>
            </a:r>
            <a:r>
              <a:rPr kumimoji="1" lang="en-US" altLang="ja-JP" dirty="0" smtClean="0"/>
              <a:t>260pH</a:t>
            </a:r>
            <a:r>
              <a:rPr kumimoji="1" lang="ja-JP" altLang="en-US" dirty="0" smtClean="0"/>
              <a:t>に絞って設計</a:t>
            </a:r>
            <a:r>
              <a:rPr kumimoji="1" lang="ja-JP" altLang="en-US" smtClean="0"/>
              <a:t>します。</a:t>
            </a:r>
            <a:endParaRPr kumimoji="1" lang="en-US" altLang="ja-JP" smtClean="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7</a:t>
            </a:fld>
            <a:endParaRPr lang="en-US" altLang="ja-JP"/>
          </a:p>
        </p:txBody>
      </p:sp>
    </p:spTree>
    <p:extLst>
      <p:ext uri="{BB962C8B-B14F-4D97-AF65-F5344CB8AC3E}">
        <p14:creationId xmlns:p14="http://schemas.microsoft.com/office/powerpoint/2010/main" val="327861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こちらのグラフは各インダクタに対し、抵抗</a:t>
            </a:r>
            <a:r>
              <a:rPr kumimoji="1" lang="en-US" altLang="ja-JP" dirty="0" smtClean="0"/>
              <a:t>R</a:t>
            </a:r>
            <a:r>
              <a:rPr kumimoji="1" lang="ja-JP" altLang="en-US" dirty="0" smtClean="0"/>
              <a:t>を変化させた時の安定係数の最小値を表しております。</a:t>
            </a:r>
            <a:endParaRPr kumimoji="1" lang="en-US" altLang="ja-JP" dirty="0" smtClean="0"/>
          </a:p>
          <a:p>
            <a:endParaRPr kumimoji="1" lang="en-US" altLang="ja-JP" smtClean="0"/>
          </a:p>
          <a:p>
            <a:r>
              <a:rPr kumimoji="1" lang="ja-JP" altLang="en-US" smtClean="0"/>
              <a:t>増幅器の安定性は</a:t>
            </a:r>
            <a:r>
              <a:rPr kumimoji="1" lang="en-US" altLang="ja-JP" smtClean="0"/>
              <a:t>1</a:t>
            </a:r>
            <a:r>
              <a:rPr kumimoji="1" lang="ja-JP" altLang="en-US" smtClean="0"/>
              <a:t>以上で絶対安定領域となりますが、今回はマッチングはとっておらず、カスコード単体で考えており、単体で</a:t>
            </a:r>
            <a:r>
              <a:rPr kumimoji="1" lang="en-US" altLang="ja-JP" smtClean="0"/>
              <a:t>1</a:t>
            </a:r>
            <a:r>
              <a:rPr kumimoji="1" lang="ja-JP" altLang="en-US" smtClean="0"/>
              <a:t>以上にするのは難しいため、マッチングをとったときに安定係数が</a:t>
            </a:r>
            <a:r>
              <a:rPr kumimoji="1" lang="en-US" altLang="ja-JP" smtClean="0"/>
              <a:t>1</a:t>
            </a:r>
            <a:r>
              <a:rPr kumimoji="1" lang="ja-JP" altLang="en-US" smtClean="0"/>
              <a:t>を超えると想定した場合の評価基準として</a:t>
            </a:r>
            <a:r>
              <a:rPr kumimoji="1" lang="en-US" altLang="ja-JP" smtClean="0"/>
              <a:t>0</a:t>
            </a:r>
            <a:r>
              <a:rPr kumimoji="1" lang="ja-JP" altLang="en-US" smtClean="0"/>
              <a:t>以上を設定します。</a:t>
            </a:r>
            <a:endParaRPr kumimoji="1" lang="en-US" altLang="ja-JP" smtClean="0"/>
          </a:p>
          <a:p>
            <a:endParaRPr lang="en-US" altLang="ja-JP"/>
          </a:p>
          <a:p>
            <a:r>
              <a:rPr kumimoji="1" lang="ja-JP" altLang="en-US" smtClean="0"/>
              <a:t>また、安定係数は周波数全域で</a:t>
            </a:r>
            <a:r>
              <a:rPr kumimoji="1" lang="en-US" altLang="ja-JP" smtClean="0"/>
              <a:t>0</a:t>
            </a:r>
            <a:r>
              <a:rPr kumimoji="1" lang="ja-JP" altLang="en-US" smtClean="0"/>
              <a:t>以上でなければならないので最小値で評価します。</a:t>
            </a:r>
            <a:endParaRPr kumimoji="1" lang="en-US" altLang="ja-JP" smtClean="0"/>
          </a:p>
          <a:p>
            <a:endParaRPr kumimoji="1" lang="en-US" altLang="ja-JP" dirty="0" smtClean="0"/>
          </a:p>
          <a:p>
            <a:r>
              <a:rPr kumimoji="1" lang="ja-JP" altLang="en-US" dirty="0" smtClean="0"/>
              <a:t>インダクタが小さい</a:t>
            </a:r>
            <a:r>
              <a:rPr kumimoji="1" lang="en-US" altLang="ja-JP" dirty="0" smtClean="0"/>
              <a:t>85pH</a:t>
            </a:r>
            <a:r>
              <a:rPr kumimoji="1" lang="ja-JP" altLang="en-US" dirty="0" smtClean="0"/>
              <a:t>のときは常に安定</a:t>
            </a:r>
            <a:r>
              <a:rPr kumimoji="1" lang="ja-JP" altLang="en-US" smtClean="0"/>
              <a:t>係数が</a:t>
            </a:r>
            <a:r>
              <a:rPr kumimoji="1" lang="en-US" altLang="ja-JP" smtClean="0"/>
              <a:t>0</a:t>
            </a:r>
            <a:r>
              <a:rPr kumimoji="1" lang="ja-JP" altLang="en-US" smtClean="0"/>
              <a:t>を</a:t>
            </a:r>
            <a:r>
              <a:rPr kumimoji="1" lang="ja-JP" altLang="en-US" dirty="0" smtClean="0"/>
              <a:t>上回っているの</a:t>
            </a:r>
            <a:r>
              <a:rPr kumimoji="1" lang="ja-JP" altLang="en-US" smtClean="0"/>
              <a:t>に対し</a:t>
            </a:r>
            <a:r>
              <a:rPr lang="ja-JP" altLang="en-US"/>
              <a:t>、</a:t>
            </a:r>
            <a:r>
              <a:rPr kumimoji="1" lang="en-US" altLang="ja-JP" smtClean="0"/>
              <a:t>260pH</a:t>
            </a:r>
            <a:r>
              <a:rPr kumimoji="1" lang="ja-JP" altLang="en-US" smtClean="0"/>
              <a:t>ではおよそ</a:t>
            </a:r>
            <a:r>
              <a:rPr lang="en-US" altLang="ja-JP" smtClean="0"/>
              <a:t>40Ω</a:t>
            </a:r>
            <a:r>
              <a:rPr lang="ja-JP" altLang="en-US" smtClean="0"/>
              <a:t>以上加えることで</a:t>
            </a:r>
            <a:r>
              <a:rPr lang="en-US" altLang="ja-JP" smtClean="0"/>
              <a:t>0</a:t>
            </a:r>
            <a:r>
              <a:rPr lang="ja-JP" altLang="en-US"/>
              <a:t>以上</a:t>
            </a:r>
            <a:r>
              <a:rPr lang="ja-JP" altLang="en-US" smtClean="0"/>
              <a:t>に改善することができるとわかります</a:t>
            </a:r>
            <a:r>
              <a:rPr kumimoji="1" lang="ja-JP" altLang="en-US" smtClean="0"/>
              <a:t>。</a:t>
            </a:r>
            <a:endParaRPr kumimoji="1" lang="en-US" altLang="ja-JP" dirty="0" smtClean="0"/>
          </a:p>
          <a:p>
            <a:endParaRPr kumimoji="1" lang="en-US" altLang="ja-JP" smtClean="0"/>
          </a:p>
        </p:txBody>
      </p:sp>
      <p:sp>
        <p:nvSpPr>
          <p:cNvPr id="4" name="日付プレースホルダー 3"/>
          <p:cNvSpPr>
            <a:spLocks noGrp="1"/>
          </p:cNvSpPr>
          <p:nvPr>
            <p:ph type="dt" idx="10"/>
          </p:nvPr>
        </p:nvSpPr>
        <p:spPr/>
        <p:txBody>
          <a:bodyPr/>
          <a:lstStyle/>
          <a:p>
            <a:pPr>
              <a:defRPr/>
            </a:pPr>
            <a:r>
              <a:rPr lang="ja-JP" altLang="en-US" smtClean="0"/>
              <a:t>2008/7/14</a:t>
            </a:r>
            <a:endParaRPr lang="en-US" altLang="ja-JP"/>
          </a:p>
        </p:txBody>
      </p:sp>
      <p:sp>
        <p:nvSpPr>
          <p:cNvPr id="5" name="スライド番号プレースホルダー 4"/>
          <p:cNvSpPr>
            <a:spLocks noGrp="1"/>
          </p:cNvSpPr>
          <p:nvPr>
            <p:ph type="sldNum" sz="quarter" idx="11"/>
          </p:nvPr>
        </p:nvSpPr>
        <p:spPr/>
        <p:txBody>
          <a:bodyPr/>
          <a:lstStyle/>
          <a:p>
            <a:pPr>
              <a:defRPr/>
            </a:pPr>
            <a:fld id="{8D8C2726-55D3-4DA1-865D-48A9DC143947}" type="slidenum">
              <a:rPr lang="en-US" altLang="ja-JP" smtClean="0"/>
              <a:pPr>
                <a:defRPr/>
              </a:pPr>
              <a:t>8</a:t>
            </a:fld>
            <a:endParaRPr lang="en-US" altLang="ja-JP"/>
          </a:p>
        </p:txBody>
      </p:sp>
    </p:spTree>
    <p:extLst>
      <p:ext uri="{BB962C8B-B14F-4D97-AF65-F5344CB8AC3E}">
        <p14:creationId xmlns:p14="http://schemas.microsoft.com/office/powerpoint/2010/main" val="96077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5" descr="lightstreaks2"/>
          <p:cNvPicPr>
            <a:picLocks noChangeAspect="1" noChangeArrowheads="1"/>
          </p:cNvPicPr>
          <p:nvPr userDrawn="1"/>
        </p:nvPicPr>
        <p:blipFill>
          <a:blip r:embed="rId2">
            <a:lum bright="-20000" contrast="-40000"/>
            <a:extLst>
              <a:ext uri="{28A0092B-C50C-407E-A947-70E740481C1C}">
                <a14:useLocalDpi xmlns:a14="http://schemas.microsoft.com/office/drawing/2010/main" val="0"/>
              </a:ext>
            </a:extLst>
          </a:blip>
          <a:srcRect l="2800" r="2800" b="67856"/>
          <a:stretch>
            <a:fillRect/>
          </a:stretch>
        </p:blipFill>
        <p:spPr bwMode="auto">
          <a:xfrm>
            <a:off x="1588" y="296863"/>
            <a:ext cx="91408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lightstreaks2"/>
          <p:cNvPicPr>
            <a:picLocks noChangeAspect="1" noChangeArrowheads="1"/>
          </p:cNvPicPr>
          <p:nvPr userDrawn="1"/>
        </p:nvPicPr>
        <p:blipFill>
          <a:blip r:embed="rId2">
            <a:lum bright="-20000" contrast="-40000"/>
            <a:extLst>
              <a:ext uri="{28A0092B-C50C-407E-A947-70E740481C1C}">
                <a14:useLocalDpi xmlns:a14="http://schemas.microsoft.com/office/drawing/2010/main" val="0"/>
              </a:ext>
            </a:extLst>
          </a:blip>
          <a:srcRect l="2800" r="2800" b="67856"/>
          <a:stretch>
            <a:fillRect/>
          </a:stretch>
        </p:blipFill>
        <p:spPr bwMode="auto">
          <a:xfrm>
            <a:off x="1588" y="333375"/>
            <a:ext cx="91408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lightstreaks2"/>
          <p:cNvPicPr>
            <a:picLocks noChangeAspect="1" noChangeArrowheads="1"/>
          </p:cNvPicPr>
          <p:nvPr userDrawn="1"/>
        </p:nvPicPr>
        <p:blipFill>
          <a:blip r:embed="rId2">
            <a:lum bright="-20000" contrast="-40000"/>
            <a:extLst>
              <a:ext uri="{28A0092B-C50C-407E-A947-70E740481C1C}">
                <a14:useLocalDpi xmlns:a14="http://schemas.microsoft.com/office/drawing/2010/main" val="0"/>
              </a:ext>
            </a:extLst>
          </a:blip>
          <a:srcRect l="2800" t="28844" r="2800" b="3818"/>
          <a:stretch>
            <a:fillRect/>
          </a:stretch>
        </p:blipFill>
        <p:spPr bwMode="auto">
          <a:xfrm>
            <a:off x="1588" y="2744788"/>
            <a:ext cx="9140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lightstreaks2"/>
          <p:cNvPicPr>
            <a:picLocks noChangeAspect="1" noChangeArrowheads="1"/>
          </p:cNvPicPr>
          <p:nvPr userDrawn="1"/>
        </p:nvPicPr>
        <p:blipFill>
          <a:blip r:embed="rId2">
            <a:lum bright="-20000" contrast="-40000"/>
            <a:extLst>
              <a:ext uri="{28A0092B-C50C-407E-A947-70E740481C1C}">
                <a14:useLocalDpi xmlns:a14="http://schemas.microsoft.com/office/drawing/2010/main" val="0"/>
              </a:ext>
            </a:extLst>
          </a:blip>
          <a:srcRect l="2800" r="2800" b="67856"/>
          <a:stretch>
            <a:fillRect/>
          </a:stretch>
        </p:blipFill>
        <p:spPr bwMode="auto">
          <a:xfrm>
            <a:off x="1588" y="0"/>
            <a:ext cx="9140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2"/>
          <p:cNvSpPr>
            <a:spLocks noChangeAspect="1" noChangeArrowheads="1" noTextEdit="1"/>
          </p:cNvSpPr>
          <p:nvPr userDrawn="1"/>
        </p:nvSpPr>
        <p:spPr bwMode="auto">
          <a:xfrm>
            <a:off x="2879725" y="4292600"/>
            <a:ext cx="62642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9" name="Group 92"/>
          <p:cNvGrpSpPr>
            <a:grpSpLocks/>
          </p:cNvGrpSpPr>
          <p:nvPr userDrawn="1"/>
        </p:nvGrpSpPr>
        <p:grpSpPr bwMode="auto">
          <a:xfrm>
            <a:off x="6773863" y="0"/>
            <a:ext cx="2370137" cy="1136650"/>
            <a:chOff x="4263" y="2708"/>
            <a:chExt cx="1493" cy="716"/>
          </a:xfrm>
        </p:grpSpPr>
        <p:sp>
          <p:nvSpPr>
            <p:cNvPr id="10" name="Freeform 34"/>
            <p:cNvSpPr>
              <a:spLocks/>
            </p:cNvSpPr>
            <p:nvPr userDrawn="1"/>
          </p:nvSpPr>
          <p:spPr bwMode="auto">
            <a:xfrm>
              <a:off x="5483" y="3157"/>
              <a:ext cx="273" cy="23"/>
            </a:xfrm>
            <a:custGeom>
              <a:avLst/>
              <a:gdLst>
                <a:gd name="T0" fmla="*/ 266 w 273"/>
                <a:gd name="T1" fmla="*/ 23 h 23"/>
                <a:gd name="T2" fmla="*/ 0 w 273"/>
                <a:gd name="T3" fmla="*/ 23 h 23"/>
                <a:gd name="T4" fmla="*/ 6 w 273"/>
                <a:gd name="T5" fmla="*/ 0 h 23"/>
                <a:gd name="T6" fmla="*/ 273 w 273"/>
                <a:gd name="T7" fmla="*/ 0 h 23"/>
                <a:gd name="T8" fmla="*/ 266 w 273"/>
                <a:gd name="T9" fmla="*/ 23 h 23"/>
                <a:gd name="T10" fmla="*/ 266 w 273"/>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3">
                  <a:moveTo>
                    <a:pt x="266" y="23"/>
                  </a:moveTo>
                  <a:lnTo>
                    <a:pt x="0" y="23"/>
                  </a:lnTo>
                  <a:lnTo>
                    <a:pt x="6" y="0"/>
                  </a:lnTo>
                  <a:lnTo>
                    <a:pt x="273" y="0"/>
                  </a:lnTo>
                  <a:lnTo>
                    <a:pt x="266" y="2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36"/>
            <p:cNvSpPr>
              <a:spLocks/>
            </p:cNvSpPr>
            <p:nvPr userDrawn="1"/>
          </p:nvSpPr>
          <p:spPr bwMode="auto">
            <a:xfrm>
              <a:off x="5171" y="2912"/>
              <a:ext cx="82" cy="205"/>
            </a:xfrm>
            <a:custGeom>
              <a:avLst/>
              <a:gdLst>
                <a:gd name="T0" fmla="*/ 23 w 82"/>
                <a:gd name="T1" fmla="*/ 205 h 205"/>
                <a:gd name="T2" fmla="*/ 0 w 82"/>
                <a:gd name="T3" fmla="*/ 205 h 205"/>
                <a:gd name="T4" fmla="*/ 59 w 82"/>
                <a:gd name="T5" fmla="*/ 0 h 205"/>
                <a:gd name="T6" fmla="*/ 82 w 82"/>
                <a:gd name="T7" fmla="*/ 0 h 205"/>
                <a:gd name="T8" fmla="*/ 23 w 82"/>
                <a:gd name="T9" fmla="*/ 205 h 205"/>
                <a:gd name="T10" fmla="*/ 23 w 82"/>
                <a:gd name="T11" fmla="*/ 205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205">
                  <a:moveTo>
                    <a:pt x="23" y="205"/>
                  </a:moveTo>
                  <a:lnTo>
                    <a:pt x="0" y="205"/>
                  </a:lnTo>
                  <a:lnTo>
                    <a:pt x="59" y="0"/>
                  </a:lnTo>
                  <a:lnTo>
                    <a:pt x="82" y="0"/>
                  </a:lnTo>
                  <a:lnTo>
                    <a:pt x="23" y="205"/>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37"/>
            <p:cNvSpPr>
              <a:spLocks/>
            </p:cNvSpPr>
            <p:nvPr userDrawn="1"/>
          </p:nvSpPr>
          <p:spPr bwMode="auto">
            <a:xfrm>
              <a:off x="4877" y="3219"/>
              <a:ext cx="81" cy="205"/>
            </a:xfrm>
            <a:custGeom>
              <a:avLst/>
              <a:gdLst>
                <a:gd name="T0" fmla="*/ 23 w 81"/>
                <a:gd name="T1" fmla="*/ 205 h 205"/>
                <a:gd name="T2" fmla="*/ 0 w 81"/>
                <a:gd name="T3" fmla="*/ 205 h 205"/>
                <a:gd name="T4" fmla="*/ 58 w 81"/>
                <a:gd name="T5" fmla="*/ 0 h 205"/>
                <a:gd name="T6" fmla="*/ 81 w 81"/>
                <a:gd name="T7" fmla="*/ 0 h 205"/>
                <a:gd name="T8" fmla="*/ 23 w 81"/>
                <a:gd name="T9" fmla="*/ 205 h 205"/>
                <a:gd name="T10" fmla="*/ 23 w 81"/>
                <a:gd name="T11" fmla="*/ 205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05">
                  <a:moveTo>
                    <a:pt x="23" y="205"/>
                  </a:moveTo>
                  <a:lnTo>
                    <a:pt x="0" y="205"/>
                  </a:lnTo>
                  <a:lnTo>
                    <a:pt x="58" y="0"/>
                  </a:lnTo>
                  <a:lnTo>
                    <a:pt x="81" y="0"/>
                  </a:lnTo>
                  <a:lnTo>
                    <a:pt x="23" y="205"/>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38"/>
            <p:cNvSpPr>
              <a:spLocks/>
            </p:cNvSpPr>
            <p:nvPr userDrawn="1"/>
          </p:nvSpPr>
          <p:spPr bwMode="auto">
            <a:xfrm>
              <a:off x="4644" y="3116"/>
              <a:ext cx="37" cy="23"/>
            </a:xfrm>
            <a:custGeom>
              <a:avLst/>
              <a:gdLst>
                <a:gd name="T0" fmla="*/ 30 w 37"/>
                <a:gd name="T1" fmla="*/ 23 h 23"/>
                <a:gd name="T2" fmla="*/ 0 w 37"/>
                <a:gd name="T3" fmla="*/ 23 h 23"/>
                <a:gd name="T4" fmla="*/ 6 w 37"/>
                <a:gd name="T5" fmla="*/ 0 h 23"/>
                <a:gd name="T6" fmla="*/ 37 w 37"/>
                <a:gd name="T7" fmla="*/ 0 h 23"/>
                <a:gd name="T8" fmla="*/ 30 w 37"/>
                <a:gd name="T9" fmla="*/ 23 h 23"/>
                <a:gd name="T10" fmla="*/ 30 w 37"/>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0" y="23"/>
                  </a:moveTo>
                  <a:lnTo>
                    <a:pt x="0" y="23"/>
                  </a:lnTo>
                  <a:lnTo>
                    <a:pt x="6" y="0"/>
                  </a:lnTo>
                  <a:lnTo>
                    <a:pt x="37" y="0"/>
                  </a:lnTo>
                  <a:lnTo>
                    <a:pt x="30"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39"/>
            <p:cNvSpPr>
              <a:spLocks/>
            </p:cNvSpPr>
            <p:nvPr userDrawn="1"/>
          </p:nvSpPr>
          <p:spPr bwMode="auto">
            <a:xfrm>
              <a:off x="4658" y="3116"/>
              <a:ext cx="80" cy="103"/>
            </a:xfrm>
            <a:custGeom>
              <a:avLst/>
              <a:gdLst>
                <a:gd name="T0" fmla="*/ 80 w 80"/>
                <a:gd name="T1" fmla="*/ 0 h 103"/>
                <a:gd name="T2" fmla="*/ 29 w 80"/>
                <a:gd name="T3" fmla="*/ 0 h 103"/>
                <a:gd name="T4" fmla="*/ 0 w 80"/>
                <a:gd name="T5" fmla="*/ 103 h 103"/>
                <a:gd name="T6" fmla="*/ 23 w 80"/>
                <a:gd name="T7" fmla="*/ 103 h 103"/>
                <a:gd name="T8" fmla="*/ 47 w 80"/>
                <a:gd name="T9" fmla="*/ 23 h 103"/>
                <a:gd name="T10" fmla="*/ 75 w 80"/>
                <a:gd name="T11" fmla="*/ 23 h 103"/>
                <a:gd name="T12" fmla="*/ 80 w 80"/>
                <a:gd name="T13" fmla="*/ 0 h 103"/>
                <a:gd name="T14" fmla="*/ 80 w 80"/>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03">
                  <a:moveTo>
                    <a:pt x="80" y="0"/>
                  </a:moveTo>
                  <a:lnTo>
                    <a:pt x="29" y="0"/>
                  </a:lnTo>
                  <a:lnTo>
                    <a:pt x="0" y="103"/>
                  </a:lnTo>
                  <a:lnTo>
                    <a:pt x="23" y="103"/>
                  </a:lnTo>
                  <a:lnTo>
                    <a:pt x="47" y="23"/>
                  </a:lnTo>
                  <a:lnTo>
                    <a:pt x="75" y="23"/>
                  </a:lnTo>
                  <a:lnTo>
                    <a:pt x="80"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40"/>
            <p:cNvSpPr>
              <a:spLocks/>
            </p:cNvSpPr>
            <p:nvPr userDrawn="1"/>
          </p:nvSpPr>
          <p:spPr bwMode="auto">
            <a:xfrm>
              <a:off x="5127" y="3116"/>
              <a:ext cx="37" cy="23"/>
            </a:xfrm>
            <a:custGeom>
              <a:avLst/>
              <a:gdLst>
                <a:gd name="T0" fmla="*/ 32 w 37"/>
                <a:gd name="T1" fmla="*/ 23 h 23"/>
                <a:gd name="T2" fmla="*/ 0 w 37"/>
                <a:gd name="T3" fmla="*/ 23 h 23"/>
                <a:gd name="T4" fmla="*/ 5 w 37"/>
                <a:gd name="T5" fmla="*/ 0 h 23"/>
                <a:gd name="T6" fmla="*/ 37 w 37"/>
                <a:gd name="T7" fmla="*/ 0 h 23"/>
                <a:gd name="T8" fmla="*/ 32 w 37"/>
                <a:gd name="T9" fmla="*/ 23 h 23"/>
                <a:gd name="T10" fmla="*/ 32 w 37"/>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2" y="23"/>
                  </a:moveTo>
                  <a:lnTo>
                    <a:pt x="0" y="23"/>
                  </a:lnTo>
                  <a:lnTo>
                    <a:pt x="5" y="0"/>
                  </a:lnTo>
                  <a:lnTo>
                    <a:pt x="37" y="0"/>
                  </a:lnTo>
                  <a:lnTo>
                    <a:pt x="32"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41"/>
            <p:cNvSpPr>
              <a:spLocks/>
            </p:cNvSpPr>
            <p:nvPr userDrawn="1"/>
          </p:nvSpPr>
          <p:spPr bwMode="auto">
            <a:xfrm>
              <a:off x="5141" y="3116"/>
              <a:ext cx="81" cy="103"/>
            </a:xfrm>
            <a:custGeom>
              <a:avLst/>
              <a:gdLst>
                <a:gd name="T0" fmla="*/ 81 w 81"/>
                <a:gd name="T1" fmla="*/ 0 h 103"/>
                <a:gd name="T2" fmla="*/ 30 w 81"/>
                <a:gd name="T3" fmla="*/ 0 h 103"/>
                <a:gd name="T4" fmla="*/ 0 w 81"/>
                <a:gd name="T5" fmla="*/ 103 h 103"/>
                <a:gd name="T6" fmla="*/ 23 w 81"/>
                <a:gd name="T7" fmla="*/ 103 h 103"/>
                <a:gd name="T8" fmla="*/ 46 w 81"/>
                <a:gd name="T9" fmla="*/ 23 h 103"/>
                <a:gd name="T10" fmla="*/ 74 w 81"/>
                <a:gd name="T11" fmla="*/ 23 h 103"/>
                <a:gd name="T12" fmla="*/ 81 w 81"/>
                <a:gd name="T13" fmla="*/ 0 h 103"/>
                <a:gd name="T14" fmla="*/ 81 w 81"/>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103">
                  <a:moveTo>
                    <a:pt x="81" y="0"/>
                  </a:moveTo>
                  <a:lnTo>
                    <a:pt x="30" y="0"/>
                  </a:lnTo>
                  <a:lnTo>
                    <a:pt x="0" y="103"/>
                  </a:lnTo>
                  <a:lnTo>
                    <a:pt x="23" y="103"/>
                  </a:lnTo>
                  <a:lnTo>
                    <a:pt x="46" y="23"/>
                  </a:lnTo>
                  <a:lnTo>
                    <a:pt x="74" y="23"/>
                  </a:lnTo>
                  <a:lnTo>
                    <a:pt x="81"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42"/>
            <p:cNvSpPr>
              <a:spLocks/>
            </p:cNvSpPr>
            <p:nvPr userDrawn="1"/>
          </p:nvSpPr>
          <p:spPr bwMode="auto">
            <a:xfrm>
              <a:off x="4818" y="3116"/>
              <a:ext cx="51" cy="103"/>
            </a:xfrm>
            <a:custGeom>
              <a:avLst/>
              <a:gdLst>
                <a:gd name="T0" fmla="*/ 23 w 51"/>
                <a:gd name="T1" fmla="*/ 103 h 103"/>
                <a:gd name="T2" fmla="*/ 0 w 51"/>
                <a:gd name="T3" fmla="*/ 103 h 103"/>
                <a:gd name="T4" fmla="*/ 28 w 51"/>
                <a:gd name="T5" fmla="*/ 0 h 103"/>
                <a:gd name="T6" fmla="*/ 51 w 51"/>
                <a:gd name="T7" fmla="*/ 0 h 103"/>
                <a:gd name="T8" fmla="*/ 23 w 51"/>
                <a:gd name="T9" fmla="*/ 103 h 103"/>
                <a:gd name="T10" fmla="*/ 23 w 51"/>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03">
                  <a:moveTo>
                    <a:pt x="23" y="103"/>
                  </a:moveTo>
                  <a:lnTo>
                    <a:pt x="0" y="103"/>
                  </a:lnTo>
                  <a:lnTo>
                    <a:pt x="28" y="0"/>
                  </a:lnTo>
                  <a:lnTo>
                    <a:pt x="51" y="0"/>
                  </a:lnTo>
                  <a:lnTo>
                    <a:pt x="23"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43"/>
            <p:cNvSpPr>
              <a:spLocks/>
            </p:cNvSpPr>
            <p:nvPr userDrawn="1"/>
          </p:nvSpPr>
          <p:spPr bwMode="auto">
            <a:xfrm>
              <a:off x="4857" y="3116"/>
              <a:ext cx="73" cy="103"/>
            </a:xfrm>
            <a:custGeom>
              <a:avLst/>
              <a:gdLst>
                <a:gd name="T0" fmla="*/ 73 w 73"/>
                <a:gd name="T1" fmla="*/ 0 h 103"/>
                <a:gd name="T2" fmla="*/ 48 w 73"/>
                <a:gd name="T3" fmla="*/ 0 h 103"/>
                <a:gd name="T4" fmla="*/ 0 w 73"/>
                <a:gd name="T5" fmla="*/ 51 h 103"/>
                <a:gd name="T6" fmla="*/ 23 w 73"/>
                <a:gd name="T7" fmla="*/ 103 h 103"/>
                <a:gd name="T8" fmla="*/ 50 w 73"/>
                <a:gd name="T9" fmla="*/ 103 h 103"/>
                <a:gd name="T10" fmla="*/ 27 w 73"/>
                <a:gd name="T11" fmla="*/ 53 h 103"/>
                <a:gd name="T12" fmla="*/ 73 w 73"/>
                <a:gd name="T13" fmla="*/ 0 h 103"/>
                <a:gd name="T14" fmla="*/ 73 w 73"/>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103">
                  <a:moveTo>
                    <a:pt x="73" y="0"/>
                  </a:moveTo>
                  <a:lnTo>
                    <a:pt x="48" y="0"/>
                  </a:lnTo>
                  <a:lnTo>
                    <a:pt x="0" y="51"/>
                  </a:lnTo>
                  <a:lnTo>
                    <a:pt x="23" y="103"/>
                  </a:lnTo>
                  <a:lnTo>
                    <a:pt x="50" y="103"/>
                  </a:lnTo>
                  <a:lnTo>
                    <a:pt x="27" y="53"/>
                  </a:lnTo>
                  <a:lnTo>
                    <a:pt x="73"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44"/>
            <p:cNvSpPr>
              <a:spLocks/>
            </p:cNvSpPr>
            <p:nvPr userDrawn="1"/>
          </p:nvSpPr>
          <p:spPr bwMode="auto">
            <a:xfrm>
              <a:off x="5235" y="3197"/>
              <a:ext cx="55" cy="22"/>
            </a:xfrm>
            <a:custGeom>
              <a:avLst/>
              <a:gdLst>
                <a:gd name="T0" fmla="*/ 48 w 55"/>
                <a:gd name="T1" fmla="*/ 22 h 22"/>
                <a:gd name="T2" fmla="*/ 0 w 55"/>
                <a:gd name="T3" fmla="*/ 22 h 22"/>
                <a:gd name="T4" fmla="*/ 7 w 55"/>
                <a:gd name="T5" fmla="*/ 0 h 22"/>
                <a:gd name="T6" fmla="*/ 55 w 55"/>
                <a:gd name="T7" fmla="*/ 0 h 22"/>
                <a:gd name="T8" fmla="*/ 48 w 55"/>
                <a:gd name="T9" fmla="*/ 22 h 22"/>
                <a:gd name="T10" fmla="*/ 48 w 5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2">
                  <a:moveTo>
                    <a:pt x="48" y="22"/>
                  </a:moveTo>
                  <a:lnTo>
                    <a:pt x="0" y="22"/>
                  </a:lnTo>
                  <a:lnTo>
                    <a:pt x="7" y="0"/>
                  </a:lnTo>
                  <a:lnTo>
                    <a:pt x="55" y="0"/>
                  </a:lnTo>
                  <a:lnTo>
                    <a:pt x="48" y="22"/>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45"/>
            <p:cNvSpPr>
              <a:spLocks/>
            </p:cNvSpPr>
            <p:nvPr userDrawn="1"/>
          </p:nvSpPr>
          <p:spPr bwMode="auto">
            <a:xfrm>
              <a:off x="5246" y="3157"/>
              <a:ext cx="55" cy="23"/>
            </a:xfrm>
            <a:custGeom>
              <a:avLst/>
              <a:gdLst>
                <a:gd name="T0" fmla="*/ 49 w 55"/>
                <a:gd name="T1" fmla="*/ 23 h 23"/>
                <a:gd name="T2" fmla="*/ 0 w 55"/>
                <a:gd name="T3" fmla="*/ 23 h 23"/>
                <a:gd name="T4" fmla="*/ 7 w 55"/>
                <a:gd name="T5" fmla="*/ 0 h 23"/>
                <a:gd name="T6" fmla="*/ 55 w 55"/>
                <a:gd name="T7" fmla="*/ 0 h 23"/>
                <a:gd name="T8" fmla="*/ 49 w 55"/>
                <a:gd name="T9" fmla="*/ 23 h 23"/>
                <a:gd name="T10" fmla="*/ 49 w 55"/>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3">
                  <a:moveTo>
                    <a:pt x="49" y="23"/>
                  </a:moveTo>
                  <a:lnTo>
                    <a:pt x="0" y="23"/>
                  </a:lnTo>
                  <a:lnTo>
                    <a:pt x="7" y="0"/>
                  </a:lnTo>
                  <a:lnTo>
                    <a:pt x="55" y="0"/>
                  </a:lnTo>
                  <a:lnTo>
                    <a:pt x="49"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46"/>
            <p:cNvSpPr>
              <a:spLocks/>
            </p:cNvSpPr>
            <p:nvPr userDrawn="1"/>
          </p:nvSpPr>
          <p:spPr bwMode="auto">
            <a:xfrm>
              <a:off x="5258" y="3117"/>
              <a:ext cx="55" cy="22"/>
            </a:xfrm>
            <a:custGeom>
              <a:avLst/>
              <a:gdLst>
                <a:gd name="T0" fmla="*/ 48 w 55"/>
                <a:gd name="T1" fmla="*/ 22 h 22"/>
                <a:gd name="T2" fmla="*/ 0 w 55"/>
                <a:gd name="T3" fmla="*/ 22 h 22"/>
                <a:gd name="T4" fmla="*/ 5 w 55"/>
                <a:gd name="T5" fmla="*/ 0 h 22"/>
                <a:gd name="T6" fmla="*/ 55 w 55"/>
                <a:gd name="T7" fmla="*/ 0 h 22"/>
                <a:gd name="T8" fmla="*/ 48 w 55"/>
                <a:gd name="T9" fmla="*/ 22 h 22"/>
                <a:gd name="T10" fmla="*/ 48 w 5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2">
                  <a:moveTo>
                    <a:pt x="48" y="22"/>
                  </a:moveTo>
                  <a:lnTo>
                    <a:pt x="0" y="22"/>
                  </a:lnTo>
                  <a:lnTo>
                    <a:pt x="5" y="0"/>
                  </a:lnTo>
                  <a:lnTo>
                    <a:pt x="55" y="0"/>
                  </a:lnTo>
                  <a:lnTo>
                    <a:pt x="48" y="22"/>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47"/>
            <p:cNvSpPr>
              <a:spLocks/>
            </p:cNvSpPr>
            <p:nvPr userDrawn="1"/>
          </p:nvSpPr>
          <p:spPr bwMode="auto">
            <a:xfrm>
              <a:off x="5205" y="3116"/>
              <a:ext cx="53" cy="103"/>
            </a:xfrm>
            <a:custGeom>
              <a:avLst/>
              <a:gdLst>
                <a:gd name="T0" fmla="*/ 25 w 53"/>
                <a:gd name="T1" fmla="*/ 103 h 103"/>
                <a:gd name="T2" fmla="*/ 0 w 53"/>
                <a:gd name="T3" fmla="*/ 103 h 103"/>
                <a:gd name="T4" fmla="*/ 30 w 53"/>
                <a:gd name="T5" fmla="*/ 0 h 103"/>
                <a:gd name="T6" fmla="*/ 53 w 53"/>
                <a:gd name="T7" fmla="*/ 0 h 103"/>
                <a:gd name="T8" fmla="*/ 25 w 53"/>
                <a:gd name="T9" fmla="*/ 103 h 103"/>
                <a:gd name="T10" fmla="*/ 25 w 53"/>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3">
                  <a:moveTo>
                    <a:pt x="25" y="103"/>
                  </a:moveTo>
                  <a:lnTo>
                    <a:pt x="0" y="103"/>
                  </a:lnTo>
                  <a:lnTo>
                    <a:pt x="30" y="0"/>
                  </a:lnTo>
                  <a:lnTo>
                    <a:pt x="53" y="0"/>
                  </a:lnTo>
                  <a:lnTo>
                    <a:pt x="25"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48"/>
            <p:cNvSpPr>
              <a:spLocks/>
            </p:cNvSpPr>
            <p:nvPr userDrawn="1"/>
          </p:nvSpPr>
          <p:spPr bwMode="auto">
            <a:xfrm>
              <a:off x="5387" y="3116"/>
              <a:ext cx="73" cy="103"/>
            </a:xfrm>
            <a:custGeom>
              <a:avLst/>
              <a:gdLst>
                <a:gd name="T0" fmla="*/ 73 w 73"/>
                <a:gd name="T1" fmla="*/ 41 h 103"/>
                <a:gd name="T2" fmla="*/ 41 w 73"/>
                <a:gd name="T3" fmla="*/ 41 h 103"/>
                <a:gd name="T4" fmla="*/ 54 w 73"/>
                <a:gd name="T5" fmla="*/ 0 h 103"/>
                <a:gd name="T6" fmla="*/ 29 w 73"/>
                <a:gd name="T7" fmla="*/ 0 h 103"/>
                <a:gd name="T8" fmla="*/ 0 w 73"/>
                <a:gd name="T9" fmla="*/ 103 h 103"/>
                <a:gd name="T10" fmla="*/ 24 w 73"/>
                <a:gd name="T11" fmla="*/ 103 h 103"/>
                <a:gd name="T12" fmla="*/ 36 w 73"/>
                <a:gd name="T13" fmla="*/ 64 h 103"/>
                <a:gd name="T14" fmla="*/ 66 w 73"/>
                <a:gd name="T15" fmla="*/ 64 h 103"/>
                <a:gd name="T16" fmla="*/ 73 w 73"/>
                <a:gd name="T17" fmla="*/ 41 h 103"/>
                <a:gd name="T18" fmla="*/ 73 w 73"/>
                <a:gd name="T19" fmla="*/ 4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103">
                  <a:moveTo>
                    <a:pt x="73" y="41"/>
                  </a:moveTo>
                  <a:lnTo>
                    <a:pt x="41" y="41"/>
                  </a:lnTo>
                  <a:lnTo>
                    <a:pt x="54" y="0"/>
                  </a:lnTo>
                  <a:lnTo>
                    <a:pt x="29" y="0"/>
                  </a:lnTo>
                  <a:lnTo>
                    <a:pt x="0" y="103"/>
                  </a:lnTo>
                  <a:lnTo>
                    <a:pt x="24" y="103"/>
                  </a:lnTo>
                  <a:lnTo>
                    <a:pt x="36" y="64"/>
                  </a:lnTo>
                  <a:lnTo>
                    <a:pt x="66" y="64"/>
                  </a:lnTo>
                  <a:lnTo>
                    <a:pt x="73" y="41"/>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49"/>
            <p:cNvSpPr>
              <a:spLocks/>
            </p:cNvSpPr>
            <p:nvPr userDrawn="1"/>
          </p:nvSpPr>
          <p:spPr bwMode="auto">
            <a:xfrm>
              <a:off x="5448" y="3116"/>
              <a:ext cx="53" cy="103"/>
            </a:xfrm>
            <a:custGeom>
              <a:avLst/>
              <a:gdLst>
                <a:gd name="T0" fmla="*/ 23 w 53"/>
                <a:gd name="T1" fmla="*/ 103 h 103"/>
                <a:gd name="T2" fmla="*/ 0 w 53"/>
                <a:gd name="T3" fmla="*/ 103 h 103"/>
                <a:gd name="T4" fmla="*/ 30 w 53"/>
                <a:gd name="T5" fmla="*/ 0 h 103"/>
                <a:gd name="T6" fmla="*/ 53 w 53"/>
                <a:gd name="T7" fmla="*/ 0 h 103"/>
                <a:gd name="T8" fmla="*/ 23 w 53"/>
                <a:gd name="T9" fmla="*/ 103 h 103"/>
                <a:gd name="T10" fmla="*/ 23 w 53"/>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3">
                  <a:moveTo>
                    <a:pt x="23" y="103"/>
                  </a:moveTo>
                  <a:lnTo>
                    <a:pt x="0" y="103"/>
                  </a:lnTo>
                  <a:lnTo>
                    <a:pt x="30" y="0"/>
                  </a:lnTo>
                  <a:lnTo>
                    <a:pt x="53" y="0"/>
                  </a:lnTo>
                  <a:lnTo>
                    <a:pt x="23"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50"/>
            <p:cNvSpPr>
              <a:spLocks/>
            </p:cNvSpPr>
            <p:nvPr userDrawn="1"/>
          </p:nvSpPr>
          <p:spPr bwMode="auto">
            <a:xfrm>
              <a:off x="5301" y="3116"/>
              <a:ext cx="99" cy="103"/>
            </a:xfrm>
            <a:custGeom>
              <a:avLst/>
              <a:gdLst>
                <a:gd name="T0" fmla="*/ 94 w 99"/>
                <a:gd name="T1" fmla="*/ 23 h 103"/>
                <a:gd name="T2" fmla="*/ 99 w 99"/>
                <a:gd name="T3" fmla="*/ 1 h 103"/>
                <a:gd name="T4" fmla="*/ 28 w 99"/>
                <a:gd name="T5" fmla="*/ 0 h 103"/>
                <a:gd name="T6" fmla="*/ 0 w 99"/>
                <a:gd name="T7" fmla="*/ 103 h 103"/>
                <a:gd name="T8" fmla="*/ 71 w 99"/>
                <a:gd name="T9" fmla="*/ 103 h 103"/>
                <a:gd name="T10" fmla="*/ 76 w 99"/>
                <a:gd name="T11" fmla="*/ 81 h 103"/>
                <a:gd name="T12" fmla="*/ 30 w 99"/>
                <a:gd name="T13" fmla="*/ 81 h 103"/>
                <a:gd name="T14" fmla="*/ 46 w 99"/>
                <a:gd name="T15" fmla="*/ 23 h 103"/>
                <a:gd name="T16" fmla="*/ 94 w 99"/>
                <a:gd name="T17" fmla="*/ 23 h 103"/>
                <a:gd name="T18" fmla="*/ 94 w 99"/>
                <a:gd name="T19" fmla="*/ 2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3">
                  <a:moveTo>
                    <a:pt x="94" y="23"/>
                  </a:moveTo>
                  <a:lnTo>
                    <a:pt x="99" y="1"/>
                  </a:lnTo>
                  <a:lnTo>
                    <a:pt x="28" y="0"/>
                  </a:lnTo>
                  <a:lnTo>
                    <a:pt x="0" y="103"/>
                  </a:lnTo>
                  <a:lnTo>
                    <a:pt x="71" y="103"/>
                  </a:lnTo>
                  <a:lnTo>
                    <a:pt x="76" y="81"/>
                  </a:lnTo>
                  <a:lnTo>
                    <a:pt x="30" y="81"/>
                  </a:lnTo>
                  <a:lnTo>
                    <a:pt x="46" y="23"/>
                  </a:lnTo>
                  <a:lnTo>
                    <a:pt x="94"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51"/>
            <p:cNvSpPr>
              <a:spLocks/>
            </p:cNvSpPr>
            <p:nvPr userDrawn="1"/>
          </p:nvSpPr>
          <p:spPr bwMode="auto">
            <a:xfrm>
              <a:off x="4935" y="3116"/>
              <a:ext cx="89" cy="103"/>
            </a:xfrm>
            <a:custGeom>
              <a:avLst/>
              <a:gdLst>
                <a:gd name="T0" fmla="*/ 89 w 89"/>
                <a:gd name="T1" fmla="*/ 0 h 103"/>
                <a:gd name="T2" fmla="*/ 62 w 89"/>
                <a:gd name="T3" fmla="*/ 0 h 103"/>
                <a:gd name="T4" fmla="*/ 14 w 89"/>
                <a:gd name="T5" fmla="*/ 51 h 103"/>
                <a:gd name="T6" fmla="*/ 0 w 89"/>
                <a:gd name="T7" fmla="*/ 103 h 103"/>
                <a:gd name="T8" fmla="*/ 23 w 89"/>
                <a:gd name="T9" fmla="*/ 103 h 103"/>
                <a:gd name="T10" fmla="*/ 36 w 89"/>
                <a:gd name="T11" fmla="*/ 56 h 103"/>
                <a:gd name="T12" fmla="*/ 89 w 89"/>
                <a:gd name="T13" fmla="*/ 0 h 103"/>
                <a:gd name="T14" fmla="*/ 89 w 89"/>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03">
                  <a:moveTo>
                    <a:pt x="89" y="0"/>
                  </a:moveTo>
                  <a:lnTo>
                    <a:pt x="62" y="0"/>
                  </a:lnTo>
                  <a:lnTo>
                    <a:pt x="14" y="51"/>
                  </a:lnTo>
                  <a:lnTo>
                    <a:pt x="0" y="103"/>
                  </a:lnTo>
                  <a:lnTo>
                    <a:pt x="23" y="103"/>
                  </a:lnTo>
                  <a:lnTo>
                    <a:pt x="36" y="56"/>
                  </a:lnTo>
                  <a:lnTo>
                    <a:pt x="89"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52"/>
            <p:cNvSpPr>
              <a:spLocks noEditPoints="1"/>
            </p:cNvSpPr>
            <p:nvPr userDrawn="1"/>
          </p:nvSpPr>
          <p:spPr bwMode="auto">
            <a:xfrm>
              <a:off x="4722" y="3116"/>
              <a:ext cx="107" cy="103"/>
            </a:xfrm>
            <a:custGeom>
              <a:avLst/>
              <a:gdLst>
                <a:gd name="T0" fmla="*/ 77 w 107"/>
                <a:gd name="T1" fmla="*/ 103 h 103"/>
                <a:gd name="T2" fmla="*/ 0 w 107"/>
                <a:gd name="T3" fmla="*/ 103 h 103"/>
                <a:gd name="T4" fmla="*/ 30 w 107"/>
                <a:gd name="T5" fmla="*/ 0 h 103"/>
                <a:gd name="T6" fmla="*/ 107 w 107"/>
                <a:gd name="T7" fmla="*/ 0 h 103"/>
                <a:gd name="T8" fmla="*/ 77 w 107"/>
                <a:gd name="T9" fmla="*/ 103 h 103"/>
                <a:gd name="T10" fmla="*/ 77 w 107"/>
                <a:gd name="T11" fmla="*/ 23 h 103"/>
                <a:gd name="T12" fmla="*/ 46 w 107"/>
                <a:gd name="T13" fmla="*/ 23 h 103"/>
                <a:gd name="T14" fmla="*/ 30 w 107"/>
                <a:gd name="T15" fmla="*/ 81 h 103"/>
                <a:gd name="T16" fmla="*/ 61 w 107"/>
                <a:gd name="T17" fmla="*/ 81 h 103"/>
                <a:gd name="T18" fmla="*/ 77 w 107"/>
                <a:gd name="T19" fmla="*/ 23 h 103"/>
                <a:gd name="T20" fmla="*/ 77 w 107"/>
                <a:gd name="T21" fmla="*/ 2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3">
                  <a:moveTo>
                    <a:pt x="77" y="103"/>
                  </a:moveTo>
                  <a:lnTo>
                    <a:pt x="0" y="103"/>
                  </a:lnTo>
                  <a:lnTo>
                    <a:pt x="30" y="0"/>
                  </a:lnTo>
                  <a:lnTo>
                    <a:pt x="107" y="0"/>
                  </a:lnTo>
                  <a:lnTo>
                    <a:pt x="77" y="103"/>
                  </a:lnTo>
                  <a:close/>
                  <a:moveTo>
                    <a:pt x="77" y="23"/>
                  </a:moveTo>
                  <a:lnTo>
                    <a:pt x="46" y="23"/>
                  </a:lnTo>
                  <a:lnTo>
                    <a:pt x="30" y="81"/>
                  </a:lnTo>
                  <a:lnTo>
                    <a:pt x="61" y="81"/>
                  </a:lnTo>
                  <a:lnTo>
                    <a:pt x="77"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53"/>
            <p:cNvSpPr>
              <a:spLocks/>
            </p:cNvSpPr>
            <p:nvPr userDrawn="1"/>
          </p:nvSpPr>
          <p:spPr bwMode="auto">
            <a:xfrm>
              <a:off x="4722" y="3116"/>
              <a:ext cx="107" cy="103"/>
            </a:xfrm>
            <a:custGeom>
              <a:avLst/>
              <a:gdLst>
                <a:gd name="T0" fmla="*/ 77 w 107"/>
                <a:gd name="T1" fmla="*/ 103 h 103"/>
                <a:gd name="T2" fmla="*/ 0 w 107"/>
                <a:gd name="T3" fmla="*/ 103 h 103"/>
                <a:gd name="T4" fmla="*/ 30 w 107"/>
                <a:gd name="T5" fmla="*/ 0 h 103"/>
                <a:gd name="T6" fmla="*/ 107 w 107"/>
                <a:gd name="T7" fmla="*/ 0 h 103"/>
                <a:gd name="T8" fmla="*/ 77 w 107"/>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3">
                  <a:moveTo>
                    <a:pt x="77" y="103"/>
                  </a:moveTo>
                  <a:lnTo>
                    <a:pt x="0" y="103"/>
                  </a:lnTo>
                  <a:lnTo>
                    <a:pt x="30" y="0"/>
                  </a:lnTo>
                  <a:lnTo>
                    <a:pt x="107" y="0"/>
                  </a:lnTo>
                  <a:lnTo>
                    <a:pt x="7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54"/>
            <p:cNvSpPr>
              <a:spLocks/>
            </p:cNvSpPr>
            <p:nvPr userDrawn="1"/>
          </p:nvSpPr>
          <p:spPr bwMode="auto">
            <a:xfrm>
              <a:off x="4752" y="3139"/>
              <a:ext cx="47" cy="58"/>
            </a:xfrm>
            <a:custGeom>
              <a:avLst/>
              <a:gdLst>
                <a:gd name="T0" fmla="*/ 47 w 47"/>
                <a:gd name="T1" fmla="*/ 0 h 58"/>
                <a:gd name="T2" fmla="*/ 16 w 47"/>
                <a:gd name="T3" fmla="*/ 0 h 58"/>
                <a:gd name="T4" fmla="*/ 0 w 47"/>
                <a:gd name="T5" fmla="*/ 58 h 58"/>
                <a:gd name="T6" fmla="*/ 31 w 47"/>
                <a:gd name="T7" fmla="*/ 58 h 58"/>
                <a:gd name="T8" fmla="*/ 47 w 47"/>
                <a:gd name="T9" fmla="*/ 0 h 58"/>
                <a:gd name="T10" fmla="*/ 47 w 47"/>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8">
                  <a:moveTo>
                    <a:pt x="47" y="0"/>
                  </a:moveTo>
                  <a:lnTo>
                    <a:pt x="16" y="0"/>
                  </a:lnTo>
                  <a:lnTo>
                    <a:pt x="0" y="58"/>
                  </a:lnTo>
                  <a:lnTo>
                    <a:pt x="31" y="58"/>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55"/>
            <p:cNvSpPr>
              <a:spLocks noEditPoints="1"/>
            </p:cNvSpPr>
            <p:nvPr userDrawn="1"/>
          </p:nvSpPr>
          <p:spPr bwMode="auto">
            <a:xfrm>
              <a:off x="4997" y="3116"/>
              <a:ext cx="107" cy="103"/>
            </a:xfrm>
            <a:custGeom>
              <a:avLst/>
              <a:gdLst>
                <a:gd name="T0" fmla="*/ 76 w 107"/>
                <a:gd name="T1" fmla="*/ 103 h 103"/>
                <a:gd name="T2" fmla="*/ 0 w 107"/>
                <a:gd name="T3" fmla="*/ 103 h 103"/>
                <a:gd name="T4" fmla="*/ 30 w 107"/>
                <a:gd name="T5" fmla="*/ 0 h 103"/>
                <a:gd name="T6" fmla="*/ 107 w 107"/>
                <a:gd name="T7" fmla="*/ 0 h 103"/>
                <a:gd name="T8" fmla="*/ 76 w 107"/>
                <a:gd name="T9" fmla="*/ 103 h 103"/>
                <a:gd name="T10" fmla="*/ 76 w 107"/>
                <a:gd name="T11" fmla="*/ 23 h 103"/>
                <a:gd name="T12" fmla="*/ 48 w 107"/>
                <a:gd name="T13" fmla="*/ 23 h 103"/>
                <a:gd name="T14" fmla="*/ 30 w 107"/>
                <a:gd name="T15" fmla="*/ 81 h 103"/>
                <a:gd name="T16" fmla="*/ 61 w 107"/>
                <a:gd name="T17" fmla="*/ 81 h 103"/>
                <a:gd name="T18" fmla="*/ 76 w 107"/>
                <a:gd name="T19" fmla="*/ 23 h 103"/>
                <a:gd name="T20" fmla="*/ 76 w 107"/>
                <a:gd name="T21" fmla="*/ 2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3">
                  <a:moveTo>
                    <a:pt x="76" y="103"/>
                  </a:moveTo>
                  <a:lnTo>
                    <a:pt x="0" y="103"/>
                  </a:lnTo>
                  <a:lnTo>
                    <a:pt x="30" y="0"/>
                  </a:lnTo>
                  <a:lnTo>
                    <a:pt x="107" y="0"/>
                  </a:lnTo>
                  <a:lnTo>
                    <a:pt x="76" y="103"/>
                  </a:lnTo>
                  <a:close/>
                  <a:moveTo>
                    <a:pt x="76" y="23"/>
                  </a:moveTo>
                  <a:lnTo>
                    <a:pt x="48" y="23"/>
                  </a:lnTo>
                  <a:lnTo>
                    <a:pt x="30" y="81"/>
                  </a:lnTo>
                  <a:lnTo>
                    <a:pt x="61" y="81"/>
                  </a:lnTo>
                  <a:lnTo>
                    <a:pt x="76"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56"/>
            <p:cNvSpPr>
              <a:spLocks/>
            </p:cNvSpPr>
            <p:nvPr userDrawn="1"/>
          </p:nvSpPr>
          <p:spPr bwMode="auto">
            <a:xfrm>
              <a:off x="4997" y="3116"/>
              <a:ext cx="107" cy="103"/>
            </a:xfrm>
            <a:custGeom>
              <a:avLst/>
              <a:gdLst>
                <a:gd name="T0" fmla="*/ 76 w 107"/>
                <a:gd name="T1" fmla="*/ 103 h 103"/>
                <a:gd name="T2" fmla="*/ 0 w 107"/>
                <a:gd name="T3" fmla="*/ 103 h 103"/>
                <a:gd name="T4" fmla="*/ 30 w 107"/>
                <a:gd name="T5" fmla="*/ 0 h 103"/>
                <a:gd name="T6" fmla="*/ 107 w 107"/>
                <a:gd name="T7" fmla="*/ 0 h 103"/>
                <a:gd name="T8" fmla="*/ 76 w 107"/>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3">
                  <a:moveTo>
                    <a:pt x="76" y="103"/>
                  </a:moveTo>
                  <a:lnTo>
                    <a:pt x="0" y="103"/>
                  </a:lnTo>
                  <a:lnTo>
                    <a:pt x="30" y="0"/>
                  </a:lnTo>
                  <a:lnTo>
                    <a:pt x="107" y="0"/>
                  </a:lnTo>
                  <a:lnTo>
                    <a:pt x="76"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57"/>
            <p:cNvSpPr>
              <a:spLocks/>
            </p:cNvSpPr>
            <p:nvPr userDrawn="1"/>
          </p:nvSpPr>
          <p:spPr bwMode="auto">
            <a:xfrm>
              <a:off x="5027" y="3139"/>
              <a:ext cx="46" cy="58"/>
            </a:xfrm>
            <a:custGeom>
              <a:avLst/>
              <a:gdLst>
                <a:gd name="T0" fmla="*/ 46 w 46"/>
                <a:gd name="T1" fmla="*/ 0 h 58"/>
                <a:gd name="T2" fmla="*/ 18 w 46"/>
                <a:gd name="T3" fmla="*/ 0 h 58"/>
                <a:gd name="T4" fmla="*/ 0 w 46"/>
                <a:gd name="T5" fmla="*/ 58 h 58"/>
                <a:gd name="T6" fmla="*/ 31 w 46"/>
                <a:gd name="T7" fmla="*/ 58 h 58"/>
                <a:gd name="T8" fmla="*/ 46 w 46"/>
                <a:gd name="T9" fmla="*/ 0 h 58"/>
                <a:gd name="T10" fmla="*/ 46 w 46"/>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58">
                  <a:moveTo>
                    <a:pt x="46" y="0"/>
                  </a:moveTo>
                  <a:lnTo>
                    <a:pt x="18" y="0"/>
                  </a:lnTo>
                  <a:lnTo>
                    <a:pt x="0" y="58"/>
                  </a:lnTo>
                  <a:lnTo>
                    <a:pt x="31" y="58"/>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58"/>
            <p:cNvSpPr>
              <a:spLocks/>
            </p:cNvSpPr>
            <p:nvPr userDrawn="1"/>
          </p:nvSpPr>
          <p:spPr bwMode="auto">
            <a:xfrm>
              <a:off x="4930" y="3117"/>
              <a:ext cx="35" cy="45"/>
            </a:xfrm>
            <a:custGeom>
              <a:avLst/>
              <a:gdLst>
                <a:gd name="T0" fmla="*/ 26 w 35"/>
                <a:gd name="T1" fmla="*/ 0 h 45"/>
                <a:gd name="T2" fmla="*/ 0 w 35"/>
                <a:gd name="T3" fmla="*/ 0 h 45"/>
                <a:gd name="T4" fmla="*/ 18 w 35"/>
                <a:gd name="T5" fmla="*/ 45 h 45"/>
                <a:gd name="T6" fmla="*/ 35 w 35"/>
                <a:gd name="T7" fmla="*/ 25 h 45"/>
                <a:gd name="T8" fmla="*/ 26 w 35"/>
                <a:gd name="T9" fmla="*/ 0 h 45"/>
                <a:gd name="T10" fmla="*/ 26 w 35"/>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5">
                  <a:moveTo>
                    <a:pt x="26" y="0"/>
                  </a:moveTo>
                  <a:lnTo>
                    <a:pt x="0" y="0"/>
                  </a:lnTo>
                  <a:lnTo>
                    <a:pt x="18" y="45"/>
                  </a:lnTo>
                  <a:lnTo>
                    <a:pt x="35" y="25"/>
                  </a:lnTo>
                  <a:lnTo>
                    <a:pt x="26"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59"/>
            <p:cNvSpPr>
              <a:spLocks noEditPoints="1"/>
            </p:cNvSpPr>
            <p:nvPr userDrawn="1"/>
          </p:nvSpPr>
          <p:spPr bwMode="auto">
            <a:xfrm>
              <a:off x="4974" y="3247"/>
              <a:ext cx="48" cy="59"/>
            </a:xfrm>
            <a:custGeom>
              <a:avLst/>
              <a:gdLst>
                <a:gd name="T0" fmla="*/ 36 w 48"/>
                <a:gd name="T1" fmla="*/ 12 h 59"/>
                <a:gd name="T2" fmla="*/ 36 w 48"/>
                <a:gd name="T3" fmla="*/ 12 h 59"/>
                <a:gd name="T4" fmla="*/ 36 w 48"/>
                <a:gd name="T5" fmla="*/ 20 h 59"/>
                <a:gd name="T6" fmla="*/ 32 w 48"/>
                <a:gd name="T7" fmla="*/ 23 h 59"/>
                <a:gd name="T8" fmla="*/ 32 w 48"/>
                <a:gd name="T9" fmla="*/ 23 h 59"/>
                <a:gd name="T10" fmla="*/ 29 w 48"/>
                <a:gd name="T11" fmla="*/ 27 h 59"/>
                <a:gd name="T12" fmla="*/ 23 w 48"/>
                <a:gd name="T13" fmla="*/ 27 h 59"/>
                <a:gd name="T14" fmla="*/ 20 w 48"/>
                <a:gd name="T15" fmla="*/ 27 h 59"/>
                <a:gd name="T16" fmla="*/ 25 w 48"/>
                <a:gd name="T17" fmla="*/ 9 h 59"/>
                <a:gd name="T18" fmla="*/ 29 w 48"/>
                <a:gd name="T19" fmla="*/ 9 h 59"/>
                <a:gd name="T20" fmla="*/ 29 w 48"/>
                <a:gd name="T21" fmla="*/ 9 h 59"/>
                <a:gd name="T22" fmla="*/ 34 w 48"/>
                <a:gd name="T23" fmla="*/ 9 h 59"/>
                <a:gd name="T24" fmla="*/ 36 w 48"/>
                <a:gd name="T25" fmla="*/ 11 h 59"/>
                <a:gd name="T26" fmla="*/ 36 w 48"/>
                <a:gd name="T27" fmla="*/ 12 h 59"/>
                <a:gd name="T28" fmla="*/ 48 w 48"/>
                <a:gd name="T29" fmla="*/ 11 h 59"/>
                <a:gd name="T30" fmla="*/ 48 w 48"/>
                <a:gd name="T31" fmla="*/ 11 h 59"/>
                <a:gd name="T32" fmla="*/ 46 w 48"/>
                <a:gd name="T33" fmla="*/ 5 h 59"/>
                <a:gd name="T34" fmla="*/ 43 w 48"/>
                <a:gd name="T35" fmla="*/ 2 h 59"/>
                <a:gd name="T36" fmla="*/ 37 w 48"/>
                <a:gd name="T37" fmla="*/ 0 h 59"/>
                <a:gd name="T38" fmla="*/ 32 w 48"/>
                <a:gd name="T39" fmla="*/ 0 h 59"/>
                <a:gd name="T40" fmla="*/ 16 w 48"/>
                <a:gd name="T41" fmla="*/ 0 h 59"/>
                <a:gd name="T42" fmla="*/ 0 w 48"/>
                <a:gd name="T43" fmla="*/ 59 h 59"/>
                <a:gd name="T44" fmla="*/ 11 w 48"/>
                <a:gd name="T45" fmla="*/ 59 h 59"/>
                <a:gd name="T46" fmla="*/ 16 w 48"/>
                <a:gd name="T47" fmla="*/ 34 h 59"/>
                <a:gd name="T48" fmla="*/ 16 w 48"/>
                <a:gd name="T49" fmla="*/ 34 h 59"/>
                <a:gd name="T50" fmla="*/ 23 w 48"/>
                <a:gd name="T51" fmla="*/ 34 h 59"/>
                <a:gd name="T52" fmla="*/ 23 w 48"/>
                <a:gd name="T53" fmla="*/ 34 h 59"/>
                <a:gd name="T54" fmla="*/ 34 w 48"/>
                <a:gd name="T55" fmla="*/ 34 h 59"/>
                <a:gd name="T56" fmla="*/ 37 w 48"/>
                <a:gd name="T57" fmla="*/ 32 h 59"/>
                <a:gd name="T58" fmla="*/ 41 w 48"/>
                <a:gd name="T59" fmla="*/ 30 h 59"/>
                <a:gd name="T60" fmla="*/ 41 w 48"/>
                <a:gd name="T61" fmla="*/ 30 h 59"/>
                <a:gd name="T62" fmla="*/ 43 w 48"/>
                <a:gd name="T63" fmla="*/ 25 h 59"/>
                <a:gd name="T64" fmla="*/ 46 w 48"/>
                <a:gd name="T65" fmla="*/ 21 h 59"/>
                <a:gd name="T66" fmla="*/ 48 w 48"/>
                <a:gd name="T67" fmla="*/ 11 h 59"/>
                <a:gd name="T68" fmla="*/ 48 w 48"/>
                <a:gd name="T69" fmla="*/ 11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59">
                  <a:moveTo>
                    <a:pt x="36" y="12"/>
                  </a:moveTo>
                  <a:lnTo>
                    <a:pt x="36" y="12"/>
                  </a:lnTo>
                  <a:lnTo>
                    <a:pt x="36" y="20"/>
                  </a:lnTo>
                  <a:lnTo>
                    <a:pt x="32" y="23"/>
                  </a:lnTo>
                  <a:lnTo>
                    <a:pt x="29" y="27"/>
                  </a:lnTo>
                  <a:lnTo>
                    <a:pt x="23" y="27"/>
                  </a:lnTo>
                  <a:lnTo>
                    <a:pt x="20" y="27"/>
                  </a:lnTo>
                  <a:lnTo>
                    <a:pt x="25" y="9"/>
                  </a:lnTo>
                  <a:lnTo>
                    <a:pt x="29" y="9"/>
                  </a:lnTo>
                  <a:lnTo>
                    <a:pt x="34" y="9"/>
                  </a:lnTo>
                  <a:lnTo>
                    <a:pt x="36" y="11"/>
                  </a:lnTo>
                  <a:lnTo>
                    <a:pt x="36" y="12"/>
                  </a:lnTo>
                  <a:close/>
                  <a:moveTo>
                    <a:pt x="48" y="11"/>
                  </a:moveTo>
                  <a:lnTo>
                    <a:pt x="48" y="11"/>
                  </a:lnTo>
                  <a:lnTo>
                    <a:pt x="46" y="5"/>
                  </a:lnTo>
                  <a:lnTo>
                    <a:pt x="43" y="2"/>
                  </a:lnTo>
                  <a:lnTo>
                    <a:pt x="37" y="0"/>
                  </a:lnTo>
                  <a:lnTo>
                    <a:pt x="32" y="0"/>
                  </a:lnTo>
                  <a:lnTo>
                    <a:pt x="16" y="0"/>
                  </a:lnTo>
                  <a:lnTo>
                    <a:pt x="0" y="59"/>
                  </a:lnTo>
                  <a:lnTo>
                    <a:pt x="11" y="59"/>
                  </a:lnTo>
                  <a:lnTo>
                    <a:pt x="16" y="34"/>
                  </a:lnTo>
                  <a:lnTo>
                    <a:pt x="23" y="34"/>
                  </a:lnTo>
                  <a:lnTo>
                    <a:pt x="34" y="34"/>
                  </a:lnTo>
                  <a:lnTo>
                    <a:pt x="37" y="32"/>
                  </a:lnTo>
                  <a:lnTo>
                    <a:pt x="41" y="30"/>
                  </a:lnTo>
                  <a:lnTo>
                    <a:pt x="43" y="25"/>
                  </a:lnTo>
                  <a:lnTo>
                    <a:pt x="46" y="21"/>
                  </a:lnTo>
                  <a:lnTo>
                    <a:pt x="48" y="11"/>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60"/>
            <p:cNvSpPr>
              <a:spLocks/>
            </p:cNvSpPr>
            <p:nvPr userDrawn="1"/>
          </p:nvSpPr>
          <p:spPr bwMode="auto">
            <a:xfrm>
              <a:off x="4994" y="3256"/>
              <a:ext cx="16" cy="18"/>
            </a:xfrm>
            <a:custGeom>
              <a:avLst/>
              <a:gdLst>
                <a:gd name="T0" fmla="*/ 16 w 16"/>
                <a:gd name="T1" fmla="*/ 3 h 18"/>
                <a:gd name="T2" fmla="*/ 16 w 16"/>
                <a:gd name="T3" fmla="*/ 3 h 18"/>
                <a:gd name="T4" fmla="*/ 16 w 16"/>
                <a:gd name="T5" fmla="*/ 11 h 18"/>
                <a:gd name="T6" fmla="*/ 12 w 16"/>
                <a:gd name="T7" fmla="*/ 14 h 18"/>
                <a:gd name="T8" fmla="*/ 12 w 16"/>
                <a:gd name="T9" fmla="*/ 14 h 18"/>
                <a:gd name="T10" fmla="*/ 9 w 16"/>
                <a:gd name="T11" fmla="*/ 18 h 18"/>
                <a:gd name="T12" fmla="*/ 3 w 16"/>
                <a:gd name="T13" fmla="*/ 18 h 18"/>
                <a:gd name="T14" fmla="*/ 0 w 16"/>
                <a:gd name="T15" fmla="*/ 18 h 18"/>
                <a:gd name="T16" fmla="*/ 5 w 16"/>
                <a:gd name="T17" fmla="*/ 0 h 18"/>
                <a:gd name="T18" fmla="*/ 9 w 16"/>
                <a:gd name="T19" fmla="*/ 0 h 18"/>
                <a:gd name="T20" fmla="*/ 9 w 16"/>
                <a:gd name="T21" fmla="*/ 0 h 18"/>
                <a:gd name="T22" fmla="*/ 14 w 16"/>
                <a:gd name="T23" fmla="*/ 0 h 18"/>
                <a:gd name="T24" fmla="*/ 16 w 16"/>
                <a:gd name="T25" fmla="*/ 2 h 18"/>
                <a:gd name="T26" fmla="*/ 16 w 16"/>
                <a:gd name="T27" fmla="*/ 3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8">
                  <a:moveTo>
                    <a:pt x="16" y="3"/>
                  </a:moveTo>
                  <a:lnTo>
                    <a:pt x="16" y="3"/>
                  </a:lnTo>
                  <a:lnTo>
                    <a:pt x="16" y="11"/>
                  </a:lnTo>
                  <a:lnTo>
                    <a:pt x="12" y="14"/>
                  </a:lnTo>
                  <a:lnTo>
                    <a:pt x="9" y="18"/>
                  </a:lnTo>
                  <a:lnTo>
                    <a:pt x="3" y="18"/>
                  </a:lnTo>
                  <a:lnTo>
                    <a:pt x="0" y="18"/>
                  </a:lnTo>
                  <a:lnTo>
                    <a:pt x="5" y="0"/>
                  </a:lnTo>
                  <a:lnTo>
                    <a:pt x="9" y="0"/>
                  </a:lnTo>
                  <a:lnTo>
                    <a:pt x="14" y="0"/>
                  </a:lnTo>
                  <a:lnTo>
                    <a:pt x="16" y="2"/>
                  </a:lnTo>
                  <a:lnTo>
                    <a:pt x="16"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61"/>
            <p:cNvSpPr>
              <a:spLocks/>
            </p:cNvSpPr>
            <p:nvPr userDrawn="1"/>
          </p:nvSpPr>
          <p:spPr bwMode="auto">
            <a:xfrm>
              <a:off x="4974" y="3247"/>
              <a:ext cx="48" cy="59"/>
            </a:xfrm>
            <a:custGeom>
              <a:avLst/>
              <a:gdLst>
                <a:gd name="T0" fmla="*/ 48 w 48"/>
                <a:gd name="T1" fmla="*/ 11 h 59"/>
                <a:gd name="T2" fmla="*/ 48 w 48"/>
                <a:gd name="T3" fmla="*/ 11 h 59"/>
                <a:gd name="T4" fmla="*/ 46 w 48"/>
                <a:gd name="T5" fmla="*/ 5 h 59"/>
                <a:gd name="T6" fmla="*/ 43 w 48"/>
                <a:gd name="T7" fmla="*/ 2 h 59"/>
                <a:gd name="T8" fmla="*/ 37 w 48"/>
                <a:gd name="T9" fmla="*/ 0 h 59"/>
                <a:gd name="T10" fmla="*/ 32 w 48"/>
                <a:gd name="T11" fmla="*/ 0 h 59"/>
                <a:gd name="T12" fmla="*/ 16 w 48"/>
                <a:gd name="T13" fmla="*/ 0 h 59"/>
                <a:gd name="T14" fmla="*/ 0 w 48"/>
                <a:gd name="T15" fmla="*/ 59 h 59"/>
                <a:gd name="T16" fmla="*/ 11 w 48"/>
                <a:gd name="T17" fmla="*/ 59 h 59"/>
                <a:gd name="T18" fmla="*/ 16 w 48"/>
                <a:gd name="T19" fmla="*/ 34 h 59"/>
                <a:gd name="T20" fmla="*/ 16 w 48"/>
                <a:gd name="T21" fmla="*/ 34 h 59"/>
                <a:gd name="T22" fmla="*/ 23 w 48"/>
                <a:gd name="T23" fmla="*/ 34 h 59"/>
                <a:gd name="T24" fmla="*/ 23 w 48"/>
                <a:gd name="T25" fmla="*/ 34 h 59"/>
                <a:gd name="T26" fmla="*/ 34 w 48"/>
                <a:gd name="T27" fmla="*/ 34 h 59"/>
                <a:gd name="T28" fmla="*/ 37 w 48"/>
                <a:gd name="T29" fmla="*/ 32 h 59"/>
                <a:gd name="T30" fmla="*/ 41 w 48"/>
                <a:gd name="T31" fmla="*/ 30 h 59"/>
                <a:gd name="T32" fmla="*/ 41 w 48"/>
                <a:gd name="T33" fmla="*/ 30 h 59"/>
                <a:gd name="T34" fmla="*/ 43 w 48"/>
                <a:gd name="T35" fmla="*/ 25 h 59"/>
                <a:gd name="T36" fmla="*/ 46 w 48"/>
                <a:gd name="T37" fmla="*/ 21 h 59"/>
                <a:gd name="T38" fmla="*/ 48 w 48"/>
                <a:gd name="T39" fmla="*/ 11 h 59"/>
                <a:gd name="T40" fmla="*/ 48 w 48"/>
                <a:gd name="T41" fmla="*/ 1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59">
                  <a:moveTo>
                    <a:pt x="48" y="11"/>
                  </a:moveTo>
                  <a:lnTo>
                    <a:pt x="48" y="11"/>
                  </a:lnTo>
                  <a:lnTo>
                    <a:pt x="46" y="5"/>
                  </a:lnTo>
                  <a:lnTo>
                    <a:pt x="43" y="2"/>
                  </a:lnTo>
                  <a:lnTo>
                    <a:pt x="37" y="0"/>
                  </a:lnTo>
                  <a:lnTo>
                    <a:pt x="32" y="0"/>
                  </a:lnTo>
                  <a:lnTo>
                    <a:pt x="16" y="0"/>
                  </a:lnTo>
                  <a:lnTo>
                    <a:pt x="0" y="59"/>
                  </a:lnTo>
                  <a:lnTo>
                    <a:pt x="11" y="59"/>
                  </a:lnTo>
                  <a:lnTo>
                    <a:pt x="16" y="34"/>
                  </a:lnTo>
                  <a:lnTo>
                    <a:pt x="23" y="34"/>
                  </a:lnTo>
                  <a:lnTo>
                    <a:pt x="34" y="34"/>
                  </a:lnTo>
                  <a:lnTo>
                    <a:pt x="37" y="32"/>
                  </a:lnTo>
                  <a:lnTo>
                    <a:pt x="41" y="30"/>
                  </a:lnTo>
                  <a:lnTo>
                    <a:pt x="43" y="25"/>
                  </a:lnTo>
                  <a:lnTo>
                    <a:pt x="46" y="21"/>
                  </a:lnTo>
                  <a:lnTo>
                    <a:pt x="48"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62"/>
            <p:cNvSpPr>
              <a:spLocks/>
            </p:cNvSpPr>
            <p:nvPr userDrawn="1"/>
          </p:nvSpPr>
          <p:spPr bwMode="auto">
            <a:xfrm>
              <a:off x="5018" y="3265"/>
              <a:ext cx="40" cy="41"/>
            </a:xfrm>
            <a:custGeom>
              <a:avLst/>
              <a:gdLst>
                <a:gd name="T0" fmla="*/ 31 w 40"/>
                <a:gd name="T1" fmla="*/ 33 h 41"/>
                <a:gd name="T2" fmla="*/ 31 w 40"/>
                <a:gd name="T3" fmla="*/ 33 h 41"/>
                <a:gd name="T4" fmla="*/ 29 w 40"/>
                <a:gd name="T5" fmla="*/ 41 h 41"/>
                <a:gd name="T6" fmla="*/ 18 w 40"/>
                <a:gd name="T7" fmla="*/ 41 h 41"/>
                <a:gd name="T8" fmla="*/ 20 w 40"/>
                <a:gd name="T9" fmla="*/ 35 h 41"/>
                <a:gd name="T10" fmla="*/ 20 w 40"/>
                <a:gd name="T11" fmla="*/ 35 h 41"/>
                <a:gd name="T12" fmla="*/ 15 w 40"/>
                <a:gd name="T13" fmla="*/ 39 h 41"/>
                <a:gd name="T14" fmla="*/ 9 w 40"/>
                <a:gd name="T15" fmla="*/ 41 h 41"/>
                <a:gd name="T16" fmla="*/ 9 w 40"/>
                <a:gd name="T17" fmla="*/ 41 h 41"/>
                <a:gd name="T18" fmla="*/ 2 w 40"/>
                <a:gd name="T19" fmla="*/ 39 h 41"/>
                <a:gd name="T20" fmla="*/ 0 w 40"/>
                <a:gd name="T21" fmla="*/ 37 h 41"/>
                <a:gd name="T22" fmla="*/ 0 w 40"/>
                <a:gd name="T23" fmla="*/ 33 h 41"/>
                <a:gd name="T24" fmla="*/ 0 w 40"/>
                <a:gd name="T25" fmla="*/ 33 h 41"/>
                <a:gd name="T26" fmla="*/ 0 w 40"/>
                <a:gd name="T27" fmla="*/ 30 h 41"/>
                <a:gd name="T28" fmla="*/ 9 w 40"/>
                <a:gd name="T29" fmla="*/ 0 h 41"/>
                <a:gd name="T30" fmla="*/ 20 w 40"/>
                <a:gd name="T31" fmla="*/ 0 h 41"/>
                <a:gd name="T32" fmla="*/ 11 w 40"/>
                <a:gd name="T33" fmla="*/ 26 h 41"/>
                <a:gd name="T34" fmla="*/ 11 w 40"/>
                <a:gd name="T35" fmla="*/ 26 h 41"/>
                <a:gd name="T36" fmla="*/ 11 w 40"/>
                <a:gd name="T37" fmla="*/ 32 h 41"/>
                <a:gd name="T38" fmla="*/ 11 w 40"/>
                <a:gd name="T39" fmla="*/ 32 h 41"/>
                <a:gd name="T40" fmla="*/ 11 w 40"/>
                <a:gd name="T41" fmla="*/ 33 h 41"/>
                <a:gd name="T42" fmla="*/ 15 w 40"/>
                <a:gd name="T43" fmla="*/ 35 h 41"/>
                <a:gd name="T44" fmla="*/ 15 w 40"/>
                <a:gd name="T45" fmla="*/ 35 h 41"/>
                <a:gd name="T46" fmla="*/ 18 w 40"/>
                <a:gd name="T47" fmla="*/ 33 h 41"/>
                <a:gd name="T48" fmla="*/ 20 w 40"/>
                <a:gd name="T49" fmla="*/ 32 h 41"/>
                <a:gd name="T50" fmla="*/ 22 w 40"/>
                <a:gd name="T51" fmla="*/ 26 h 41"/>
                <a:gd name="T52" fmla="*/ 31 w 40"/>
                <a:gd name="T53" fmla="*/ 0 h 41"/>
                <a:gd name="T54" fmla="*/ 40 w 40"/>
                <a:gd name="T55" fmla="*/ 0 h 41"/>
                <a:gd name="T56" fmla="*/ 31 w 40"/>
                <a:gd name="T57" fmla="*/ 33 h 41"/>
                <a:gd name="T58" fmla="*/ 31 w 40"/>
                <a:gd name="T59" fmla="*/ 33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1">
                  <a:moveTo>
                    <a:pt x="31" y="33"/>
                  </a:moveTo>
                  <a:lnTo>
                    <a:pt x="31" y="33"/>
                  </a:lnTo>
                  <a:lnTo>
                    <a:pt x="29" y="41"/>
                  </a:lnTo>
                  <a:lnTo>
                    <a:pt x="18" y="41"/>
                  </a:lnTo>
                  <a:lnTo>
                    <a:pt x="20" y="35"/>
                  </a:lnTo>
                  <a:lnTo>
                    <a:pt x="15" y="39"/>
                  </a:lnTo>
                  <a:lnTo>
                    <a:pt x="9" y="41"/>
                  </a:lnTo>
                  <a:lnTo>
                    <a:pt x="2" y="39"/>
                  </a:lnTo>
                  <a:lnTo>
                    <a:pt x="0" y="37"/>
                  </a:lnTo>
                  <a:lnTo>
                    <a:pt x="0" y="33"/>
                  </a:lnTo>
                  <a:lnTo>
                    <a:pt x="0" y="30"/>
                  </a:lnTo>
                  <a:lnTo>
                    <a:pt x="9" y="0"/>
                  </a:lnTo>
                  <a:lnTo>
                    <a:pt x="20" y="0"/>
                  </a:lnTo>
                  <a:lnTo>
                    <a:pt x="11" y="26"/>
                  </a:lnTo>
                  <a:lnTo>
                    <a:pt x="11" y="32"/>
                  </a:lnTo>
                  <a:lnTo>
                    <a:pt x="11" y="33"/>
                  </a:lnTo>
                  <a:lnTo>
                    <a:pt x="15" y="35"/>
                  </a:lnTo>
                  <a:lnTo>
                    <a:pt x="18" y="33"/>
                  </a:lnTo>
                  <a:lnTo>
                    <a:pt x="20" y="32"/>
                  </a:lnTo>
                  <a:lnTo>
                    <a:pt x="22" y="26"/>
                  </a:lnTo>
                  <a:lnTo>
                    <a:pt x="31" y="0"/>
                  </a:lnTo>
                  <a:lnTo>
                    <a:pt x="40" y="0"/>
                  </a:lnTo>
                  <a:lnTo>
                    <a:pt x="31" y="3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63"/>
            <p:cNvSpPr>
              <a:spLocks/>
            </p:cNvSpPr>
            <p:nvPr userDrawn="1"/>
          </p:nvSpPr>
          <p:spPr bwMode="auto">
            <a:xfrm>
              <a:off x="5058" y="3265"/>
              <a:ext cx="31" cy="41"/>
            </a:xfrm>
            <a:custGeom>
              <a:avLst/>
              <a:gdLst>
                <a:gd name="T0" fmla="*/ 30 w 31"/>
                <a:gd name="T1" fmla="*/ 9 h 41"/>
                <a:gd name="T2" fmla="*/ 28 w 31"/>
                <a:gd name="T3" fmla="*/ 9 h 41"/>
                <a:gd name="T4" fmla="*/ 28 w 31"/>
                <a:gd name="T5" fmla="*/ 9 h 41"/>
                <a:gd name="T6" fmla="*/ 23 w 31"/>
                <a:gd name="T7" fmla="*/ 9 h 41"/>
                <a:gd name="T8" fmla="*/ 21 w 31"/>
                <a:gd name="T9" fmla="*/ 10 h 41"/>
                <a:gd name="T10" fmla="*/ 17 w 31"/>
                <a:gd name="T11" fmla="*/ 14 h 41"/>
                <a:gd name="T12" fmla="*/ 15 w 31"/>
                <a:gd name="T13" fmla="*/ 17 h 41"/>
                <a:gd name="T14" fmla="*/ 10 w 31"/>
                <a:gd name="T15" fmla="*/ 41 h 41"/>
                <a:gd name="T16" fmla="*/ 0 w 31"/>
                <a:gd name="T17" fmla="*/ 41 h 41"/>
                <a:gd name="T18" fmla="*/ 8 w 31"/>
                <a:gd name="T19" fmla="*/ 7 h 41"/>
                <a:gd name="T20" fmla="*/ 8 w 31"/>
                <a:gd name="T21" fmla="*/ 7 h 41"/>
                <a:gd name="T22" fmla="*/ 12 w 31"/>
                <a:gd name="T23" fmla="*/ 0 h 41"/>
                <a:gd name="T24" fmla="*/ 21 w 31"/>
                <a:gd name="T25" fmla="*/ 0 h 41"/>
                <a:gd name="T26" fmla="*/ 19 w 31"/>
                <a:gd name="T27" fmla="*/ 5 h 41"/>
                <a:gd name="T28" fmla="*/ 19 w 31"/>
                <a:gd name="T29" fmla="*/ 5 h 41"/>
                <a:gd name="T30" fmla="*/ 24 w 31"/>
                <a:gd name="T31" fmla="*/ 2 h 41"/>
                <a:gd name="T32" fmla="*/ 31 w 31"/>
                <a:gd name="T33" fmla="*/ 0 h 41"/>
                <a:gd name="T34" fmla="*/ 31 w 31"/>
                <a:gd name="T35" fmla="*/ 0 h 41"/>
                <a:gd name="T36" fmla="*/ 30 w 31"/>
                <a:gd name="T37" fmla="*/ 9 h 41"/>
                <a:gd name="T38" fmla="*/ 30 w 31"/>
                <a:gd name="T39" fmla="*/ 9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41">
                  <a:moveTo>
                    <a:pt x="30" y="9"/>
                  </a:moveTo>
                  <a:lnTo>
                    <a:pt x="28" y="9"/>
                  </a:lnTo>
                  <a:lnTo>
                    <a:pt x="23" y="9"/>
                  </a:lnTo>
                  <a:lnTo>
                    <a:pt x="21" y="10"/>
                  </a:lnTo>
                  <a:lnTo>
                    <a:pt x="17" y="14"/>
                  </a:lnTo>
                  <a:lnTo>
                    <a:pt x="15" y="17"/>
                  </a:lnTo>
                  <a:lnTo>
                    <a:pt x="10" y="41"/>
                  </a:lnTo>
                  <a:lnTo>
                    <a:pt x="0" y="41"/>
                  </a:lnTo>
                  <a:lnTo>
                    <a:pt x="8" y="7"/>
                  </a:lnTo>
                  <a:lnTo>
                    <a:pt x="12" y="0"/>
                  </a:lnTo>
                  <a:lnTo>
                    <a:pt x="21" y="0"/>
                  </a:lnTo>
                  <a:lnTo>
                    <a:pt x="19" y="5"/>
                  </a:lnTo>
                  <a:lnTo>
                    <a:pt x="24" y="2"/>
                  </a:lnTo>
                  <a:lnTo>
                    <a:pt x="31" y="0"/>
                  </a:lnTo>
                  <a:lnTo>
                    <a:pt x="30"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64"/>
            <p:cNvSpPr>
              <a:spLocks/>
            </p:cNvSpPr>
            <p:nvPr userDrawn="1"/>
          </p:nvSpPr>
          <p:spPr bwMode="auto">
            <a:xfrm>
              <a:off x="5088" y="3265"/>
              <a:ext cx="35" cy="41"/>
            </a:xfrm>
            <a:custGeom>
              <a:avLst/>
              <a:gdLst>
                <a:gd name="T0" fmla="*/ 33 w 35"/>
                <a:gd name="T1" fmla="*/ 12 h 41"/>
                <a:gd name="T2" fmla="*/ 25 w 35"/>
                <a:gd name="T3" fmla="*/ 12 h 41"/>
                <a:gd name="T4" fmla="*/ 25 w 35"/>
                <a:gd name="T5" fmla="*/ 12 h 41"/>
                <a:gd name="T6" fmla="*/ 25 w 35"/>
                <a:gd name="T7" fmla="*/ 7 h 41"/>
                <a:gd name="T8" fmla="*/ 25 w 35"/>
                <a:gd name="T9" fmla="*/ 7 h 41"/>
                <a:gd name="T10" fmla="*/ 25 w 35"/>
                <a:gd name="T11" fmla="*/ 5 h 41"/>
                <a:gd name="T12" fmla="*/ 23 w 35"/>
                <a:gd name="T13" fmla="*/ 5 h 41"/>
                <a:gd name="T14" fmla="*/ 23 w 35"/>
                <a:gd name="T15" fmla="*/ 5 h 41"/>
                <a:gd name="T16" fmla="*/ 17 w 35"/>
                <a:gd name="T17" fmla="*/ 7 h 41"/>
                <a:gd name="T18" fmla="*/ 16 w 35"/>
                <a:gd name="T19" fmla="*/ 10 h 41"/>
                <a:gd name="T20" fmla="*/ 16 w 35"/>
                <a:gd name="T21" fmla="*/ 10 h 41"/>
                <a:gd name="T22" fmla="*/ 17 w 35"/>
                <a:gd name="T23" fmla="*/ 12 h 41"/>
                <a:gd name="T24" fmla="*/ 19 w 35"/>
                <a:gd name="T25" fmla="*/ 14 h 41"/>
                <a:gd name="T26" fmla="*/ 23 w 35"/>
                <a:gd name="T27" fmla="*/ 17 h 41"/>
                <a:gd name="T28" fmla="*/ 28 w 35"/>
                <a:gd name="T29" fmla="*/ 21 h 41"/>
                <a:gd name="T30" fmla="*/ 30 w 35"/>
                <a:gd name="T31" fmla="*/ 23 h 41"/>
                <a:gd name="T32" fmla="*/ 30 w 35"/>
                <a:gd name="T33" fmla="*/ 26 h 41"/>
                <a:gd name="T34" fmla="*/ 30 w 35"/>
                <a:gd name="T35" fmla="*/ 26 h 41"/>
                <a:gd name="T36" fmla="*/ 30 w 35"/>
                <a:gd name="T37" fmla="*/ 30 h 41"/>
                <a:gd name="T38" fmla="*/ 30 w 35"/>
                <a:gd name="T39" fmla="*/ 30 h 41"/>
                <a:gd name="T40" fmla="*/ 28 w 35"/>
                <a:gd name="T41" fmla="*/ 35 h 41"/>
                <a:gd name="T42" fmla="*/ 23 w 35"/>
                <a:gd name="T43" fmla="*/ 39 h 41"/>
                <a:gd name="T44" fmla="*/ 17 w 35"/>
                <a:gd name="T45" fmla="*/ 41 h 41"/>
                <a:gd name="T46" fmla="*/ 12 w 35"/>
                <a:gd name="T47" fmla="*/ 41 h 41"/>
                <a:gd name="T48" fmla="*/ 12 w 35"/>
                <a:gd name="T49" fmla="*/ 41 h 41"/>
                <a:gd name="T50" fmla="*/ 3 w 35"/>
                <a:gd name="T51" fmla="*/ 39 h 41"/>
                <a:gd name="T52" fmla="*/ 1 w 35"/>
                <a:gd name="T53" fmla="*/ 37 h 41"/>
                <a:gd name="T54" fmla="*/ 0 w 35"/>
                <a:gd name="T55" fmla="*/ 33 h 41"/>
                <a:gd name="T56" fmla="*/ 0 w 35"/>
                <a:gd name="T57" fmla="*/ 33 h 41"/>
                <a:gd name="T58" fmla="*/ 1 w 35"/>
                <a:gd name="T59" fmla="*/ 28 h 41"/>
                <a:gd name="T60" fmla="*/ 10 w 35"/>
                <a:gd name="T61" fmla="*/ 28 h 41"/>
                <a:gd name="T62" fmla="*/ 10 w 35"/>
                <a:gd name="T63" fmla="*/ 28 h 41"/>
                <a:gd name="T64" fmla="*/ 10 w 35"/>
                <a:gd name="T65" fmla="*/ 32 h 41"/>
                <a:gd name="T66" fmla="*/ 10 w 35"/>
                <a:gd name="T67" fmla="*/ 32 h 41"/>
                <a:gd name="T68" fmla="*/ 10 w 35"/>
                <a:gd name="T69" fmla="*/ 33 h 41"/>
                <a:gd name="T70" fmla="*/ 14 w 35"/>
                <a:gd name="T71" fmla="*/ 35 h 41"/>
                <a:gd name="T72" fmla="*/ 14 w 35"/>
                <a:gd name="T73" fmla="*/ 35 h 41"/>
                <a:gd name="T74" fmla="*/ 16 w 35"/>
                <a:gd name="T75" fmla="*/ 35 h 41"/>
                <a:gd name="T76" fmla="*/ 17 w 35"/>
                <a:gd name="T77" fmla="*/ 33 h 41"/>
                <a:gd name="T78" fmla="*/ 19 w 35"/>
                <a:gd name="T79" fmla="*/ 28 h 41"/>
                <a:gd name="T80" fmla="*/ 19 w 35"/>
                <a:gd name="T81" fmla="*/ 28 h 41"/>
                <a:gd name="T82" fmla="*/ 19 w 35"/>
                <a:gd name="T83" fmla="*/ 26 h 41"/>
                <a:gd name="T84" fmla="*/ 17 w 35"/>
                <a:gd name="T85" fmla="*/ 25 h 41"/>
                <a:gd name="T86" fmla="*/ 12 w 35"/>
                <a:gd name="T87" fmla="*/ 21 h 41"/>
                <a:gd name="T88" fmla="*/ 9 w 35"/>
                <a:gd name="T89" fmla="*/ 17 h 41"/>
                <a:gd name="T90" fmla="*/ 7 w 35"/>
                <a:gd name="T91" fmla="*/ 16 h 41"/>
                <a:gd name="T92" fmla="*/ 7 w 35"/>
                <a:gd name="T93" fmla="*/ 12 h 41"/>
                <a:gd name="T94" fmla="*/ 7 w 35"/>
                <a:gd name="T95" fmla="*/ 12 h 41"/>
                <a:gd name="T96" fmla="*/ 7 w 35"/>
                <a:gd name="T97" fmla="*/ 9 h 41"/>
                <a:gd name="T98" fmla="*/ 7 w 35"/>
                <a:gd name="T99" fmla="*/ 9 h 41"/>
                <a:gd name="T100" fmla="*/ 9 w 35"/>
                <a:gd name="T101" fmla="*/ 5 h 41"/>
                <a:gd name="T102" fmla="*/ 12 w 35"/>
                <a:gd name="T103" fmla="*/ 2 h 41"/>
                <a:gd name="T104" fmla="*/ 17 w 35"/>
                <a:gd name="T105" fmla="*/ 0 h 41"/>
                <a:gd name="T106" fmla="*/ 23 w 35"/>
                <a:gd name="T107" fmla="*/ 0 h 41"/>
                <a:gd name="T108" fmla="*/ 23 w 35"/>
                <a:gd name="T109" fmla="*/ 0 h 41"/>
                <a:gd name="T110" fmla="*/ 32 w 35"/>
                <a:gd name="T111" fmla="*/ 0 h 41"/>
                <a:gd name="T112" fmla="*/ 33 w 35"/>
                <a:gd name="T113" fmla="*/ 3 h 41"/>
                <a:gd name="T114" fmla="*/ 35 w 35"/>
                <a:gd name="T115" fmla="*/ 7 h 41"/>
                <a:gd name="T116" fmla="*/ 35 w 35"/>
                <a:gd name="T117" fmla="*/ 7 h 41"/>
                <a:gd name="T118" fmla="*/ 33 w 35"/>
                <a:gd name="T119" fmla="*/ 12 h 41"/>
                <a:gd name="T120" fmla="*/ 33 w 35"/>
                <a:gd name="T121" fmla="*/ 12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 h="41">
                  <a:moveTo>
                    <a:pt x="33" y="12"/>
                  </a:moveTo>
                  <a:lnTo>
                    <a:pt x="25" y="12"/>
                  </a:lnTo>
                  <a:lnTo>
                    <a:pt x="25" y="7"/>
                  </a:lnTo>
                  <a:lnTo>
                    <a:pt x="25" y="5"/>
                  </a:lnTo>
                  <a:lnTo>
                    <a:pt x="23" y="5"/>
                  </a:lnTo>
                  <a:lnTo>
                    <a:pt x="17" y="7"/>
                  </a:lnTo>
                  <a:lnTo>
                    <a:pt x="16" y="10"/>
                  </a:lnTo>
                  <a:lnTo>
                    <a:pt x="17" y="12"/>
                  </a:lnTo>
                  <a:lnTo>
                    <a:pt x="19" y="14"/>
                  </a:lnTo>
                  <a:lnTo>
                    <a:pt x="23" y="17"/>
                  </a:lnTo>
                  <a:lnTo>
                    <a:pt x="28" y="21"/>
                  </a:lnTo>
                  <a:lnTo>
                    <a:pt x="30" y="23"/>
                  </a:lnTo>
                  <a:lnTo>
                    <a:pt x="30" y="26"/>
                  </a:lnTo>
                  <a:lnTo>
                    <a:pt x="30" y="30"/>
                  </a:lnTo>
                  <a:lnTo>
                    <a:pt x="28" y="35"/>
                  </a:lnTo>
                  <a:lnTo>
                    <a:pt x="23" y="39"/>
                  </a:lnTo>
                  <a:lnTo>
                    <a:pt x="17" y="41"/>
                  </a:lnTo>
                  <a:lnTo>
                    <a:pt x="12" y="41"/>
                  </a:lnTo>
                  <a:lnTo>
                    <a:pt x="3" y="39"/>
                  </a:lnTo>
                  <a:lnTo>
                    <a:pt x="1" y="37"/>
                  </a:lnTo>
                  <a:lnTo>
                    <a:pt x="0" y="33"/>
                  </a:lnTo>
                  <a:lnTo>
                    <a:pt x="1" y="28"/>
                  </a:lnTo>
                  <a:lnTo>
                    <a:pt x="10" y="28"/>
                  </a:lnTo>
                  <a:lnTo>
                    <a:pt x="10" y="32"/>
                  </a:lnTo>
                  <a:lnTo>
                    <a:pt x="10" y="33"/>
                  </a:lnTo>
                  <a:lnTo>
                    <a:pt x="14" y="35"/>
                  </a:lnTo>
                  <a:lnTo>
                    <a:pt x="16" y="35"/>
                  </a:lnTo>
                  <a:lnTo>
                    <a:pt x="17" y="33"/>
                  </a:lnTo>
                  <a:lnTo>
                    <a:pt x="19" y="28"/>
                  </a:lnTo>
                  <a:lnTo>
                    <a:pt x="19" y="26"/>
                  </a:lnTo>
                  <a:lnTo>
                    <a:pt x="17" y="25"/>
                  </a:lnTo>
                  <a:lnTo>
                    <a:pt x="12" y="21"/>
                  </a:lnTo>
                  <a:lnTo>
                    <a:pt x="9" y="17"/>
                  </a:lnTo>
                  <a:lnTo>
                    <a:pt x="7" y="16"/>
                  </a:lnTo>
                  <a:lnTo>
                    <a:pt x="7" y="12"/>
                  </a:lnTo>
                  <a:lnTo>
                    <a:pt x="7" y="9"/>
                  </a:lnTo>
                  <a:lnTo>
                    <a:pt x="9" y="5"/>
                  </a:lnTo>
                  <a:lnTo>
                    <a:pt x="12" y="2"/>
                  </a:lnTo>
                  <a:lnTo>
                    <a:pt x="17" y="0"/>
                  </a:lnTo>
                  <a:lnTo>
                    <a:pt x="23" y="0"/>
                  </a:lnTo>
                  <a:lnTo>
                    <a:pt x="32" y="0"/>
                  </a:lnTo>
                  <a:lnTo>
                    <a:pt x="33" y="3"/>
                  </a:lnTo>
                  <a:lnTo>
                    <a:pt x="35" y="7"/>
                  </a:lnTo>
                  <a:lnTo>
                    <a:pt x="33"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65"/>
            <p:cNvSpPr>
              <a:spLocks/>
            </p:cNvSpPr>
            <p:nvPr userDrawn="1"/>
          </p:nvSpPr>
          <p:spPr bwMode="auto">
            <a:xfrm>
              <a:off x="5125" y="3265"/>
              <a:ext cx="41" cy="41"/>
            </a:xfrm>
            <a:custGeom>
              <a:avLst/>
              <a:gdLst>
                <a:gd name="T0" fmla="*/ 30 w 41"/>
                <a:gd name="T1" fmla="*/ 33 h 41"/>
                <a:gd name="T2" fmla="*/ 30 w 41"/>
                <a:gd name="T3" fmla="*/ 33 h 41"/>
                <a:gd name="T4" fmla="*/ 28 w 41"/>
                <a:gd name="T5" fmla="*/ 41 h 41"/>
                <a:gd name="T6" fmla="*/ 19 w 41"/>
                <a:gd name="T7" fmla="*/ 41 h 41"/>
                <a:gd name="T8" fmla="*/ 19 w 41"/>
                <a:gd name="T9" fmla="*/ 35 h 41"/>
                <a:gd name="T10" fmla="*/ 19 w 41"/>
                <a:gd name="T11" fmla="*/ 35 h 41"/>
                <a:gd name="T12" fmla="*/ 14 w 41"/>
                <a:gd name="T13" fmla="*/ 39 h 41"/>
                <a:gd name="T14" fmla="*/ 9 w 41"/>
                <a:gd name="T15" fmla="*/ 41 h 41"/>
                <a:gd name="T16" fmla="*/ 9 w 41"/>
                <a:gd name="T17" fmla="*/ 41 h 41"/>
                <a:gd name="T18" fmla="*/ 3 w 41"/>
                <a:gd name="T19" fmla="*/ 39 h 41"/>
                <a:gd name="T20" fmla="*/ 2 w 41"/>
                <a:gd name="T21" fmla="*/ 37 h 41"/>
                <a:gd name="T22" fmla="*/ 0 w 41"/>
                <a:gd name="T23" fmla="*/ 33 h 41"/>
                <a:gd name="T24" fmla="*/ 0 w 41"/>
                <a:gd name="T25" fmla="*/ 33 h 41"/>
                <a:gd name="T26" fmla="*/ 2 w 41"/>
                <a:gd name="T27" fmla="*/ 30 h 41"/>
                <a:gd name="T28" fmla="*/ 9 w 41"/>
                <a:gd name="T29" fmla="*/ 0 h 41"/>
                <a:gd name="T30" fmla="*/ 19 w 41"/>
                <a:gd name="T31" fmla="*/ 0 h 41"/>
                <a:gd name="T32" fmla="*/ 12 w 41"/>
                <a:gd name="T33" fmla="*/ 26 h 41"/>
                <a:gd name="T34" fmla="*/ 12 w 41"/>
                <a:gd name="T35" fmla="*/ 26 h 41"/>
                <a:gd name="T36" fmla="*/ 11 w 41"/>
                <a:gd name="T37" fmla="*/ 32 h 41"/>
                <a:gd name="T38" fmla="*/ 11 w 41"/>
                <a:gd name="T39" fmla="*/ 32 h 41"/>
                <a:gd name="T40" fmla="*/ 12 w 41"/>
                <a:gd name="T41" fmla="*/ 33 h 41"/>
                <a:gd name="T42" fmla="*/ 14 w 41"/>
                <a:gd name="T43" fmla="*/ 35 h 41"/>
                <a:gd name="T44" fmla="*/ 14 w 41"/>
                <a:gd name="T45" fmla="*/ 35 h 41"/>
                <a:gd name="T46" fmla="*/ 18 w 41"/>
                <a:gd name="T47" fmla="*/ 33 h 41"/>
                <a:gd name="T48" fmla="*/ 19 w 41"/>
                <a:gd name="T49" fmla="*/ 32 h 41"/>
                <a:gd name="T50" fmla="*/ 23 w 41"/>
                <a:gd name="T51" fmla="*/ 26 h 41"/>
                <a:gd name="T52" fmla="*/ 30 w 41"/>
                <a:gd name="T53" fmla="*/ 0 h 41"/>
                <a:gd name="T54" fmla="*/ 41 w 41"/>
                <a:gd name="T55" fmla="*/ 0 h 41"/>
                <a:gd name="T56" fmla="*/ 30 w 41"/>
                <a:gd name="T57" fmla="*/ 33 h 41"/>
                <a:gd name="T58" fmla="*/ 30 w 41"/>
                <a:gd name="T59" fmla="*/ 33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0" y="33"/>
                  </a:moveTo>
                  <a:lnTo>
                    <a:pt x="30" y="33"/>
                  </a:lnTo>
                  <a:lnTo>
                    <a:pt x="28" y="41"/>
                  </a:lnTo>
                  <a:lnTo>
                    <a:pt x="19" y="41"/>
                  </a:lnTo>
                  <a:lnTo>
                    <a:pt x="19" y="35"/>
                  </a:lnTo>
                  <a:lnTo>
                    <a:pt x="14" y="39"/>
                  </a:lnTo>
                  <a:lnTo>
                    <a:pt x="9" y="41"/>
                  </a:lnTo>
                  <a:lnTo>
                    <a:pt x="3" y="39"/>
                  </a:lnTo>
                  <a:lnTo>
                    <a:pt x="2" y="37"/>
                  </a:lnTo>
                  <a:lnTo>
                    <a:pt x="0" y="33"/>
                  </a:lnTo>
                  <a:lnTo>
                    <a:pt x="2" y="30"/>
                  </a:lnTo>
                  <a:lnTo>
                    <a:pt x="9" y="0"/>
                  </a:lnTo>
                  <a:lnTo>
                    <a:pt x="19" y="0"/>
                  </a:lnTo>
                  <a:lnTo>
                    <a:pt x="12" y="26"/>
                  </a:lnTo>
                  <a:lnTo>
                    <a:pt x="11" y="32"/>
                  </a:lnTo>
                  <a:lnTo>
                    <a:pt x="12" y="33"/>
                  </a:lnTo>
                  <a:lnTo>
                    <a:pt x="14" y="35"/>
                  </a:lnTo>
                  <a:lnTo>
                    <a:pt x="18" y="33"/>
                  </a:lnTo>
                  <a:lnTo>
                    <a:pt x="19" y="32"/>
                  </a:lnTo>
                  <a:lnTo>
                    <a:pt x="23" y="26"/>
                  </a:lnTo>
                  <a:lnTo>
                    <a:pt x="30" y="0"/>
                  </a:lnTo>
                  <a:lnTo>
                    <a:pt x="41" y="0"/>
                  </a:lnTo>
                  <a:lnTo>
                    <a:pt x="30" y="3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66"/>
            <p:cNvSpPr>
              <a:spLocks noEditPoints="1"/>
            </p:cNvSpPr>
            <p:nvPr userDrawn="1"/>
          </p:nvSpPr>
          <p:spPr bwMode="auto">
            <a:xfrm>
              <a:off x="5166" y="3249"/>
              <a:ext cx="26" cy="57"/>
            </a:xfrm>
            <a:custGeom>
              <a:avLst/>
              <a:gdLst>
                <a:gd name="T0" fmla="*/ 23 w 26"/>
                <a:gd name="T1" fmla="*/ 7 h 57"/>
                <a:gd name="T2" fmla="*/ 12 w 26"/>
                <a:gd name="T3" fmla="*/ 7 h 57"/>
                <a:gd name="T4" fmla="*/ 16 w 26"/>
                <a:gd name="T5" fmla="*/ 0 h 57"/>
                <a:gd name="T6" fmla="*/ 26 w 26"/>
                <a:gd name="T7" fmla="*/ 0 h 57"/>
                <a:gd name="T8" fmla="*/ 23 w 26"/>
                <a:gd name="T9" fmla="*/ 7 h 57"/>
                <a:gd name="T10" fmla="*/ 9 w 26"/>
                <a:gd name="T11" fmla="*/ 57 h 57"/>
                <a:gd name="T12" fmla="*/ 0 w 26"/>
                <a:gd name="T13" fmla="*/ 57 h 57"/>
                <a:gd name="T14" fmla="*/ 10 w 26"/>
                <a:gd name="T15" fmla="*/ 16 h 57"/>
                <a:gd name="T16" fmla="*/ 21 w 26"/>
                <a:gd name="T17" fmla="*/ 16 h 57"/>
                <a:gd name="T18" fmla="*/ 9 w 26"/>
                <a:gd name="T19" fmla="*/ 57 h 57"/>
                <a:gd name="T20" fmla="*/ 9 w 26"/>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57">
                  <a:moveTo>
                    <a:pt x="23" y="7"/>
                  </a:moveTo>
                  <a:lnTo>
                    <a:pt x="12" y="7"/>
                  </a:lnTo>
                  <a:lnTo>
                    <a:pt x="16" y="0"/>
                  </a:lnTo>
                  <a:lnTo>
                    <a:pt x="26" y="0"/>
                  </a:lnTo>
                  <a:lnTo>
                    <a:pt x="23" y="7"/>
                  </a:lnTo>
                  <a:close/>
                  <a:moveTo>
                    <a:pt x="9" y="57"/>
                  </a:moveTo>
                  <a:lnTo>
                    <a:pt x="0" y="57"/>
                  </a:lnTo>
                  <a:lnTo>
                    <a:pt x="10" y="16"/>
                  </a:lnTo>
                  <a:lnTo>
                    <a:pt x="21" y="16"/>
                  </a:lnTo>
                  <a:lnTo>
                    <a:pt x="9" y="57"/>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67"/>
            <p:cNvSpPr>
              <a:spLocks/>
            </p:cNvSpPr>
            <p:nvPr userDrawn="1"/>
          </p:nvSpPr>
          <p:spPr bwMode="auto">
            <a:xfrm>
              <a:off x="5178" y="3249"/>
              <a:ext cx="14" cy="7"/>
            </a:xfrm>
            <a:custGeom>
              <a:avLst/>
              <a:gdLst>
                <a:gd name="T0" fmla="*/ 11 w 14"/>
                <a:gd name="T1" fmla="*/ 7 h 7"/>
                <a:gd name="T2" fmla="*/ 0 w 14"/>
                <a:gd name="T3" fmla="*/ 7 h 7"/>
                <a:gd name="T4" fmla="*/ 4 w 14"/>
                <a:gd name="T5" fmla="*/ 0 h 7"/>
                <a:gd name="T6" fmla="*/ 14 w 14"/>
                <a:gd name="T7" fmla="*/ 0 h 7"/>
                <a:gd name="T8" fmla="*/ 11 w 14"/>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7"/>
                  </a:moveTo>
                  <a:lnTo>
                    <a:pt x="0" y="7"/>
                  </a:lnTo>
                  <a:lnTo>
                    <a:pt x="4" y="0"/>
                  </a:lnTo>
                  <a:lnTo>
                    <a:pt x="14" y="0"/>
                  </a:lnTo>
                  <a:lnTo>
                    <a:pt x="1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68"/>
            <p:cNvSpPr>
              <a:spLocks/>
            </p:cNvSpPr>
            <p:nvPr userDrawn="1"/>
          </p:nvSpPr>
          <p:spPr bwMode="auto">
            <a:xfrm>
              <a:off x="5166" y="3265"/>
              <a:ext cx="21" cy="41"/>
            </a:xfrm>
            <a:custGeom>
              <a:avLst/>
              <a:gdLst>
                <a:gd name="T0" fmla="*/ 9 w 21"/>
                <a:gd name="T1" fmla="*/ 41 h 41"/>
                <a:gd name="T2" fmla="*/ 0 w 21"/>
                <a:gd name="T3" fmla="*/ 41 h 41"/>
                <a:gd name="T4" fmla="*/ 10 w 21"/>
                <a:gd name="T5" fmla="*/ 0 h 41"/>
                <a:gd name="T6" fmla="*/ 21 w 21"/>
                <a:gd name="T7" fmla="*/ 0 h 41"/>
                <a:gd name="T8" fmla="*/ 9 w 21"/>
                <a:gd name="T9" fmla="*/ 41 h 41"/>
                <a:gd name="T10" fmla="*/ 9 w 21"/>
                <a:gd name="T11" fmla="*/ 4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1">
                  <a:moveTo>
                    <a:pt x="9" y="41"/>
                  </a:moveTo>
                  <a:lnTo>
                    <a:pt x="0" y="41"/>
                  </a:lnTo>
                  <a:lnTo>
                    <a:pt x="10" y="0"/>
                  </a:lnTo>
                  <a:lnTo>
                    <a:pt x="21" y="0"/>
                  </a:lnTo>
                  <a:lnTo>
                    <a:pt x="9"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69"/>
            <p:cNvSpPr>
              <a:spLocks/>
            </p:cNvSpPr>
            <p:nvPr userDrawn="1"/>
          </p:nvSpPr>
          <p:spPr bwMode="auto">
            <a:xfrm>
              <a:off x="5187" y="3265"/>
              <a:ext cx="39" cy="41"/>
            </a:xfrm>
            <a:custGeom>
              <a:avLst/>
              <a:gdLst>
                <a:gd name="T0" fmla="*/ 39 w 39"/>
                <a:gd name="T1" fmla="*/ 12 h 41"/>
                <a:gd name="T2" fmla="*/ 30 w 39"/>
                <a:gd name="T3" fmla="*/ 41 h 41"/>
                <a:gd name="T4" fmla="*/ 21 w 39"/>
                <a:gd name="T5" fmla="*/ 41 h 41"/>
                <a:gd name="T6" fmla="*/ 28 w 39"/>
                <a:gd name="T7" fmla="*/ 14 h 41"/>
                <a:gd name="T8" fmla="*/ 28 w 39"/>
                <a:gd name="T9" fmla="*/ 14 h 41"/>
                <a:gd name="T10" fmla="*/ 28 w 39"/>
                <a:gd name="T11" fmla="*/ 9 h 41"/>
                <a:gd name="T12" fmla="*/ 28 w 39"/>
                <a:gd name="T13" fmla="*/ 9 h 41"/>
                <a:gd name="T14" fmla="*/ 28 w 39"/>
                <a:gd name="T15" fmla="*/ 7 h 41"/>
                <a:gd name="T16" fmla="*/ 27 w 39"/>
                <a:gd name="T17" fmla="*/ 5 h 41"/>
                <a:gd name="T18" fmla="*/ 27 w 39"/>
                <a:gd name="T19" fmla="*/ 5 h 41"/>
                <a:gd name="T20" fmla="*/ 23 w 39"/>
                <a:gd name="T21" fmla="*/ 7 h 41"/>
                <a:gd name="T22" fmla="*/ 20 w 39"/>
                <a:gd name="T23" fmla="*/ 9 h 41"/>
                <a:gd name="T24" fmla="*/ 18 w 39"/>
                <a:gd name="T25" fmla="*/ 14 h 41"/>
                <a:gd name="T26" fmla="*/ 11 w 39"/>
                <a:gd name="T27" fmla="*/ 41 h 41"/>
                <a:gd name="T28" fmla="*/ 0 w 39"/>
                <a:gd name="T29" fmla="*/ 41 h 41"/>
                <a:gd name="T30" fmla="*/ 9 w 39"/>
                <a:gd name="T31" fmla="*/ 7 h 41"/>
                <a:gd name="T32" fmla="*/ 9 w 39"/>
                <a:gd name="T33" fmla="*/ 7 h 41"/>
                <a:gd name="T34" fmla="*/ 11 w 39"/>
                <a:gd name="T35" fmla="*/ 0 h 41"/>
                <a:gd name="T36" fmla="*/ 21 w 39"/>
                <a:gd name="T37" fmla="*/ 0 h 41"/>
                <a:gd name="T38" fmla="*/ 20 w 39"/>
                <a:gd name="T39" fmla="*/ 5 h 41"/>
                <a:gd name="T40" fmla="*/ 20 w 39"/>
                <a:gd name="T41" fmla="*/ 5 h 41"/>
                <a:gd name="T42" fmla="*/ 25 w 39"/>
                <a:gd name="T43" fmla="*/ 0 h 41"/>
                <a:gd name="T44" fmla="*/ 32 w 39"/>
                <a:gd name="T45" fmla="*/ 0 h 41"/>
                <a:gd name="T46" fmla="*/ 32 w 39"/>
                <a:gd name="T47" fmla="*/ 0 h 41"/>
                <a:gd name="T48" fmla="*/ 37 w 39"/>
                <a:gd name="T49" fmla="*/ 0 h 41"/>
                <a:gd name="T50" fmla="*/ 39 w 39"/>
                <a:gd name="T51" fmla="*/ 3 h 41"/>
                <a:gd name="T52" fmla="*/ 39 w 39"/>
                <a:gd name="T53" fmla="*/ 7 h 41"/>
                <a:gd name="T54" fmla="*/ 39 w 39"/>
                <a:gd name="T55" fmla="*/ 7 h 41"/>
                <a:gd name="T56" fmla="*/ 39 w 39"/>
                <a:gd name="T57" fmla="*/ 12 h 41"/>
                <a:gd name="T58" fmla="*/ 39 w 39"/>
                <a:gd name="T59" fmla="*/ 12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41">
                  <a:moveTo>
                    <a:pt x="39" y="12"/>
                  </a:moveTo>
                  <a:lnTo>
                    <a:pt x="30" y="41"/>
                  </a:lnTo>
                  <a:lnTo>
                    <a:pt x="21" y="41"/>
                  </a:lnTo>
                  <a:lnTo>
                    <a:pt x="28" y="14"/>
                  </a:lnTo>
                  <a:lnTo>
                    <a:pt x="28" y="9"/>
                  </a:lnTo>
                  <a:lnTo>
                    <a:pt x="28" y="7"/>
                  </a:lnTo>
                  <a:lnTo>
                    <a:pt x="27" y="5"/>
                  </a:lnTo>
                  <a:lnTo>
                    <a:pt x="23" y="7"/>
                  </a:lnTo>
                  <a:lnTo>
                    <a:pt x="20" y="9"/>
                  </a:lnTo>
                  <a:lnTo>
                    <a:pt x="18" y="14"/>
                  </a:lnTo>
                  <a:lnTo>
                    <a:pt x="11" y="41"/>
                  </a:lnTo>
                  <a:lnTo>
                    <a:pt x="0" y="41"/>
                  </a:lnTo>
                  <a:lnTo>
                    <a:pt x="9" y="7"/>
                  </a:lnTo>
                  <a:lnTo>
                    <a:pt x="11" y="0"/>
                  </a:lnTo>
                  <a:lnTo>
                    <a:pt x="21" y="0"/>
                  </a:lnTo>
                  <a:lnTo>
                    <a:pt x="20" y="5"/>
                  </a:lnTo>
                  <a:lnTo>
                    <a:pt x="25" y="0"/>
                  </a:lnTo>
                  <a:lnTo>
                    <a:pt x="32" y="0"/>
                  </a:lnTo>
                  <a:lnTo>
                    <a:pt x="37" y="0"/>
                  </a:lnTo>
                  <a:lnTo>
                    <a:pt x="39" y="3"/>
                  </a:lnTo>
                  <a:lnTo>
                    <a:pt x="39" y="7"/>
                  </a:lnTo>
                  <a:lnTo>
                    <a:pt x="39"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70"/>
            <p:cNvSpPr>
              <a:spLocks noEditPoints="1"/>
            </p:cNvSpPr>
            <p:nvPr userDrawn="1"/>
          </p:nvSpPr>
          <p:spPr bwMode="auto">
            <a:xfrm>
              <a:off x="5226" y="3265"/>
              <a:ext cx="44" cy="57"/>
            </a:xfrm>
            <a:custGeom>
              <a:avLst/>
              <a:gdLst>
                <a:gd name="T0" fmla="*/ 30 w 44"/>
                <a:gd name="T1" fmla="*/ 10 h 57"/>
                <a:gd name="T2" fmla="*/ 28 w 44"/>
                <a:gd name="T3" fmla="*/ 21 h 57"/>
                <a:gd name="T4" fmla="*/ 21 w 44"/>
                <a:gd name="T5" fmla="*/ 32 h 57"/>
                <a:gd name="T6" fmla="*/ 18 w 44"/>
                <a:gd name="T7" fmla="*/ 33 h 57"/>
                <a:gd name="T8" fmla="*/ 14 w 44"/>
                <a:gd name="T9" fmla="*/ 30 h 57"/>
                <a:gd name="T10" fmla="*/ 16 w 44"/>
                <a:gd name="T11" fmla="*/ 21 h 57"/>
                <a:gd name="T12" fmla="*/ 20 w 44"/>
                <a:gd name="T13" fmla="*/ 12 h 57"/>
                <a:gd name="T14" fmla="*/ 27 w 44"/>
                <a:gd name="T15" fmla="*/ 5 h 57"/>
                <a:gd name="T16" fmla="*/ 28 w 44"/>
                <a:gd name="T17" fmla="*/ 7 h 57"/>
                <a:gd name="T18" fmla="*/ 44 w 44"/>
                <a:gd name="T19" fmla="*/ 0 h 57"/>
                <a:gd name="T20" fmla="*/ 32 w 44"/>
                <a:gd name="T21" fmla="*/ 5 h 57"/>
                <a:gd name="T22" fmla="*/ 32 w 44"/>
                <a:gd name="T23" fmla="*/ 2 h 57"/>
                <a:gd name="T24" fmla="*/ 23 w 44"/>
                <a:gd name="T25" fmla="*/ 0 h 57"/>
                <a:gd name="T26" fmla="*/ 18 w 44"/>
                <a:gd name="T27" fmla="*/ 2 h 57"/>
                <a:gd name="T28" fmla="*/ 9 w 44"/>
                <a:gd name="T29" fmla="*/ 12 h 57"/>
                <a:gd name="T30" fmla="*/ 5 w 44"/>
                <a:gd name="T31" fmla="*/ 21 h 57"/>
                <a:gd name="T32" fmla="*/ 4 w 44"/>
                <a:gd name="T33" fmla="*/ 32 h 57"/>
                <a:gd name="T34" fmla="*/ 7 w 44"/>
                <a:gd name="T35" fmla="*/ 37 h 57"/>
                <a:gd name="T36" fmla="*/ 12 w 44"/>
                <a:gd name="T37" fmla="*/ 41 h 57"/>
                <a:gd name="T38" fmla="*/ 20 w 44"/>
                <a:gd name="T39" fmla="*/ 39 h 57"/>
                <a:gd name="T40" fmla="*/ 23 w 44"/>
                <a:gd name="T41" fmla="*/ 35 h 57"/>
                <a:gd name="T42" fmla="*/ 18 w 44"/>
                <a:gd name="T43" fmla="*/ 49 h 57"/>
                <a:gd name="T44" fmla="*/ 14 w 44"/>
                <a:gd name="T45" fmla="*/ 51 h 57"/>
                <a:gd name="T46" fmla="*/ 11 w 44"/>
                <a:gd name="T47" fmla="*/ 48 h 57"/>
                <a:gd name="T48" fmla="*/ 11 w 44"/>
                <a:gd name="T49" fmla="*/ 44 h 57"/>
                <a:gd name="T50" fmla="*/ 0 w 44"/>
                <a:gd name="T51" fmla="*/ 44 h 57"/>
                <a:gd name="T52" fmla="*/ 0 w 44"/>
                <a:gd name="T53" fmla="*/ 48 h 57"/>
                <a:gd name="T54" fmla="*/ 4 w 44"/>
                <a:gd name="T55" fmla="*/ 55 h 57"/>
                <a:gd name="T56" fmla="*/ 12 w 44"/>
                <a:gd name="T57" fmla="*/ 57 h 57"/>
                <a:gd name="T58" fmla="*/ 25 w 44"/>
                <a:gd name="T59" fmla="*/ 53 h 57"/>
                <a:gd name="T60" fmla="*/ 32 w 44"/>
                <a:gd name="T61" fmla="*/ 42 h 57"/>
                <a:gd name="T62" fmla="*/ 43 w 44"/>
                <a:gd name="T63" fmla="*/ 7 h 57"/>
                <a:gd name="T64" fmla="*/ 44 w 4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57">
                  <a:moveTo>
                    <a:pt x="30" y="10"/>
                  </a:moveTo>
                  <a:lnTo>
                    <a:pt x="30" y="10"/>
                  </a:lnTo>
                  <a:lnTo>
                    <a:pt x="28" y="21"/>
                  </a:lnTo>
                  <a:lnTo>
                    <a:pt x="25" y="28"/>
                  </a:lnTo>
                  <a:lnTo>
                    <a:pt x="21" y="32"/>
                  </a:lnTo>
                  <a:lnTo>
                    <a:pt x="18" y="33"/>
                  </a:lnTo>
                  <a:lnTo>
                    <a:pt x="16" y="32"/>
                  </a:lnTo>
                  <a:lnTo>
                    <a:pt x="14" y="30"/>
                  </a:lnTo>
                  <a:lnTo>
                    <a:pt x="16" y="21"/>
                  </a:lnTo>
                  <a:lnTo>
                    <a:pt x="20" y="12"/>
                  </a:lnTo>
                  <a:lnTo>
                    <a:pt x="23" y="7"/>
                  </a:lnTo>
                  <a:lnTo>
                    <a:pt x="27" y="5"/>
                  </a:lnTo>
                  <a:lnTo>
                    <a:pt x="28" y="7"/>
                  </a:lnTo>
                  <a:lnTo>
                    <a:pt x="30" y="10"/>
                  </a:lnTo>
                  <a:close/>
                  <a:moveTo>
                    <a:pt x="44" y="0"/>
                  </a:moveTo>
                  <a:lnTo>
                    <a:pt x="34" y="0"/>
                  </a:lnTo>
                  <a:lnTo>
                    <a:pt x="32" y="5"/>
                  </a:lnTo>
                  <a:lnTo>
                    <a:pt x="32" y="2"/>
                  </a:lnTo>
                  <a:lnTo>
                    <a:pt x="30" y="0"/>
                  </a:lnTo>
                  <a:lnTo>
                    <a:pt x="23" y="0"/>
                  </a:lnTo>
                  <a:lnTo>
                    <a:pt x="18" y="2"/>
                  </a:lnTo>
                  <a:lnTo>
                    <a:pt x="12" y="5"/>
                  </a:lnTo>
                  <a:lnTo>
                    <a:pt x="9" y="12"/>
                  </a:lnTo>
                  <a:lnTo>
                    <a:pt x="5" y="21"/>
                  </a:lnTo>
                  <a:lnTo>
                    <a:pt x="4" y="32"/>
                  </a:lnTo>
                  <a:lnTo>
                    <a:pt x="5" y="35"/>
                  </a:lnTo>
                  <a:lnTo>
                    <a:pt x="7" y="37"/>
                  </a:lnTo>
                  <a:lnTo>
                    <a:pt x="9" y="39"/>
                  </a:lnTo>
                  <a:lnTo>
                    <a:pt x="12" y="41"/>
                  </a:lnTo>
                  <a:lnTo>
                    <a:pt x="20" y="39"/>
                  </a:lnTo>
                  <a:lnTo>
                    <a:pt x="23" y="35"/>
                  </a:lnTo>
                  <a:lnTo>
                    <a:pt x="21" y="46"/>
                  </a:lnTo>
                  <a:lnTo>
                    <a:pt x="18" y="49"/>
                  </a:lnTo>
                  <a:lnTo>
                    <a:pt x="14" y="51"/>
                  </a:lnTo>
                  <a:lnTo>
                    <a:pt x="11" y="49"/>
                  </a:lnTo>
                  <a:lnTo>
                    <a:pt x="11" y="48"/>
                  </a:lnTo>
                  <a:lnTo>
                    <a:pt x="11" y="44"/>
                  </a:lnTo>
                  <a:lnTo>
                    <a:pt x="0" y="44"/>
                  </a:lnTo>
                  <a:lnTo>
                    <a:pt x="0" y="48"/>
                  </a:lnTo>
                  <a:lnTo>
                    <a:pt x="2" y="53"/>
                  </a:lnTo>
                  <a:lnTo>
                    <a:pt x="4" y="55"/>
                  </a:lnTo>
                  <a:lnTo>
                    <a:pt x="12" y="57"/>
                  </a:lnTo>
                  <a:lnTo>
                    <a:pt x="20" y="55"/>
                  </a:lnTo>
                  <a:lnTo>
                    <a:pt x="25" y="53"/>
                  </a:lnTo>
                  <a:lnTo>
                    <a:pt x="28" y="48"/>
                  </a:lnTo>
                  <a:lnTo>
                    <a:pt x="32" y="42"/>
                  </a:lnTo>
                  <a:lnTo>
                    <a:pt x="43" y="7"/>
                  </a:lnTo>
                  <a:lnTo>
                    <a:pt x="44" y="0"/>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71"/>
            <p:cNvSpPr>
              <a:spLocks/>
            </p:cNvSpPr>
            <p:nvPr userDrawn="1"/>
          </p:nvSpPr>
          <p:spPr bwMode="auto">
            <a:xfrm>
              <a:off x="5240" y="3270"/>
              <a:ext cx="16" cy="28"/>
            </a:xfrm>
            <a:custGeom>
              <a:avLst/>
              <a:gdLst>
                <a:gd name="T0" fmla="*/ 16 w 16"/>
                <a:gd name="T1" fmla="*/ 5 h 28"/>
                <a:gd name="T2" fmla="*/ 16 w 16"/>
                <a:gd name="T3" fmla="*/ 5 h 28"/>
                <a:gd name="T4" fmla="*/ 14 w 16"/>
                <a:gd name="T5" fmla="*/ 16 h 28"/>
                <a:gd name="T6" fmla="*/ 14 w 16"/>
                <a:gd name="T7" fmla="*/ 16 h 28"/>
                <a:gd name="T8" fmla="*/ 11 w 16"/>
                <a:gd name="T9" fmla="*/ 23 h 28"/>
                <a:gd name="T10" fmla="*/ 7 w 16"/>
                <a:gd name="T11" fmla="*/ 27 h 28"/>
                <a:gd name="T12" fmla="*/ 4 w 16"/>
                <a:gd name="T13" fmla="*/ 28 h 28"/>
                <a:gd name="T14" fmla="*/ 4 w 16"/>
                <a:gd name="T15" fmla="*/ 28 h 28"/>
                <a:gd name="T16" fmla="*/ 2 w 16"/>
                <a:gd name="T17" fmla="*/ 27 h 28"/>
                <a:gd name="T18" fmla="*/ 0 w 16"/>
                <a:gd name="T19" fmla="*/ 25 h 28"/>
                <a:gd name="T20" fmla="*/ 0 w 16"/>
                <a:gd name="T21" fmla="*/ 25 h 28"/>
                <a:gd name="T22" fmla="*/ 2 w 16"/>
                <a:gd name="T23" fmla="*/ 16 h 28"/>
                <a:gd name="T24" fmla="*/ 2 w 16"/>
                <a:gd name="T25" fmla="*/ 16 h 28"/>
                <a:gd name="T26" fmla="*/ 6 w 16"/>
                <a:gd name="T27" fmla="*/ 7 h 28"/>
                <a:gd name="T28" fmla="*/ 9 w 16"/>
                <a:gd name="T29" fmla="*/ 2 h 28"/>
                <a:gd name="T30" fmla="*/ 13 w 16"/>
                <a:gd name="T31" fmla="*/ 0 h 28"/>
                <a:gd name="T32" fmla="*/ 13 w 16"/>
                <a:gd name="T33" fmla="*/ 0 h 28"/>
                <a:gd name="T34" fmla="*/ 14 w 16"/>
                <a:gd name="T35" fmla="*/ 2 h 28"/>
                <a:gd name="T36" fmla="*/ 16 w 16"/>
                <a:gd name="T37" fmla="*/ 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28">
                  <a:moveTo>
                    <a:pt x="16" y="5"/>
                  </a:moveTo>
                  <a:lnTo>
                    <a:pt x="16" y="5"/>
                  </a:lnTo>
                  <a:lnTo>
                    <a:pt x="14" y="16"/>
                  </a:lnTo>
                  <a:lnTo>
                    <a:pt x="11" y="23"/>
                  </a:lnTo>
                  <a:lnTo>
                    <a:pt x="7" y="27"/>
                  </a:lnTo>
                  <a:lnTo>
                    <a:pt x="4" y="28"/>
                  </a:lnTo>
                  <a:lnTo>
                    <a:pt x="2" y="27"/>
                  </a:lnTo>
                  <a:lnTo>
                    <a:pt x="0" y="25"/>
                  </a:lnTo>
                  <a:lnTo>
                    <a:pt x="2" y="16"/>
                  </a:lnTo>
                  <a:lnTo>
                    <a:pt x="6" y="7"/>
                  </a:lnTo>
                  <a:lnTo>
                    <a:pt x="9" y="2"/>
                  </a:lnTo>
                  <a:lnTo>
                    <a:pt x="13" y="0"/>
                  </a:lnTo>
                  <a:lnTo>
                    <a:pt x="14" y="2"/>
                  </a:lnTo>
                  <a:lnTo>
                    <a:pt x="1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72"/>
            <p:cNvSpPr>
              <a:spLocks/>
            </p:cNvSpPr>
            <p:nvPr userDrawn="1"/>
          </p:nvSpPr>
          <p:spPr bwMode="auto">
            <a:xfrm>
              <a:off x="5226" y="3265"/>
              <a:ext cx="44" cy="57"/>
            </a:xfrm>
            <a:custGeom>
              <a:avLst/>
              <a:gdLst>
                <a:gd name="T0" fmla="*/ 44 w 44"/>
                <a:gd name="T1" fmla="*/ 0 h 57"/>
                <a:gd name="T2" fmla="*/ 34 w 44"/>
                <a:gd name="T3" fmla="*/ 0 h 57"/>
                <a:gd name="T4" fmla="*/ 32 w 44"/>
                <a:gd name="T5" fmla="*/ 5 h 57"/>
                <a:gd name="T6" fmla="*/ 32 w 44"/>
                <a:gd name="T7" fmla="*/ 5 h 57"/>
                <a:gd name="T8" fmla="*/ 32 w 44"/>
                <a:gd name="T9" fmla="*/ 2 h 57"/>
                <a:gd name="T10" fmla="*/ 30 w 44"/>
                <a:gd name="T11" fmla="*/ 0 h 57"/>
                <a:gd name="T12" fmla="*/ 23 w 44"/>
                <a:gd name="T13" fmla="*/ 0 h 57"/>
                <a:gd name="T14" fmla="*/ 23 w 44"/>
                <a:gd name="T15" fmla="*/ 0 h 57"/>
                <a:gd name="T16" fmla="*/ 18 w 44"/>
                <a:gd name="T17" fmla="*/ 2 h 57"/>
                <a:gd name="T18" fmla="*/ 12 w 44"/>
                <a:gd name="T19" fmla="*/ 5 h 57"/>
                <a:gd name="T20" fmla="*/ 9 w 44"/>
                <a:gd name="T21" fmla="*/ 12 h 57"/>
                <a:gd name="T22" fmla="*/ 5 w 44"/>
                <a:gd name="T23" fmla="*/ 21 h 57"/>
                <a:gd name="T24" fmla="*/ 5 w 44"/>
                <a:gd name="T25" fmla="*/ 21 h 57"/>
                <a:gd name="T26" fmla="*/ 4 w 44"/>
                <a:gd name="T27" fmla="*/ 32 h 57"/>
                <a:gd name="T28" fmla="*/ 4 w 44"/>
                <a:gd name="T29" fmla="*/ 32 h 57"/>
                <a:gd name="T30" fmla="*/ 5 w 44"/>
                <a:gd name="T31" fmla="*/ 35 h 57"/>
                <a:gd name="T32" fmla="*/ 7 w 44"/>
                <a:gd name="T33" fmla="*/ 37 h 57"/>
                <a:gd name="T34" fmla="*/ 9 w 44"/>
                <a:gd name="T35" fmla="*/ 39 h 57"/>
                <a:gd name="T36" fmla="*/ 12 w 44"/>
                <a:gd name="T37" fmla="*/ 41 h 57"/>
                <a:gd name="T38" fmla="*/ 12 w 44"/>
                <a:gd name="T39" fmla="*/ 41 h 57"/>
                <a:gd name="T40" fmla="*/ 20 w 44"/>
                <a:gd name="T41" fmla="*/ 39 h 57"/>
                <a:gd name="T42" fmla="*/ 23 w 44"/>
                <a:gd name="T43" fmla="*/ 35 h 57"/>
                <a:gd name="T44" fmla="*/ 23 w 44"/>
                <a:gd name="T45" fmla="*/ 35 h 57"/>
                <a:gd name="T46" fmla="*/ 21 w 44"/>
                <a:gd name="T47" fmla="*/ 46 h 57"/>
                <a:gd name="T48" fmla="*/ 18 w 44"/>
                <a:gd name="T49" fmla="*/ 49 h 57"/>
                <a:gd name="T50" fmla="*/ 14 w 44"/>
                <a:gd name="T51" fmla="*/ 51 h 57"/>
                <a:gd name="T52" fmla="*/ 14 w 44"/>
                <a:gd name="T53" fmla="*/ 51 h 57"/>
                <a:gd name="T54" fmla="*/ 11 w 44"/>
                <a:gd name="T55" fmla="*/ 49 h 57"/>
                <a:gd name="T56" fmla="*/ 11 w 44"/>
                <a:gd name="T57" fmla="*/ 48 h 57"/>
                <a:gd name="T58" fmla="*/ 11 w 44"/>
                <a:gd name="T59" fmla="*/ 48 h 57"/>
                <a:gd name="T60" fmla="*/ 11 w 44"/>
                <a:gd name="T61" fmla="*/ 44 h 57"/>
                <a:gd name="T62" fmla="*/ 0 w 44"/>
                <a:gd name="T63" fmla="*/ 44 h 57"/>
                <a:gd name="T64" fmla="*/ 0 w 44"/>
                <a:gd name="T65" fmla="*/ 44 h 57"/>
                <a:gd name="T66" fmla="*/ 0 w 44"/>
                <a:gd name="T67" fmla="*/ 48 h 57"/>
                <a:gd name="T68" fmla="*/ 0 w 44"/>
                <a:gd name="T69" fmla="*/ 48 h 57"/>
                <a:gd name="T70" fmla="*/ 2 w 44"/>
                <a:gd name="T71" fmla="*/ 53 h 57"/>
                <a:gd name="T72" fmla="*/ 4 w 44"/>
                <a:gd name="T73" fmla="*/ 55 h 57"/>
                <a:gd name="T74" fmla="*/ 12 w 44"/>
                <a:gd name="T75" fmla="*/ 57 h 57"/>
                <a:gd name="T76" fmla="*/ 12 w 44"/>
                <a:gd name="T77" fmla="*/ 57 h 57"/>
                <a:gd name="T78" fmla="*/ 20 w 44"/>
                <a:gd name="T79" fmla="*/ 55 h 57"/>
                <a:gd name="T80" fmla="*/ 25 w 44"/>
                <a:gd name="T81" fmla="*/ 53 h 57"/>
                <a:gd name="T82" fmla="*/ 28 w 44"/>
                <a:gd name="T83" fmla="*/ 48 h 57"/>
                <a:gd name="T84" fmla="*/ 32 w 44"/>
                <a:gd name="T85" fmla="*/ 42 h 57"/>
                <a:gd name="T86" fmla="*/ 43 w 44"/>
                <a:gd name="T87" fmla="*/ 7 h 57"/>
                <a:gd name="T88" fmla="*/ 43 w 44"/>
                <a:gd name="T89" fmla="*/ 7 h 57"/>
                <a:gd name="T90" fmla="*/ 44 w 44"/>
                <a:gd name="T91" fmla="*/ 0 h 57"/>
                <a:gd name="T92" fmla="*/ 44 w 44"/>
                <a:gd name="T93" fmla="*/ 0 h 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 h="57">
                  <a:moveTo>
                    <a:pt x="44" y="0"/>
                  </a:moveTo>
                  <a:lnTo>
                    <a:pt x="34" y="0"/>
                  </a:lnTo>
                  <a:lnTo>
                    <a:pt x="32" y="5"/>
                  </a:lnTo>
                  <a:lnTo>
                    <a:pt x="32" y="2"/>
                  </a:lnTo>
                  <a:lnTo>
                    <a:pt x="30" y="0"/>
                  </a:lnTo>
                  <a:lnTo>
                    <a:pt x="23" y="0"/>
                  </a:lnTo>
                  <a:lnTo>
                    <a:pt x="18" y="2"/>
                  </a:lnTo>
                  <a:lnTo>
                    <a:pt x="12" y="5"/>
                  </a:lnTo>
                  <a:lnTo>
                    <a:pt x="9" y="12"/>
                  </a:lnTo>
                  <a:lnTo>
                    <a:pt x="5" y="21"/>
                  </a:lnTo>
                  <a:lnTo>
                    <a:pt x="4" y="32"/>
                  </a:lnTo>
                  <a:lnTo>
                    <a:pt x="5" y="35"/>
                  </a:lnTo>
                  <a:lnTo>
                    <a:pt x="7" y="37"/>
                  </a:lnTo>
                  <a:lnTo>
                    <a:pt x="9" y="39"/>
                  </a:lnTo>
                  <a:lnTo>
                    <a:pt x="12" y="41"/>
                  </a:lnTo>
                  <a:lnTo>
                    <a:pt x="20" y="39"/>
                  </a:lnTo>
                  <a:lnTo>
                    <a:pt x="23" y="35"/>
                  </a:lnTo>
                  <a:lnTo>
                    <a:pt x="21" y="46"/>
                  </a:lnTo>
                  <a:lnTo>
                    <a:pt x="18" y="49"/>
                  </a:lnTo>
                  <a:lnTo>
                    <a:pt x="14" y="51"/>
                  </a:lnTo>
                  <a:lnTo>
                    <a:pt x="11" y="49"/>
                  </a:lnTo>
                  <a:lnTo>
                    <a:pt x="11" y="48"/>
                  </a:lnTo>
                  <a:lnTo>
                    <a:pt x="11" y="44"/>
                  </a:lnTo>
                  <a:lnTo>
                    <a:pt x="0" y="44"/>
                  </a:lnTo>
                  <a:lnTo>
                    <a:pt x="0" y="48"/>
                  </a:lnTo>
                  <a:lnTo>
                    <a:pt x="2" y="53"/>
                  </a:lnTo>
                  <a:lnTo>
                    <a:pt x="4" y="55"/>
                  </a:lnTo>
                  <a:lnTo>
                    <a:pt x="12" y="57"/>
                  </a:lnTo>
                  <a:lnTo>
                    <a:pt x="20" y="55"/>
                  </a:lnTo>
                  <a:lnTo>
                    <a:pt x="25" y="53"/>
                  </a:lnTo>
                  <a:lnTo>
                    <a:pt x="28" y="48"/>
                  </a:lnTo>
                  <a:lnTo>
                    <a:pt x="32" y="42"/>
                  </a:lnTo>
                  <a:lnTo>
                    <a:pt x="43" y="7"/>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73"/>
            <p:cNvSpPr>
              <a:spLocks/>
            </p:cNvSpPr>
            <p:nvPr userDrawn="1"/>
          </p:nvSpPr>
          <p:spPr bwMode="auto">
            <a:xfrm>
              <a:off x="5276" y="3247"/>
              <a:ext cx="46" cy="59"/>
            </a:xfrm>
            <a:custGeom>
              <a:avLst/>
              <a:gdLst>
                <a:gd name="T0" fmla="*/ 44 w 46"/>
                <a:gd name="T1" fmla="*/ 9 h 59"/>
                <a:gd name="T2" fmla="*/ 25 w 46"/>
                <a:gd name="T3" fmla="*/ 9 h 59"/>
                <a:gd name="T4" fmla="*/ 21 w 46"/>
                <a:gd name="T5" fmla="*/ 25 h 59"/>
                <a:gd name="T6" fmla="*/ 39 w 46"/>
                <a:gd name="T7" fmla="*/ 25 h 59"/>
                <a:gd name="T8" fmla="*/ 35 w 46"/>
                <a:gd name="T9" fmla="*/ 32 h 59"/>
                <a:gd name="T10" fmla="*/ 17 w 46"/>
                <a:gd name="T11" fmla="*/ 32 h 59"/>
                <a:gd name="T12" fmla="*/ 12 w 46"/>
                <a:gd name="T13" fmla="*/ 50 h 59"/>
                <a:gd name="T14" fmla="*/ 33 w 46"/>
                <a:gd name="T15" fmla="*/ 50 h 59"/>
                <a:gd name="T16" fmla="*/ 30 w 46"/>
                <a:gd name="T17" fmla="*/ 59 h 59"/>
                <a:gd name="T18" fmla="*/ 0 w 46"/>
                <a:gd name="T19" fmla="*/ 59 h 59"/>
                <a:gd name="T20" fmla="*/ 16 w 46"/>
                <a:gd name="T21" fmla="*/ 0 h 59"/>
                <a:gd name="T22" fmla="*/ 46 w 46"/>
                <a:gd name="T23" fmla="*/ 0 h 59"/>
                <a:gd name="T24" fmla="*/ 44 w 46"/>
                <a:gd name="T25" fmla="*/ 9 h 59"/>
                <a:gd name="T26" fmla="*/ 44 w 46"/>
                <a:gd name="T27" fmla="*/ 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9">
                  <a:moveTo>
                    <a:pt x="44" y="9"/>
                  </a:moveTo>
                  <a:lnTo>
                    <a:pt x="25" y="9"/>
                  </a:lnTo>
                  <a:lnTo>
                    <a:pt x="21" y="25"/>
                  </a:lnTo>
                  <a:lnTo>
                    <a:pt x="39" y="25"/>
                  </a:lnTo>
                  <a:lnTo>
                    <a:pt x="35" y="32"/>
                  </a:lnTo>
                  <a:lnTo>
                    <a:pt x="17" y="32"/>
                  </a:lnTo>
                  <a:lnTo>
                    <a:pt x="12" y="50"/>
                  </a:lnTo>
                  <a:lnTo>
                    <a:pt x="33" y="50"/>
                  </a:lnTo>
                  <a:lnTo>
                    <a:pt x="30" y="59"/>
                  </a:lnTo>
                  <a:lnTo>
                    <a:pt x="0" y="59"/>
                  </a:lnTo>
                  <a:lnTo>
                    <a:pt x="16" y="0"/>
                  </a:lnTo>
                  <a:lnTo>
                    <a:pt x="46" y="0"/>
                  </a:lnTo>
                  <a:lnTo>
                    <a:pt x="44"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74"/>
            <p:cNvSpPr>
              <a:spLocks/>
            </p:cNvSpPr>
            <p:nvPr userDrawn="1"/>
          </p:nvSpPr>
          <p:spPr bwMode="auto">
            <a:xfrm>
              <a:off x="5313" y="3265"/>
              <a:ext cx="44" cy="41"/>
            </a:xfrm>
            <a:custGeom>
              <a:avLst/>
              <a:gdLst>
                <a:gd name="T0" fmla="*/ 28 w 44"/>
                <a:gd name="T1" fmla="*/ 19 h 41"/>
                <a:gd name="T2" fmla="*/ 34 w 44"/>
                <a:gd name="T3" fmla="*/ 41 h 41"/>
                <a:gd name="T4" fmla="*/ 23 w 44"/>
                <a:gd name="T5" fmla="*/ 41 h 41"/>
                <a:gd name="T6" fmla="*/ 21 w 44"/>
                <a:gd name="T7" fmla="*/ 25 h 41"/>
                <a:gd name="T8" fmla="*/ 11 w 44"/>
                <a:gd name="T9" fmla="*/ 41 h 41"/>
                <a:gd name="T10" fmla="*/ 0 w 44"/>
                <a:gd name="T11" fmla="*/ 41 h 41"/>
                <a:gd name="T12" fmla="*/ 18 w 44"/>
                <a:gd name="T13" fmla="*/ 19 h 41"/>
                <a:gd name="T14" fmla="*/ 12 w 44"/>
                <a:gd name="T15" fmla="*/ 0 h 41"/>
                <a:gd name="T16" fmla="*/ 23 w 44"/>
                <a:gd name="T17" fmla="*/ 0 h 41"/>
                <a:gd name="T18" fmla="*/ 25 w 44"/>
                <a:gd name="T19" fmla="*/ 12 h 41"/>
                <a:gd name="T20" fmla="*/ 34 w 44"/>
                <a:gd name="T21" fmla="*/ 0 h 41"/>
                <a:gd name="T22" fmla="*/ 44 w 44"/>
                <a:gd name="T23" fmla="*/ 0 h 41"/>
                <a:gd name="T24" fmla="*/ 28 w 44"/>
                <a:gd name="T25" fmla="*/ 19 h 41"/>
                <a:gd name="T26" fmla="*/ 28 w 44"/>
                <a:gd name="T27" fmla="*/ 1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1">
                  <a:moveTo>
                    <a:pt x="28" y="19"/>
                  </a:moveTo>
                  <a:lnTo>
                    <a:pt x="34" y="41"/>
                  </a:lnTo>
                  <a:lnTo>
                    <a:pt x="23" y="41"/>
                  </a:lnTo>
                  <a:lnTo>
                    <a:pt x="21" y="25"/>
                  </a:lnTo>
                  <a:lnTo>
                    <a:pt x="11" y="41"/>
                  </a:lnTo>
                  <a:lnTo>
                    <a:pt x="0" y="41"/>
                  </a:lnTo>
                  <a:lnTo>
                    <a:pt x="18" y="19"/>
                  </a:lnTo>
                  <a:lnTo>
                    <a:pt x="12" y="0"/>
                  </a:lnTo>
                  <a:lnTo>
                    <a:pt x="23" y="0"/>
                  </a:lnTo>
                  <a:lnTo>
                    <a:pt x="25" y="12"/>
                  </a:lnTo>
                  <a:lnTo>
                    <a:pt x="34" y="0"/>
                  </a:lnTo>
                  <a:lnTo>
                    <a:pt x="44" y="0"/>
                  </a:lnTo>
                  <a:lnTo>
                    <a:pt x="28" y="1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75"/>
            <p:cNvSpPr>
              <a:spLocks/>
            </p:cNvSpPr>
            <p:nvPr userDrawn="1"/>
          </p:nvSpPr>
          <p:spPr bwMode="auto">
            <a:xfrm>
              <a:off x="5356" y="3265"/>
              <a:ext cx="35" cy="41"/>
            </a:xfrm>
            <a:custGeom>
              <a:avLst/>
              <a:gdLst>
                <a:gd name="T0" fmla="*/ 35 w 35"/>
                <a:gd name="T1" fmla="*/ 14 h 41"/>
                <a:gd name="T2" fmla="*/ 24 w 35"/>
                <a:gd name="T3" fmla="*/ 14 h 41"/>
                <a:gd name="T4" fmla="*/ 24 w 35"/>
                <a:gd name="T5" fmla="*/ 14 h 41"/>
                <a:gd name="T6" fmla="*/ 26 w 35"/>
                <a:gd name="T7" fmla="*/ 9 h 41"/>
                <a:gd name="T8" fmla="*/ 26 w 35"/>
                <a:gd name="T9" fmla="*/ 9 h 41"/>
                <a:gd name="T10" fmla="*/ 24 w 35"/>
                <a:gd name="T11" fmla="*/ 7 h 41"/>
                <a:gd name="T12" fmla="*/ 23 w 35"/>
                <a:gd name="T13" fmla="*/ 5 h 41"/>
                <a:gd name="T14" fmla="*/ 23 w 35"/>
                <a:gd name="T15" fmla="*/ 5 h 41"/>
                <a:gd name="T16" fmla="*/ 17 w 35"/>
                <a:gd name="T17" fmla="*/ 7 h 41"/>
                <a:gd name="T18" fmla="*/ 16 w 35"/>
                <a:gd name="T19" fmla="*/ 10 h 41"/>
                <a:gd name="T20" fmla="*/ 12 w 35"/>
                <a:gd name="T21" fmla="*/ 21 h 41"/>
                <a:gd name="T22" fmla="*/ 12 w 35"/>
                <a:gd name="T23" fmla="*/ 21 h 41"/>
                <a:gd name="T24" fmla="*/ 10 w 35"/>
                <a:gd name="T25" fmla="*/ 30 h 41"/>
                <a:gd name="T26" fmla="*/ 10 w 35"/>
                <a:gd name="T27" fmla="*/ 30 h 41"/>
                <a:gd name="T28" fmla="*/ 10 w 35"/>
                <a:gd name="T29" fmla="*/ 33 h 41"/>
                <a:gd name="T30" fmla="*/ 14 w 35"/>
                <a:gd name="T31" fmla="*/ 35 h 41"/>
                <a:gd name="T32" fmla="*/ 14 w 35"/>
                <a:gd name="T33" fmla="*/ 35 h 41"/>
                <a:gd name="T34" fmla="*/ 17 w 35"/>
                <a:gd name="T35" fmla="*/ 33 h 41"/>
                <a:gd name="T36" fmla="*/ 19 w 35"/>
                <a:gd name="T37" fmla="*/ 32 h 41"/>
                <a:gd name="T38" fmla="*/ 21 w 35"/>
                <a:gd name="T39" fmla="*/ 26 h 41"/>
                <a:gd name="T40" fmla="*/ 31 w 35"/>
                <a:gd name="T41" fmla="*/ 26 h 41"/>
                <a:gd name="T42" fmla="*/ 31 w 35"/>
                <a:gd name="T43" fmla="*/ 26 h 41"/>
                <a:gd name="T44" fmla="*/ 28 w 35"/>
                <a:gd name="T45" fmla="*/ 33 h 41"/>
                <a:gd name="T46" fmla="*/ 24 w 35"/>
                <a:gd name="T47" fmla="*/ 37 h 41"/>
                <a:gd name="T48" fmla="*/ 19 w 35"/>
                <a:gd name="T49" fmla="*/ 41 h 41"/>
                <a:gd name="T50" fmla="*/ 12 w 35"/>
                <a:gd name="T51" fmla="*/ 41 h 41"/>
                <a:gd name="T52" fmla="*/ 12 w 35"/>
                <a:gd name="T53" fmla="*/ 41 h 41"/>
                <a:gd name="T54" fmla="*/ 8 w 35"/>
                <a:gd name="T55" fmla="*/ 41 h 41"/>
                <a:gd name="T56" fmla="*/ 3 w 35"/>
                <a:gd name="T57" fmla="*/ 39 h 41"/>
                <a:gd name="T58" fmla="*/ 1 w 35"/>
                <a:gd name="T59" fmla="*/ 37 h 41"/>
                <a:gd name="T60" fmla="*/ 0 w 35"/>
                <a:gd name="T61" fmla="*/ 32 h 41"/>
                <a:gd name="T62" fmla="*/ 0 w 35"/>
                <a:gd name="T63" fmla="*/ 32 h 41"/>
                <a:gd name="T64" fmla="*/ 1 w 35"/>
                <a:gd name="T65" fmla="*/ 21 h 41"/>
                <a:gd name="T66" fmla="*/ 1 w 35"/>
                <a:gd name="T67" fmla="*/ 21 h 41"/>
                <a:gd name="T68" fmla="*/ 5 w 35"/>
                <a:gd name="T69" fmla="*/ 12 h 41"/>
                <a:gd name="T70" fmla="*/ 8 w 35"/>
                <a:gd name="T71" fmla="*/ 5 h 41"/>
                <a:gd name="T72" fmla="*/ 14 w 35"/>
                <a:gd name="T73" fmla="*/ 2 h 41"/>
                <a:gd name="T74" fmla="*/ 17 w 35"/>
                <a:gd name="T75" fmla="*/ 0 h 41"/>
                <a:gd name="T76" fmla="*/ 23 w 35"/>
                <a:gd name="T77" fmla="*/ 0 h 41"/>
                <a:gd name="T78" fmla="*/ 23 w 35"/>
                <a:gd name="T79" fmla="*/ 0 h 41"/>
                <a:gd name="T80" fmla="*/ 28 w 35"/>
                <a:gd name="T81" fmla="*/ 0 h 41"/>
                <a:gd name="T82" fmla="*/ 31 w 35"/>
                <a:gd name="T83" fmla="*/ 0 h 41"/>
                <a:gd name="T84" fmla="*/ 35 w 35"/>
                <a:gd name="T85" fmla="*/ 3 h 41"/>
                <a:gd name="T86" fmla="*/ 35 w 35"/>
                <a:gd name="T87" fmla="*/ 7 h 41"/>
                <a:gd name="T88" fmla="*/ 35 w 35"/>
                <a:gd name="T89" fmla="*/ 7 h 41"/>
                <a:gd name="T90" fmla="*/ 35 w 35"/>
                <a:gd name="T91" fmla="*/ 14 h 41"/>
                <a:gd name="T92" fmla="*/ 35 w 35"/>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 h="41">
                  <a:moveTo>
                    <a:pt x="35" y="14"/>
                  </a:moveTo>
                  <a:lnTo>
                    <a:pt x="24" y="14"/>
                  </a:lnTo>
                  <a:lnTo>
                    <a:pt x="26" y="9"/>
                  </a:lnTo>
                  <a:lnTo>
                    <a:pt x="24" y="7"/>
                  </a:lnTo>
                  <a:lnTo>
                    <a:pt x="23" y="5"/>
                  </a:lnTo>
                  <a:lnTo>
                    <a:pt x="17" y="7"/>
                  </a:lnTo>
                  <a:lnTo>
                    <a:pt x="16" y="10"/>
                  </a:lnTo>
                  <a:lnTo>
                    <a:pt x="12" y="21"/>
                  </a:lnTo>
                  <a:lnTo>
                    <a:pt x="10" y="30"/>
                  </a:lnTo>
                  <a:lnTo>
                    <a:pt x="10" y="33"/>
                  </a:lnTo>
                  <a:lnTo>
                    <a:pt x="14" y="35"/>
                  </a:lnTo>
                  <a:lnTo>
                    <a:pt x="17" y="33"/>
                  </a:lnTo>
                  <a:lnTo>
                    <a:pt x="19" y="32"/>
                  </a:lnTo>
                  <a:lnTo>
                    <a:pt x="21" y="26"/>
                  </a:lnTo>
                  <a:lnTo>
                    <a:pt x="31" y="26"/>
                  </a:lnTo>
                  <a:lnTo>
                    <a:pt x="28" y="33"/>
                  </a:lnTo>
                  <a:lnTo>
                    <a:pt x="24" y="37"/>
                  </a:lnTo>
                  <a:lnTo>
                    <a:pt x="19" y="41"/>
                  </a:lnTo>
                  <a:lnTo>
                    <a:pt x="12" y="41"/>
                  </a:lnTo>
                  <a:lnTo>
                    <a:pt x="8" y="41"/>
                  </a:lnTo>
                  <a:lnTo>
                    <a:pt x="3" y="39"/>
                  </a:lnTo>
                  <a:lnTo>
                    <a:pt x="1" y="37"/>
                  </a:lnTo>
                  <a:lnTo>
                    <a:pt x="0" y="32"/>
                  </a:lnTo>
                  <a:lnTo>
                    <a:pt x="1" y="21"/>
                  </a:lnTo>
                  <a:lnTo>
                    <a:pt x="5" y="12"/>
                  </a:lnTo>
                  <a:lnTo>
                    <a:pt x="8" y="5"/>
                  </a:lnTo>
                  <a:lnTo>
                    <a:pt x="14" y="2"/>
                  </a:lnTo>
                  <a:lnTo>
                    <a:pt x="17" y="0"/>
                  </a:lnTo>
                  <a:lnTo>
                    <a:pt x="23" y="0"/>
                  </a:lnTo>
                  <a:lnTo>
                    <a:pt x="28" y="0"/>
                  </a:lnTo>
                  <a:lnTo>
                    <a:pt x="31" y="0"/>
                  </a:lnTo>
                  <a:lnTo>
                    <a:pt x="35" y="3"/>
                  </a:lnTo>
                  <a:lnTo>
                    <a:pt x="35" y="7"/>
                  </a:lnTo>
                  <a:lnTo>
                    <a:pt x="35" y="1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76"/>
            <p:cNvSpPr>
              <a:spLocks noEditPoints="1"/>
            </p:cNvSpPr>
            <p:nvPr userDrawn="1"/>
          </p:nvSpPr>
          <p:spPr bwMode="auto">
            <a:xfrm>
              <a:off x="5393" y="3265"/>
              <a:ext cx="35" cy="41"/>
            </a:xfrm>
            <a:custGeom>
              <a:avLst/>
              <a:gdLst>
                <a:gd name="T0" fmla="*/ 26 w 35"/>
                <a:gd name="T1" fmla="*/ 9 h 41"/>
                <a:gd name="T2" fmla="*/ 26 w 35"/>
                <a:gd name="T3" fmla="*/ 9 h 41"/>
                <a:gd name="T4" fmla="*/ 25 w 35"/>
                <a:gd name="T5" fmla="*/ 16 h 41"/>
                <a:gd name="T6" fmla="*/ 14 w 35"/>
                <a:gd name="T7" fmla="*/ 16 h 41"/>
                <a:gd name="T8" fmla="*/ 14 w 35"/>
                <a:gd name="T9" fmla="*/ 16 h 41"/>
                <a:gd name="T10" fmla="*/ 16 w 35"/>
                <a:gd name="T11" fmla="*/ 9 h 41"/>
                <a:gd name="T12" fmla="*/ 19 w 35"/>
                <a:gd name="T13" fmla="*/ 7 h 41"/>
                <a:gd name="T14" fmla="*/ 23 w 35"/>
                <a:gd name="T15" fmla="*/ 5 h 41"/>
                <a:gd name="T16" fmla="*/ 23 w 35"/>
                <a:gd name="T17" fmla="*/ 5 h 41"/>
                <a:gd name="T18" fmla="*/ 25 w 35"/>
                <a:gd name="T19" fmla="*/ 7 h 41"/>
                <a:gd name="T20" fmla="*/ 26 w 35"/>
                <a:gd name="T21" fmla="*/ 9 h 41"/>
                <a:gd name="T22" fmla="*/ 35 w 35"/>
                <a:gd name="T23" fmla="*/ 9 h 41"/>
                <a:gd name="T24" fmla="*/ 35 w 35"/>
                <a:gd name="T25" fmla="*/ 9 h 41"/>
                <a:gd name="T26" fmla="*/ 35 w 35"/>
                <a:gd name="T27" fmla="*/ 3 h 41"/>
                <a:gd name="T28" fmla="*/ 32 w 35"/>
                <a:gd name="T29" fmla="*/ 2 h 41"/>
                <a:gd name="T30" fmla="*/ 28 w 35"/>
                <a:gd name="T31" fmla="*/ 0 h 41"/>
                <a:gd name="T32" fmla="*/ 25 w 35"/>
                <a:gd name="T33" fmla="*/ 0 h 41"/>
                <a:gd name="T34" fmla="*/ 25 w 35"/>
                <a:gd name="T35" fmla="*/ 0 h 41"/>
                <a:gd name="T36" fmla="*/ 16 w 35"/>
                <a:gd name="T37" fmla="*/ 2 h 41"/>
                <a:gd name="T38" fmla="*/ 9 w 35"/>
                <a:gd name="T39" fmla="*/ 5 h 41"/>
                <a:gd name="T40" fmla="*/ 5 w 35"/>
                <a:gd name="T41" fmla="*/ 12 h 41"/>
                <a:gd name="T42" fmla="*/ 2 w 35"/>
                <a:gd name="T43" fmla="*/ 21 h 41"/>
                <a:gd name="T44" fmla="*/ 2 w 35"/>
                <a:gd name="T45" fmla="*/ 21 h 41"/>
                <a:gd name="T46" fmla="*/ 0 w 35"/>
                <a:gd name="T47" fmla="*/ 32 h 41"/>
                <a:gd name="T48" fmla="*/ 0 w 35"/>
                <a:gd name="T49" fmla="*/ 32 h 41"/>
                <a:gd name="T50" fmla="*/ 2 w 35"/>
                <a:gd name="T51" fmla="*/ 37 h 41"/>
                <a:gd name="T52" fmla="*/ 3 w 35"/>
                <a:gd name="T53" fmla="*/ 39 h 41"/>
                <a:gd name="T54" fmla="*/ 9 w 35"/>
                <a:gd name="T55" fmla="*/ 41 h 41"/>
                <a:gd name="T56" fmla="*/ 12 w 35"/>
                <a:gd name="T57" fmla="*/ 41 h 41"/>
                <a:gd name="T58" fmla="*/ 12 w 35"/>
                <a:gd name="T59" fmla="*/ 41 h 41"/>
                <a:gd name="T60" fmla="*/ 19 w 35"/>
                <a:gd name="T61" fmla="*/ 41 h 41"/>
                <a:gd name="T62" fmla="*/ 25 w 35"/>
                <a:gd name="T63" fmla="*/ 37 h 41"/>
                <a:gd name="T64" fmla="*/ 28 w 35"/>
                <a:gd name="T65" fmla="*/ 33 h 41"/>
                <a:gd name="T66" fmla="*/ 32 w 35"/>
                <a:gd name="T67" fmla="*/ 26 h 41"/>
                <a:gd name="T68" fmla="*/ 21 w 35"/>
                <a:gd name="T69" fmla="*/ 26 h 41"/>
                <a:gd name="T70" fmla="*/ 21 w 35"/>
                <a:gd name="T71" fmla="*/ 26 h 41"/>
                <a:gd name="T72" fmla="*/ 19 w 35"/>
                <a:gd name="T73" fmla="*/ 32 h 41"/>
                <a:gd name="T74" fmla="*/ 18 w 35"/>
                <a:gd name="T75" fmla="*/ 33 h 41"/>
                <a:gd name="T76" fmla="*/ 14 w 35"/>
                <a:gd name="T77" fmla="*/ 35 h 41"/>
                <a:gd name="T78" fmla="*/ 14 w 35"/>
                <a:gd name="T79" fmla="*/ 35 h 41"/>
                <a:gd name="T80" fmla="*/ 10 w 35"/>
                <a:gd name="T81" fmla="*/ 33 h 41"/>
                <a:gd name="T82" fmla="*/ 10 w 35"/>
                <a:gd name="T83" fmla="*/ 32 h 41"/>
                <a:gd name="T84" fmla="*/ 10 w 35"/>
                <a:gd name="T85" fmla="*/ 32 h 41"/>
                <a:gd name="T86" fmla="*/ 12 w 35"/>
                <a:gd name="T87" fmla="*/ 21 h 41"/>
                <a:gd name="T88" fmla="*/ 33 w 35"/>
                <a:gd name="T89" fmla="*/ 21 h 41"/>
                <a:gd name="T90" fmla="*/ 33 w 35"/>
                <a:gd name="T91" fmla="*/ 21 h 41"/>
                <a:gd name="T92" fmla="*/ 35 w 35"/>
                <a:gd name="T93" fmla="*/ 16 h 41"/>
                <a:gd name="T94" fmla="*/ 35 w 35"/>
                <a:gd name="T95" fmla="*/ 9 h 41"/>
                <a:gd name="T96" fmla="*/ 35 w 35"/>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 h="41">
                  <a:moveTo>
                    <a:pt x="26" y="9"/>
                  </a:moveTo>
                  <a:lnTo>
                    <a:pt x="26" y="9"/>
                  </a:lnTo>
                  <a:lnTo>
                    <a:pt x="25" y="16"/>
                  </a:lnTo>
                  <a:lnTo>
                    <a:pt x="14" y="16"/>
                  </a:lnTo>
                  <a:lnTo>
                    <a:pt x="16" y="9"/>
                  </a:lnTo>
                  <a:lnTo>
                    <a:pt x="19" y="7"/>
                  </a:lnTo>
                  <a:lnTo>
                    <a:pt x="23" y="5"/>
                  </a:lnTo>
                  <a:lnTo>
                    <a:pt x="25" y="7"/>
                  </a:lnTo>
                  <a:lnTo>
                    <a:pt x="26" y="9"/>
                  </a:lnTo>
                  <a:close/>
                  <a:moveTo>
                    <a:pt x="35" y="9"/>
                  </a:moveTo>
                  <a:lnTo>
                    <a:pt x="35" y="9"/>
                  </a:lnTo>
                  <a:lnTo>
                    <a:pt x="35" y="3"/>
                  </a:lnTo>
                  <a:lnTo>
                    <a:pt x="32" y="2"/>
                  </a:lnTo>
                  <a:lnTo>
                    <a:pt x="28" y="0"/>
                  </a:lnTo>
                  <a:lnTo>
                    <a:pt x="25" y="0"/>
                  </a:lnTo>
                  <a:lnTo>
                    <a:pt x="16" y="2"/>
                  </a:lnTo>
                  <a:lnTo>
                    <a:pt x="9" y="5"/>
                  </a:lnTo>
                  <a:lnTo>
                    <a:pt x="5" y="12"/>
                  </a:lnTo>
                  <a:lnTo>
                    <a:pt x="2" y="21"/>
                  </a:lnTo>
                  <a:lnTo>
                    <a:pt x="0" y="32"/>
                  </a:lnTo>
                  <a:lnTo>
                    <a:pt x="2" y="37"/>
                  </a:lnTo>
                  <a:lnTo>
                    <a:pt x="3" y="39"/>
                  </a:lnTo>
                  <a:lnTo>
                    <a:pt x="9" y="41"/>
                  </a:lnTo>
                  <a:lnTo>
                    <a:pt x="12" y="41"/>
                  </a:lnTo>
                  <a:lnTo>
                    <a:pt x="19" y="41"/>
                  </a:lnTo>
                  <a:lnTo>
                    <a:pt x="25" y="37"/>
                  </a:lnTo>
                  <a:lnTo>
                    <a:pt x="28" y="33"/>
                  </a:lnTo>
                  <a:lnTo>
                    <a:pt x="32" y="26"/>
                  </a:lnTo>
                  <a:lnTo>
                    <a:pt x="21" y="26"/>
                  </a:lnTo>
                  <a:lnTo>
                    <a:pt x="19" y="32"/>
                  </a:lnTo>
                  <a:lnTo>
                    <a:pt x="18" y="33"/>
                  </a:lnTo>
                  <a:lnTo>
                    <a:pt x="14" y="35"/>
                  </a:lnTo>
                  <a:lnTo>
                    <a:pt x="10" y="33"/>
                  </a:lnTo>
                  <a:lnTo>
                    <a:pt x="10" y="32"/>
                  </a:lnTo>
                  <a:lnTo>
                    <a:pt x="12" y="21"/>
                  </a:lnTo>
                  <a:lnTo>
                    <a:pt x="33" y="21"/>
                  </a:lnTo>
                  <a:lnTo>
                    <a:pt x="35" y="16"/>
                  </a:lnTo>
                  <a:lnTo>
                    <a:pt x="35"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77"/>
            <p:cNvSpPr>
              <a:spLocks/>
            </p:cNvSpPr>
            <p:nvPr userDrawn="1"/>
          </p:nvSpPr>
          <p:spPr bwMode="auto">
            <a:xfrm>
              <a:off x="5407" y="3270"/>
              <a:ext cx="12" cy="11"/>
            </a:xfrm>
            <a:custGeom>
              <a:avLst/>
              <a:gdLst>
                <a:gd name="T0" fmla="*/ 12 w 12"/>
                <a:gd name="T1" fmla="*/ 4 h 11"/>
                <a:gd name="T2" fmla="*/ 12 w 12"/>
                <a:gd name="T3" fmla="*/ 4 h 11"/>
                <a:gd name="T4" fmla="*/ 11 w 12"/>
                <a:gd name="T5" fmla="*/ 11 h 11"/>
                <a:gd name="T6" fmla="*/ 0 w 12"/>
                <a:gd name="T7" fmla="*/ 11 h 11"/>
                <a:gd name="T8" fmla="*/ 0 w 12"/>
                <a:gd name="T9" fmla="*/ 11 h 11"/>
                <a:gd name="T10" fmla="*/ 2 w 12"/>
                <a:gd name="T11" fmla="*/ 4 h 11"/>
                <a:gd name="T12" fmla="*/ 5 w 12"/>
                <a:gd name="T13" fmla="*/ 2 h 11"/>
                <a:gd name="T14" fmla="*/ 9 w 12"/>
                <a:gd name="T15" fmla="*/ 0 h 11"/>
                <a:gd name="T16" fmla="*/ 9 w 12"/>
                <a:gd name="T17" fmla="*/ 0 h 11"/>
                <a:gd name="T18" fmla="*/ 11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1" y="11"/>
                  </a:lnTo>
                  <a:lnTo>
                    <a:pt x="0" y="11"/>
                  </a:lnTo>
                  <a:lnTo>
                    <a:pt x="2" y="4"/>
                  </a:lnTo>
                  <a:lnTo>
                    <a:pt x="5" y="2"/>
                  </a:lnTo>
                  <a:lnTo>
                    <a:pt x="9" y="0"/>
                  </a:lnTo>
                  <a:lnTo>
                    <a:pt x="11"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78"/>
            <p:cNvSpPr>
              <a:spLocks/>
            </p:cNvSpPr>
            <p:nvPr userDrawn="1"/>
          </p:nvSpPr>
          <p:spPr bwMode="auto">
            <a:xfrm>
              <a:off x="5393" y="3265"/>
              <a:ext cx="35" cy="41"/>
            </a:xfrm>
            <a:custGeom>
              <a:avLst/>
              <a:gdLst>
                <a:gd name="T0" fmla="*/ 35 w 35"/>
                <a:gd name="T1" fmla="*/ 9 h 41"/>
                <a:gd name="T2" fmla="*/ 35 w 35"/>
                <a:gd name="T3" fmla="*/ 9 h 41"/>
                <a:gd name="T4" fmla="*/ 35 w 35"/>
                <a:gd name="T5" fmla="*/ 3 h 41"/>
                <a:gd name="T6" fmla="*/ 32 w 35"/>
                <a:gd name="T7" fmla="*/ 2 h 41"/>
                <a:gd name="T8" fmla="*/ 28 w 35"/>
                <a:gd name="T9" fmla="*/ 0 h 41"/>
                <a:gd name="T10" fmla="*/ 25 w 35"/>
                <a:gd name="T11" fmla="*/ 0 h 41"/>
                <a:gd name="T12" fmla="*/ 25 w 35"/>
                <a:gd name="T13" fmla="*/ 0 h 41"/>
                <a:gd name="T14" fmla="*/ 16 w 35"/>
                <a:gd name="T15" fmla="*/ 2 h 41"/>
                <a:gd name="T16" fmla="*/ 9 w 35"/>
                <a:gd name="T17" fmla="*/ 5 h 41"/>
                <a:gd name="T18" fmla="*/ 5 w 35"/>
                <a:gd name="T19" fmla="*/ 12 h 41"/>
                <a:gd name="T20" fmla="*/ 2 w 35"/>
                <a:gd name="T21" fmla="*/ 21 h 41"/>
                <a:gd name="T22" fmla="*/ 2 w 35"/>
                <a:gd name="T23" fmla="*/ 21 h 41"/>
                <a:gd name="T24" fmla="*/ 0 w 35"/>
                <a:gd name="T25" fmla="*/ 32 h 41"/>
                <a:gd name="T26" fmla="*/ 0 w 35"/>
                <a:gd name="T27" fmla="*/ 32 h 41"/>
                <a:gd name="T28" fmla="*/ 2 w 35"/>
                <a:gd name="T29" fmla="*/ 37 h 41"/>
                <a:gd name="T30" fmla="*/ 3 w 35"/>
                <a:gd name="T31" fmla="*/ 39 h 41"/>
                <a:gd name="T32" fmla="*/ 9 w 35"/>
                <a:gd name="T33" fmla="*/ 41 h 41"/>
                <a:gd name="T34" fmla="*/ 12 w 35"/>
                <a:gd name="T35" fmla="*/ 41 h 41"/>
                <a:gd name="T36" fmla="*/ 12 w 35"/>
                <a:gd name="T37" fmla="*/ 41 h 41"/>
                <a:gd name="T38" fmla="*/ 19 w 35"/>
                <a:gd name="T39" fmla="*/ 41 h 41"/>
                <a:gd name="T40" fmla="*/ 25 w 35"/>
                <a:gd name="T41" fmla="*/ 37 h 41"/>
                <a:gd name="T42" fmla="*/ 28 w 35"/>
                <a:gd name="T43" fmla="*/ 33 h 41"/>
                <a:gd name="T44" fmla="*/ 32 w 35"/>
                <a:gd name="T45" fmla="*/ 26 h 41"/>
                <a:gd name="T46" fmla="*/ 21 w 35"/>
                <a:gd name="T47" fmla="*/ 26 h 41"/>
                <a:gd name="T48" fmla="*/ 21 w 35"/>
                <a:gd name="T49" fmla="*/ 26 h 41"/>
                <a:gd name="T50" fmla="*/ 19 w 35"/>
                <a:gd name="T51" fmla="*/ 32 h 41"/>
                <a:gd name="T52" fmla="*/ 18 w 35"/>
                <a:gd name="T53" fmla="*/ 33 h 41"/>
                <a:gd name="T54" fmla="*/ 14 w 35"/>
                <a:gd name="T55" fmla="*/ 35 h 41"/>
                <a:gd name="T56" fmla="*/ 14 w 35"/>
                <a:gd name="T57" fmla="*/ 35 h 41"/>
                <a:gd name="T58" fmla="*/ 10 w 35"/>
                <a:gd name="T59" fmla="*/ 33 h 41"/>
                <a:gd name="T60" fmla="*/ 10 w 35"/>
                <a:gd name="T61" fmla="*/ 32 h 41"/>
                <a:gd name="T62" fmla="*/ 10 w 35"/>
                <a:gd name="T63" fmla="*/ 32 h 41"/>
                <a:gd name="T64" fmla="*/ 12 w 35"/>
                <a:gd name="T65" fmla="*/ 21 h 41"/>
                <a:gd name="T66" fmla="*/ 33 w 35"/>
                <a:gd name="T67" fmla="*/ 21 h 41"/>
                <a:gd name="T68" fmla="*/ 33 w 35"/>
                <a:gd name="T69" fmla="*/ 21 h 41"/>
                <a:gd name="T70" fmla="*/ 35 w 35"/>
                <a:gd name="T71" fmla="*/ 16 h 41"/>
                <a:gd name="T72" fmla="*/ 35 w 35"/>
                <a:gd name="T73" fmla="*/ 9 h 41"/>
                <a:gd name="T74" fmla="*/ 35 w 35"/>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 h="41">
                  <a:moveTo>
                    <a:pt x="35" y="9"/>
                  </a:moveTo>
                  <a:lnTo>
                    <a:pt x="35" y="9"/>
                  </a:lnTo>
                  <a:lnTo>
                    <a:pt x="35" y="3"/>
                  </a:lnTo>
                  <a:lnTo>
                    <a:pt x="32" y="2"/>
                  </a:lnTo>
                  <a:lnTo>
                    <a:pt x="28" y="0"/>
                  </a:lnTo>
                  <a:lnTo>
                    <a:pt x="25" y="0"/>
                  </a:lnTo>
                  <a:lnTo>
                    <a:pt x="16" y="2"/>
                  </a:lnTo>
                  <a:lnTo>
                    <a:pt x="9" y="5"/>
                  </a:lnTo>
                  <a:lnTo>
                    <a:pt x="5" y="12"/>
                  </a:lnTo>
                  <a:lnTo>
                    <a:pt x="2" y="21"/>
                  </a:lnTo>
                  <a:lnTo>
                    <a:pt x="0" y="32"/>
                  </a:lnTo>
                  <a:lnTo>
                    <a:pt x="2" y="37"/>
                  </a:lnTo>
                  <a:lnTo>
                    <a:pt x="3" y="39"/>
                  </a:lnTo>
                  <a:lnTo>
                    <a:pt x="9" y="41"/>
                  </a:lnTo>
                  <a:lnTo>
                    <a:pt x="12" y="41"/>
                  </a:lnTo>
                  <a:lnTo>
                    <a:pt x="19" y="41"/>
                  </a:lnTo>
                  <a:lnTo>
                    <a:pt x="25" y="37"/>
                  </a:lnTo>
                  <a:lnTo>
                    <a:pt x="28" y="33"/>
                  </a:lnTo>
                  <a:lnTo>
                    <a:pt x="32" y="26"/>
                  </a:lnTo>
                  <a:lnTo>
                    <a:pt x="21" y="26"/>
                  </a:lnTo>
                  <a:lnTo>
                    <a:pt x="19" y="32"/>
                  </a:lnTo>
                  <a:lnTo>
                    <a:pt x="18" y="33"/>
                  </a:lnTo>
                  <a:lnTo>
                    <a:pt x="14" y="35"/>
                  </a:lnTo>
                  <a:lnTo>
                    <a:pt x="10" y="33"/>
                  </a:lnTo>
                  <a:lnTo>
                    <a:pt x="10" y="32"/>
                  </a:lnTo>
                  <a:lnTo>
                    <a:pt x="12" y="21"/>
                  </a:lnTo>
                  <a:lnTo>
                    <a:pt x="33" y="21"/>
                  </a:lnTo>
                  <a:lnTo>
                    <a:pt x="35" y="16"/>
                  </a:lnTo>
                  <a:lnTo>
                    <a:pt x="35"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79"/>
            <p:cNvSpPr>
              <a:spLocks/>
            </p:cNvSpPr>
            <p:nvPr userDrawn="1"/>
          </p:nvSpPr>
          <p:spPr bwMode="auto">
            <a:xfrm>
              <a:off x="5430" y="3247"/>
              <a:ext cx="27" cy="59"/>
            </a:xfrm>
            <a:custGeom>
              <a:avLst/>
              <a:gdLst>
                <a:gd name="T0" fmla="*/ 9 w 27"/>
                <a:gd name="T1" fmla="*/ 59 h 59"/>
                <a:gd name="T2" fmla="*/ 0 w 27"/>
                <a:gd name="T3" fmla="*/ 59 h 59"/>
                <a:gd name="T4" fmla="*/ 16 w 27"/>
                <a:gd name="T5" fmla="*/ 0 h 59"/>
                <a:gd name="T6" fmla="*/ 27 w 27"/>
                <a:gd name="T7" fmla="*/ 0 h 59"/>
                <a:gd name="T8" fmla="*/ 9 w 27"/>
                <a:gd name="T9" fmla="*/ 59 h 59"/>
                <a:gd name="T10" fmla="*/ 9 w 27"/>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9">
                  <a:moveTo>
                    <a:pt x="9" y="59"/>
                  </a:moveTo>
                  <a:lnTo>
                    <a:pt x="0" y="59"/>
                  </a:lnTo>
                  <a:lnTo>
                    <a:pt x="16" y="0"/>
                  </a:lnTo>
                  <a:lnTo>
                    <a:pt x="27" y="0"/>
                  </a:lnTo>
                  <a:lnTo>
                    <a:pt x="9" y="5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80"/>
            <p:cNvSpPr>
              <a:spLocks/>
            </p:cNvSpPr>
            <p:nvPr userDrawn="1"/>
          </p:nvSpPr>
          <p:spPr bwMode="auto">
            <a:xfrm>
              <a:off x="5451" y="3247"/>
              <a:ext cx="25" cy="59"/>
            </a:xfrm>
            <a:custGeom>
              <a:avLst/>
              <a:gdLst>
                <a:gd name="T0" fmla="*/ 9 w 25"/>
                <a:gd name="T1" fmla="*/ 59 h 59"/>
                <a:gd name="T2" fmla="*/ 0 w 25"/>
                <a:gd name="T3" fmla="*/ 59 h 59"/>
                <a:gd name="T4" fmla="*/ 16 w 25"/>
                <a:gd name="T5" fmla="*/ 0 h 59"/>
                <a:gd name="T6" fmla="*/ 25 w 25"/>
                <a:gd name="T7" fmla="*/ 0 h 59"/>
                <a:gd name="T8" fmla="*/ 9 w 25"/>
                <a:gd name="T9" fmla="*/ 59 h 59"/>
                <a:gd name="T10" fmla="*/ 9 w 25"/>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9">
                  <a:moveTo>
                    <a:pt x="9" y="59"/>
                  </a:moveTo>
                  <a:lnTo>
                    <a:pt x="0" y="59"/>
                  </a:lnTo>
                  <a:lnTo>
                    <a:pt x="16" y="0"/>
                  </a:lnTo>
                  <a:lnTo>
                    <a:pt x="25" y="0"/>
                  </a:lnTo>
                  <a:lnTo>
                    <a:pt x="9" y="5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81"/>
            <p:cNvSpPr>
              <a:spLocks noEditPoints="1"/>
            </p:cNvSpPr>
            <p:nvPr userDrawn="1"/>
          </p:nvSpPr>
          <p:spPr bwMode="auto">
            <a:xfrm>
              <a:off x="5474" y="3265"/>
              <a:ext cx="36" cy="41"/>
            </a:xfrm>
            <a:custGeom>
              <a:avLst/>
              <a:gdLst>
                <a:gd name="T0" fmla="*/ 25 w 36"/>
                <a:gd name="T1" fmla="*/ 9 h 41"/>
                <a:gd name="T2" fmla="*/ 25 w 36"/>
                <a:gd name="T3" fmla="*/ 9 h 41"/>
                <a:gd name="T4" fmla="*/ 23 w 36"/>
                <a:gd name="T5" fmla="*/ 16 h 41"/>
                <a:gd name="T6" fmla="*/ 13 w 36"/>
                <a:gd name="T7" fmla="*/ 16 h 41"/>
                <a:gd name="T8" fmla="*/ 13 w 36"/>
                <a:gd name="T9" fmla="*/ 16 h 41"/>
                <a:gd name="T10" fmla="*/ 16 w 36"/>
                <a:gd name="T11" fmla="*/ 9 h 41"/>
                <a:gd name="T12" fmla="*/ 18 w 36"/>
                <a:gd name="T13" fmla="*/ 7 h 41"/>
                <a:gd name="T14" fmla="*/ 22 w 36"/>
                <a:gd name="T15" fmla="*/ 5 h 41"/>
                <a:gd name="T16" fmla="*/ 22 w 36"/>
                <a:gd name="T17" fmla="*/ 5 h 41"/>
                <a:gd name="T18" fmla="*/ 25 w 36"/>
                <a:gd name="T19" fmla="*/ 7 h 41"/>
                <a:gd name="T20" fmla="*/ 25 w 36"/>
                <a:gd name="T21" fmla="*/ 9 h 41"/>
                <a:gd name="T22" fmla="*/ 36 w 36"/>
                <a:gd name="T23" fmla="*/ 9 h 41"/>
                <a:gd name="T24" fmla="*/ 36 w 36"/>
                <a:gd name="T25" fmla="*/ 9 h 41"/>
                <a:gd name="T26" fmla="*/ 34 w 36"/>
                <a:gd name="T27" fmla="*/ 3 h 41"/>
                <a:gd name="T28" fmla="*/ 32 w 36"/>
                <a:gd name="T29" fmla="*/ 2 h 41"/>
                <a:gd name="T30" fmla="*/ 29 w 36"/>
                <a:gd name="T31" fmla="*/ 0 h 41"/>
                <a:gd name="T32" fmla="*/ 23 w 36"/>
                <a:gd name="T33" fmla="*/ 0 h 41"/>
                <a:gd name="T34" fmla="*/ 23 w 36"/>
                <a:gd name="T35" fmla="*/ 0 h 41"/>
                <a:gd name="T36" fmla="*/ 15 w 36"/>
                <a:gd name="T37" fmla="*/ 2 h 41"/>
                <a:gd name="T38" fmla="*/ 9 w 36"/>
                <a:gd name="T39" fmla="*/ 5 h 41"/>
                <a:gd name="T40" fmla="*/ 6 w 36"/>
                <a:gd name="T41" fmla="*/ 12 h 41"/>
                <a:gd name="T42" fmla="*/ 2 w 36"/>
                <a:gd name="T43" fmla="*/ 21 h 41"/>
                <a:gd name="T44" fmla="*/ 2 w 36"/>
                <a:gd name="T45" fmla="*/ 21 h 41"/>
                <a:gd name="T46" fmla="*/ 0 w 36"/>
                <a:gd name="T47" fmla="*/ 32 h 41"/>
                <a:gd name="T48" fmla="*/ 0 w 36"/>
                <a:gd name="T49" fmla="*/ 32 h 41"/>
                <a:gd name="T50" fmla="*/ 0 w 36"/>
                <a:gd name="T51" fmla="*/ 37 h 41"/>
                <a:gd name="T52" fmla="*/ 4 w 36"/>
                <a:gd name="T53" fmla="*/ 39 h 41"/>
                <a:gd name="T54" fmla="*/ 7 w 36"/>
                <a:gd name="T55" fmla="*/ 41 h 41"/>
                <a:gd name="T56" fmla="*/ 13 w 36"/>
                <a:gd name="T57" fmla="*/ 41 h 41"/>
                <a:gd name="T58" fmla="*/ 13 w 36"/>
                <a:gd name="T59" fmla="*/ 41 h 41"/>
                <a:gd name="T60" fmla="*/ 20 w 36"/>
                <a:gd name="T61" fmla="*/ 41 h 41"/>
                <a:gd name="T62" fmla="*/ 23 w 36"/>
                <a:gd name="T63" fmla="*/ 37 h 41"/>
                <a:gd name="T64" fmla="*/ 29 w 36"/>
                <a:gd name="T65" fmla="*/ 33 h 41"/>
                <a:gd name="T66" fmla="*/ 31 w 36"/>
                <a:gd name="T67" fmla="*/ 26 h 41"/>
                <a:gd name="T68" fmla="*/ 22 w 36"/>
                <a:gd name="T69" fmla="*/ 26 h 41"/>
                <a:gd name="T70" fmla="*/ 22 w 36"/>
                <a:gd name="T71" fmla="*/ 26 h 41"/>
                <a:gd name="T72" fmla="*/ 18 w 36"/>
                <a:gd name="T73" fmla="*/ 32 h 41"/>
                <a:gd name="T74" fmla="*/ 16 w 36"/>
                <a:gd name="T75" fmla="*/ 33 h 41"/>
                <a:gd name="T76" fmla="*/ 13 w 36"/>
                <a:gd name="T77" fmla="*/ 35 h 41"/>
                <a:gd name="T78" fmla="*/ 13 w 36"/>
                <a:gd name="T79" fmla="*/ 35 h 41"/>
                <a:gd name="T80" fmla="*/ 11 w 36"/>
                <a:gd name="T81" fmla="*/ 33 h 41"/>
                <a:gd name="T82" fmla="*/ 9 w 36"/>
                <a:gd name="T83" fmla="*/ 32 h 41"/>
                <a:gd name="T84" fmla="*/ 9 w 36"/>
                <a:gd name="T85" fmla="*/ 32 h 41"/>
                <a:gd name="T86" fmla="*/ 11 w 36"/>
                <a:gd name="T87" fmla="*/ 21 h 41"/>
                <a:gd name="T88" fmla="*/ 32 w 36"/>
                <a:gd name="T89" fmla="*/ 21 h 41"/>
                <a:gd name="T90" fmla="*/ 32 w 36"/>
                <a:gd name="T91" fmla="*/ 21 h 41"/>
                <a:gd name="T92" fmla="*/ 34 w 36"/>
                <a:gd name="T93" fmla="*/ 16 h 41"/>
                <a:gd name="T94" fmla="*/ 36 w 36"/>
                <a:gd name="T95" fmla="*/ 9 h 41"/>
                <a:gd name="T96" fmla="*/ 36 w 36"/>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41">
                  <a:moveTo>
                    <a:pt x="25" y="9"/>
                  </a:moveTo>
                  <a:lnTo>
                    <a:pt x="25" y="9"/>
                  </a:lnTo>
                  <a:lnTo>
                    <a:pt x="23" y="16"/>
                  </a:lnTo>
                  <a:lnTo>
                    <a:pt x="13" y="16"/>
                  </a:lnTo>
                  <a:lnTo>
                    <a:pt x="16" y="9"/>
                  </a:lnTo>
                  <a:lnTo>
                    <a:pt x="18" y="7"/>
                  </a:lnTo>
                  <a:lnTo>
                    <a:pt x="22" y="5"/>
                  </a:lnTo>
                  <a:lnTo>
                    <a:pt x="25" y="7"/>
                  </a:lnTo>
                  <a:lnTo>
                    <a:pt x="25" y="9"/>
                  </a:lnTo>
                  <a:close/>
                  <a:moveTo>
                    <a:pt x="36" y="9"/>
                  </a:moveTo>
                  <a:lnTo>
                    <a:pt x="36" y="9"/>
                  </a:lnTo>
                  <a:lnTo>
                    <a:pt x="34" y="3"/>
                  </a:lnTo>
                  <a:lnTo>
                    <a:pt x="32" y="2"/>
                  </a:lnTo>
                  <a:lnTo>
                    <a:pt x="29" y="0"/>
                  </a:lnTo>
                  <a:lnTo>
                    <a:pt x="23" y="0"/>
                  </a:lnTo>
                  <a:lnTo>
                    <a:pt x="15" y="2"/>
                  </a:lnTo>
                  <a:lnTo>
                    <a:pt x="9" y="5"/>
                  </a:lnTo>
                  <a:lnTo>
                    <a:pt x="6" y="12"/>
                  </a:lnTo>
                  <a:lnTo>
                    <a:pt x="2" y="21"/>
                  </a:lnTo>
                  <a:lnTo>
                    <a:pt x="0" y="32"/>
                  </a:lnTo>
                  <a:lnTo>
                    <a:pt x="0" y="37"/>
                  </a:lnTo>
                  <a:lnTo>
                    <a:pt x="4" y="39"/>
                  </a:lnTo>
                  <a:lnTo>
                    <a:pt x="7" y="41"/>
                  </a:lnTo>
                  <a:lnTo>
                    <a:pt x="13" y="41"/>
                  </a:lnTo>
                  <a:lnTo>
                    <a:pt x="20" y="41"/>
                  </a:lnTo>
                  <a:lnTo>
                    <a:pt x="23" y="37"/>
                  </a:lnTo>
                  <a:lnTo>
                    <a:pt x="29" y="33"/>
                  </a:lnTo>
                  <a:lnTo>
                    <a:pt x="31" y="26"/>
                  </a:lnTo>
                  <a:lnTo>
                    <a:pt x="22" y="26"/>
                  </a:lnTo>
                  <a:lnTo>
                    <a:pt x="18" y="32"/>
                  </a:lnTo>
                  <a:lnTo>
                    <a:pt x="16" y="33"/>
                  </a:lnTo>
                  <a:lnTo>
                    <a:pt x="13" y="35"/>
                  </a:lnTo>
                  <a:lnTo>
                    <a:pt x="11" y="33"/>
                  </a:lnTo>
                  <a:lnTo>
                    <a:pt x="9" y="32"/>
                  </a:lnTo>
                  <a:lnTo>
                    <a:pt x="11" y="21"/>
                  </a:lnTo>
                  <a:lnTo>
                    <a:pt x="32" y="21"/>
                  </a:lnTo>
                  <a:lnTo>
                    <a:pt x="34" y="16"/>
                  </a:lnTo>
                  <a:lnTo>
                    <a:pt x="36"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82"/>
            <p:cNvSpPr>
              <a:spLocks/>
            </p:cNvSpPr>
            <p:nvPr userDrawn="1"/>
          </p:nvSpPr>
          <p:spPr bwMode="auto">
            <a:xfrm>
              <a:off x="5487" y="3270"/>
              <a:ext cx="12" cy="11"/>
            </a:xfrm>
            <a:custGeom>
              <a:avLst/>
              <a:gdLst>
                <a:gd name="T0" fmla="*/ 12 w 12"/>
                <a:gd name="T1" fmla="*/ 4 h 11"/>
                <a:gd name="T2" fmla="*/ 12 w 12"/>
                <a:gd name="T3" fmla="*/ 4 h 11"/>
                <a:gd name="T4" fmla="*/ 10 w 12"/>
                <a:gd name="T5" fmla="*/ 11 h 11"/>
                <a:gd name="T6" fmla="*/ 0 w 12"/>
                <a:gd name="T7" fmla="*/ 11 h 11"/>
                <a:gd name="T8" fmla="*/ 0 w 12"/>
                <a:gd name="T9" fmla="*/ 11 h 11"/>
                <a:gd name="T10" fmla="*/ 3 w 12"/>
                <a:gd name="T11" fmla="*/ 4 h 11"/>
                <a:gd name="T12" fmla="*/ 5 w 12"/>
                <a:gd name="T13" fmla="*/ 2 h 11"/>
                <a:gd name="T14" fmla="*/ 9 w 12"/>
                <a:gd name="T15" fmla="*/ 0 h 11"/>
                <a:gd name="T16" fmla="*/ 9 w 12"/>
                <a:gd name="T17" fmla="*/ 0 h 11"/>
                <a:gd name="T18" fmla="*/ 12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0" y="11"/>
                  </a:lnTo>
                  <a:lnTo>
                    <a:pt x="0" y="11"/>
                  </a:lnTo>
                  <a:lnTo>
                    <a:pt x="3" y="4"/>
                  </a:lnTo>
                  <a:lnTo>
                    <a:pt x="5" y="2"/>
                  </a:lnTo>
                  <a:lnTo>
                    <a:pt x="9" y="0"/>
                  </a:lnTo>
                  <a:lnTo>
                    <a:pt x="12"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83"/>
            <p:cNvSpPr>
              <a:spLocks/>
            </p:cNvSpPr>
            <p:nvPr userDrawn="1"/>
          </p:nvSpPr>
          <p:spPr bwMode="auto">
            <a:xfrm>
              <a:off x="5474" y="3265"/>
              <a:ext cx="36" cy="41"/>
            </a:xfrm>
            <a:custGeom>
              <a:avLst/>
              <a:gdLst>
                <a:gd name="T0" fmla="*/ 36 w 36"/>
                <a:gd name="T1" fmla="*/ 9 h 41"/>
                <a:gd name="T2" fmla="*/ 36 w 36"/>
                <a:gd name="T3" fmla="*/ 9 h 41"/>
                <a:gd name="T4" fmla="*/ 34 w 36"/>
                <a:gd name="T5" fmla="*/ 3 h 41"/>
                <a:gd name="T6" fmla="*/ 32 w 36"/>
                <a:gd name="T7" fmla="*/ 2 h 41"/>
                <a:gd name="T8" fmla="*/ 29 w 36"/>
                <a:gd name="T9" fmla="*/ 0 h 41"/>
                <a:gd name="T10" fmla="*/ 23 w 36"/>
                <a:gd name="T11" fmla="*/ 0 h 41"/>
                <a:gd name="T12" fmla="*/ 23 w 36"/>
                <a:gd name="T13" fmla="*/ 0 h 41"/>
                <a:gd name="T14" fmla="*/ 15 w 36"/>
                <a:gd name="T15" fmla="*/ 2 h 41"/>
                <a:gd name="T16" fmla="*/ 9 w 36"/>
                <a:gd name="T17" fmla="*/ 5 h 41"/>
                <a:gd name="T18" fmla="*/ 6 w 36"/>
                <a:gd name="T19" fmla="*/ 12 h 41"/>
                <a:gd name="T20" fmla="*/ 2 w 36"/>
                <a:gd name="T21" fmla="*/ 21 h 41"/>
                <a:gd name="T22" fmla="*/ 2 w 36"/>
                <a:gd name="T23" fmla="*/ 21 h 41"/>
                <a:gd name="T24" fmla="*/ 0 w 36"/>
                <a:gd name="T25" fmla="*/ 32 h 41"/>
                <a:gd name="T26" fmla="*/ 0 w 36"/>
                <a:gd name="T27" fmla="*/ 32 h 41"/>
                <a:gd name="T28" fmla="*/ 0 w 36"/>
                <a:gd name="T29" fmla="*/ 37 h 41"/>
                <a:gd name="T30" fmla="*/ 4 w 36"/>
                <a:gd name="T31" fmla="*/ 39 h 41"/>
                <a:gd name="T32" fmla="*/ 7 w 36"/>
                <a:gd name="T33" fmla="*/ 41 h 41"/>
                <a:gd name="T34" fmla="*/ 13 w 36"/>
                <a:gd name="T35" fmla="*/ 41 h 41"/>
                <a:gd name="T36" fmla="*/ 13 w 36"/>
                <a:gd name="T37" fmla="*/ 41 h 41"/>
                <a:gd name="T38" fmla="*/ 20 w 36"/>
                <a:gd name="T39" fmla="*/ 41 h 41"/>
                <a:gd name="T40" fmla="*/ 23 w 36"/>
                <a:gd name="T41" fmla="*/ 37 h 41"/>
                <a:gd name="T42" fmla="*/ 29 w 36"/>
                <a:gd name="T43" fmla="*/ 33 h 41"/>
                <a:gd name="T44" fmla="*/ 31 w 36"/>
                <a:gd name="T45" fmla="*/ 26 h 41"/>
                <a:gd name="T46" fmla="*/ 22 w 36"/>
                <a:gd name="T47" fmla="*/ 26 h 41"/>
                <a:gd name="T48" fmla="*/ 22 w 36"/>
                <a:gd name="T49" fmla="*/ 26 h 41"/>
                <a:gd name="T50" fmla="*/ 18 w 36"/>
                <a:gd name="T51" fmla="*/ 32 h 41"/>
                <a:gd name="T52" fmla="*/ 16 w 36"/>
                <a:gd name="T53" fmla="*/ 33 h 41"/>
                <a:gd name="T54" fmla="*/ 13 w 36"/>
                <a:gd name="T55" fmla="*/ 35 h 41"/>
                <a:gd name="T56" fmla="*/ 13 w 36"/>
                <a:gd name="T57" fmla="*/ 35 h 41"/>
                <a:gd name="T58" fmla="*/ 11 w 36"/>
                <a:gd name="T59" fmla="*/ 33 h 41"/>
                <a:gd name="T60" fmla="*/ 9 w 36"/>
                <a:gd name="T61" fmla="*/ 32 h 41"/>
                <a:gd name="T62" fmla="*/ 9 w 36"/>
                <a:gd name="T63" fmla="*/ 32 h 41"/>
                <a:gd name="T64" fmla="*/ 11 w 36"/>
                <a:gd name="T65" fmla="*/ 21 h 41"/>
                <a:gd name="T66" fmla="*/ 32 w 36"/>
                <a:gd name="T67" fmla="*/ 21 h 41"/>
                <a:gd name="T68" fmla="*/ 32 w 36"/>
                <a:gd name="T69" fmla="*/ 21 h 41"/>
                <a:gd name="T70" fmla="*/ 34 w 36"/>
                <a:gd name="T71" fmla="*/ 16 h 41"/>
                <a:gd name="T72" fmla="*/ 36 w 36"/>
                <a:gd name="T73" fmla="*/ 9 h 41"/>
                <a:gd name="T74" fmla="*/ 36 w 36"/>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 h="41">
                  <a:moveTo>
                    <a:pt x="36" y="9"/>
                  </a:moveTo>
                  <a:lnTo>
                    <a:pt x="36" y="9"/>
                  </a:lnTo>
                  <a:lnTo>
                    <a:pt x="34" y="3"/>
                  </a:lnTo>
                  <a:lnTo>
                    <a:pt x="32" y="2"/>
                  </a:lnTo>
                  <a:lnTo>
                    <a:pt x="29" y="0"/>
                  </a:lnTo>
                  <a:lnTo>
                    <a:pt x="23" y="0"/>
                  </a:lnTo>
                  <a:lnTo>
                    <a:pt x="15" y="2"/>
                  </a:lnTo>
                  <a:lnTo>
                    <a:pt x="9" y="5"/>
                  </a:lnTo>
                  <a:lnTo>
                    <a:pt x="6" y="12"/>
                  </a:lnTo>
                  <a:lnTo>
                    <a:pt x="2" y="21"/>
                  </a:lnTo>
                  <a:lnTo>
                    <a:pt x="0" y="32"/>
                  </a:lnTo>
                  <a:lnTo>
                    <a:pt x="0" y="37"/>
                  </a:lnTo>
                  <a:lnTo>
                    <a:pt x="4" y="39"/>
                  </a:lnTo>
                  <a:lnTo>
                    <a:pt x="7" y="41"/>
                  </a:lnTo>
                  <a:lnTo>
                    <a:pt x="13" y="41"/>
                  </a:lnTo>
                  <a:lnTo>
                    <a:pt x="20" y="41"/>
                  </a:lnTo>
                  <a:lnTo>
                    <a:pt x="23" y="37"/>
                  </a:lnTo>
                  <a:lnTo>
                    <a:pt x="29" y="33"/>
                  </a:lnTo>
                  <a:lnTo>
                    <a:pt x="31" y="26"/>
                  </a:lnTo>
                  <a:lnTo>
                    <a:pt x="22" y="26"/>
                  </a:lnTo>
                  <a:lnTo>
                    <a:pt x="18" y="32"/>
                  </a:lnTo>
                  <a:lnTo>
                    <a:pt x="16" y="33"/>
                  </a:lnTo>
                  <a:lnTo>
                    <a:pt x="13" y="35"/>
                  </a:lnTo>
                  <a:lnTo>
                    <a:pt x="11" y="33"/>
                  </a:lnTo>
                  <a:lnTo>
                    <a:pt x="9" y="32"/>
                  </a:lnTo>
                  <a:lnTo>
                    <a:pt x="11" y="21"/>
                  </a:lnTo>
                  <a:lnTo>
                    <a:pt x="32" y="21"/>
                  </a:lnTo>
                  <a:lnTo>
                    <a:pt x="34" y="16"/>
                  </a:lnTo>
                  <a:lnTo>
                    <a:pt x="36"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Freeform 84"/>
            <p:cNvSpPr>
              <a:spLocks/>
            </p:cNvSpPr>
            <p:nvPr userDrawn="1"/>
          </p:nvSpPr>
          <p:spPr bwMode="auto">
            <a:xfrm>
              <a:off x="5510" y="3265"/>
              <a:ext cx="41" cy="41"/>
            </a:xfrm>
            <a:custGeom>
              <a:avLst/>
              <a:gdLst>
                <a:gd name="T0" fmla="*/ 39 w 41"/>
                <a:gd name="T1" fmla="*/ 12 h 41"/>
                <a:gd name="T2" fmla="*/ 32 w 41"/>
                <a:gd name="T3" fmla="*/ 41 h 41"/>
                <a:gd name="T4" fmla="*/ 21 w 41"/>
                <a:gd name="T5" fmla="*/ 41 h 41"/>
                <a:gd name="T6" fmla="*/ 28 w 41"/>
                <a:gd name="T7" fmla="*/ 14 h 41"/>
                <a:gd name="T8" fmla="*/ 28 w 41"/>
                <a:gd name="T9" fmla="*/ 14 h 41"/>
                <a:gd name="T10" fmla="*/ 30 w 41"/>
                <a:gd name="T11" fmla="*/ 9 h 41"/>
                <a:gd name="T12" fmla="*/ 30 w 41"/>
                <a:gd name="T13" fmla="*/ 9 h 41"/>
                <a:gd name="T14" fmla="*/ 28 w 41"/>
                <a:gd name="T15" fmla="*/ 7 h 41"/>
                <a:gd name="T16" fmla="*/ 26 w 41"/>
                <a:gd name="T17" fmla="*/ 5 h 41"/>
                <a:gd name="T18" fmla="*/ 26 w 41"/>
                <a:gd name="T19" fmla="*/ 5 h 41"/>
                <a:gd name="T20" fmla="*/ 23 w 41"/>
                <a:gd name="T21" fmla="*/ 7 h 41"/>
                <a:gd name="T22" fmla="*/ 21 w 41"/>
                <a:gd name="T23" fmla="*/ 9 h 41"/>
                <a:gd name="T24" fmla="*/ 18 w 41"/>
                <a:gd name="T25" fmla="*/ 14 h 41"/>
                <a:gd name="T26" fmla="*/ 11 w 41"/>
                <a:gd name="T27" fmla="*/ 41 h 41"/>
                <a:gd name="T28" fmla="*/ 0 w 41"/>
                <a:gd name="T29" fmla="*/ 41 h 41"/>
                <a:gd name="T30" fmla="*/ 11 w 41"/>
                <a:gd name="T31" fmla="*/ 7 h 41"/>
                <a:gd name="T32" fmla="*/ 11 w 41"/>
                <a:gd name="T33" fmla="*/ 7 h 41"/>
                <a:gd name="T34" fmla="*/ 12 w 41"/>
                <a:gd name="T35" fmla="*/ 0 h 41"/>
                <a:gd name="T36" fmla="*/ 21 w 41"/>
                <a:gd name="T37" fmla="*/ 0 h 41"/>
                <a:gd name="T38" fmla="*/ 21 w 41"/>
                <a:gd name="T39" fmla="*/ 5 h 41"/>
                <a:gd name="T40" fmla="*/ 21 w 41"/>
                <a:gd name="T41" fmla="*/ 5 h 41"/>
                <a:gd name="T42" fmla="*/ 26 w 41"/>
                <a:gd name="T43" fmla="*/ 0 h 41"/>
                <a:gd name="T44" fmla="*/ 32 w 41"/>
                <a:gd name="T45" fmla="*/ 0 h 41"/>
                <a:gd name="T46" fmla="*/ 32 w 41"/>
                <a:gd name="T47" fmla="*/ 0 h 41"/>
                <a:gd name="T48" fmla="*/ 37 w 41"/>
                <a:gd name="T49" fmla="*/ 0 h 41"/>
                <a:gd name="T50" fmla="*/ 39 w 41"/>
                <a:gd name="T51" fmla="*/ 3 h 41"/>
                <a:gd name="T52" fmla="*/ 41 w 41"/>
                <a:gd name="T53" fmla="*/ 7 h 41"/>
                <a:gd name="T54" fmla="*/ 41 w 41"/>
                <a:gd name="T55" fmla="*/ 7 h 41"/>
                <a:gd name="T56" fmla="*/ 39 w 41"/>
                <a:gd name="T57" fmla="*/ 12 h 41"/>
                <a:gd name="T58" fmla="*/ 39 w 41"/>
                <a:gd name="T59" fmla="*/ 12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9" y="12"/>
                  </a:moveTo>
                  <a:lnTo>
                    <a:pt x="32" y="41"/>
                  </a:lnTo>
                  <a:lnTo>
                    <a:pt x="21" y="41"/>
                  </a:lnTo>
                  <a:lnTo>
                    <a:pt x="28" y="14"/>
                  </a:lnTo>
                  <a:lnTo>
                    <a:pt x="30" y="9"/>
                  </a:lnTo>
                  <a:lnTo>
                    <a:pt x="28" y="7"/>
                  </a:lnTo>
                  <a:lnTo>
                    <a:pt x="26" y="5"/>
                  </a:lnTo>
                  <a:lnTo>
                    <a:pt x="23" y="7"/>
                  </a:lnTo>
                  <a:lnTo>
                    <a:pt x="21" y="9"/>
                  </a:lnTo>
                  <a:lnTo>
                    <a:pt x="18" y="14"/>
                  </a:lnTo>
                  <a:lnTo>
                    <a:pt x="11" y="41"/>
                  </a:lnTo>
                  <a:lnTo>
                    <a:pt x="0" y="41"/>
                  </a:lnTo>
                  <a:lnTo>
                    <a:pt x="11" y="7"/>
                  </a:lnTo>
                  <a:lnTo>
                    <a:pt x="12" y="0"/>
                  </a:lnTo>
                  <a:lnTo>
                    <a:pt x="21" y="0"/>
                  </a:lnTo>
                  <a:lnTo>
                    <a:pt x="21" y="5"/>
                  </a:lnTo>
                  <a:lnTo>
                    <a:pt x="26" y="0"/>
                  </a:lnTo>
                  <a:lnTo>
                    <a:pt x="32" y="0"/>
                  </a:lnTo>
                  <a:lnTo>
                    <a:pt x="37" y="0"/>
                  </a:lnTo>
                  <a:lnTo>
                    <a:pt x="39" y="3"/>
                  </a:lnTo>
                  <a:lnTo>
                    <a:pt x="41" y="7"/>
                  </a:lnTo>
                  <a:lnTo>
                    <a:pt x="39"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85"/>
            <p:cNvSpPr>
              <a:spLocks/>
            </p:cNvSpPr>
            <p:nvPr userDrawn="1"/>
          </p:nvSpPr>
          <p:spPr bwMode="auto">
            <a:xfrm>
              <a:off x="5552" y="3265"/>
              <a:ext cx="36" cy="41"/>
            </a:xfrm>
            <a:custGeom>
              <a:avLst/>
              <a:gdLst>
                <a:gd name="T0" fmla="*/ 36 w 36"/>
                <a:gd name="T1" fmla="*/ 14 h 41"/>
                <a:gd name="T2" fmla="*/ 25 w 36"/>
                <a:gd name="T3" fmla="*/ 14 h 41"/>
                <a:gd name="T4" fmla="*/ 25 w 36"/>
                <a:gd name="T5" fmla="*/ 14 h 41"/>
                <a:gd name="T6" fmla="*/ 27 w 36"/>
                <a:gd name="T7" fmla="*/ 9 h 41"/>
                <a:gd name="T8" fmla="*/ 27 w 36"/>
                <a:gd name="T9" fmla="*/ 9 h 41"/>
                <a:gd name="T10" fmla="*/ 25 w 36"/>
                <a:gd name="T11" fmla="*/ 7 h 41"/>
                <a:gd name="T12" fmla="*/ 24 w 36"/>
                <a:gd name="T13" fmla="*/ 5 h 41"/>
                <a:gd name="T14" fmla="*/ 24 w 36"/>
                <a:gd name="T15" fmla="*/ 5 h 41"/>
                <a:gd name="T16" fmla="*/ 20 w 36"/>
                <a:gd name="T17" fmla="*/ 7 h 41"/>
                <a:gd name="T18" fmla="*/ 16 w 36"/>
                <a:gd name="T19" fmla="*/ 10 h 41"/>
                <a:gd name="T20" fmla="*/ 13 w 36"/>
                <a:gd name="T21" fmla="*/ 21 h 41"/>
                <a:gd name="T22" fmla="*/ 13 w 36"/>
                <a:gd name="T23" fmla="*/ 21 h 41"/>
                <a:gd name="T24" fmla="*/ 11 w 36"/>
                <a:gd name="T25" fmla="*/ 30 h 41"/>
                <a:gd name="T26" fmla="*/ 11 w 36"/>
                <a:gd name="T27" fmla="*/ 30 h 41"/>
                <a:gd name="T28" fmla="*/ 11 w 36"/>
                <a:gd name="T29" fmla="*/ 33 h 41"/>
                <a:gd name="T30" fmla="*/ 15 w 36"/>
                <a:gd name="T31" fmla="*/ 35 h 41"/>
                <a:gd name="T32" fmla="*/ 15 w 36"/>
                <a:gd name="T33" fmla="*/ 35 h 41"/>
                <a:gd name="T34" fmla="*/ 18 w 36"/>
                <a:gd name="T35" fmla="*/ 33 h 41"/>
                <a:gd name="T36" fmla="*/ 20 w 36"/>
                <a:gd name="T37" fmla="*/ 32 h 41"/>
                <a:gd name="T38" fmla="*/ 22 w 36"/>
                <a:gd name="T39" fmla="*/ 26 h 41"/>
                <a:gd name="T40" fmla="*/ 32 w 36"/>
                <a:gd name="T41" fmla="*/ 26 h 41"/>
                <a:gd name="T42" fmla="*/ 32 w 36"/>
                <a:gd name="T43" fmla="*/ 26 h 41"/>
                <a:gd name="T44" fmla="*/ 29 w 36"/>
                <a:gd name="T45" fmla="*/ 33 h 41"/>
                <a:gd name="T46" fmla="*/ 25 w 36"/>
                <a:gd name="T47" fmla="*/ 37 h 41"/>
                <a:gd name="T48" fmla="*/ 20 w 36"/>
                <a:gd name="T49" fmla="*/ 41 h 41"/>
                <a:gd name="T50" fmla="*/ 15 w 36"/>
                <a:gd name="T51" fmla="*/ 41 h 41"/>
                <a:gd name="T52" fmla="*/ 15 w 36"/>
                <a:gd name="T53" fmla="*/ 41 h 41"/>
                <a:gd name="T54" fmla="*/ 9 w 36"/>
                <a:gd name="T55" fmla="*/ 41 h 41"/>
                <a:gd name="T56" fmla="*/ 6 w 36"/>
                <a:gd name="T57" fmla="*/ 39 h 41"/>
                <a:gd name="T58" fmla="*/ 2 w 36"/>
                <a:gd name="T59" fmla="*/ 37 h 41"/>
                <a:gd name="T60" fmla="*/ 0 w 36"/>
                <a:gd name="T61" fmla="*/ 32 h 41"/>
                <a:gd name="T62" fmla="*/ 0 w 36"/>
                <a:gd name="T63" fmla="*/ 32 h 41"/>
                <a:gd name="T64" fmla="*/ 2 w 36"/>
                <a:gd name="T65" fmla="*/ 21 h 41"/>
                <a:gd name="T66" fmla="*/ 2 w 36"/>
                <a:gd name="T67" fmla="*/ 21 h 41"/>
                <a:gd name="T68" fmla="*/ 6 w 36"/>
                <a:gd name="T69" fmla="*/ 12 h 41"/>
                <a:gd name="T70" fmla="*/ 9 w 36"/>
                <a:gd name="T71" fmla="*/ 5 h 41"/>
                <a:gd name="T72" fmla="*/ 15 w 36"/>
                <a:gd name="T73" fmla="*/ 2 h 41"/>
                <a:gd name="T74" fmla="*/ 20 w 36"/>
                <a:gd name="T75" fmla="*/ 0 h 41"/>
                <a:gd name="T76" fmla="*/ 24 w 36"/>
                <a:gd name="T77" fmla="*/ 0 h 41"/>
                <a:gd name="T78" fmla="*/ 24 w 36"/>
                <a:gd name="T79" fmla="*/ 0 h 41"/>
                <a:gd name="T80" fmla="*/ 29 w 36"/>
                <a:gd name="T81" fmla="*/ 0 h 41"/>
                <a:gd name="T82" fmla="*/ 32 w 36"/>
                <a:gd name="T83" fmla="*/ 0 h 41"/>
                <a:gd name="T84" fmla="*/ 36 w 36"/>
                <a:gd name="T85" fmla="*/ 3 h 41"/>
                <a:gd name="T86" fmla="*/ 36 w 36"/>
                <a:gd name="T87" fmla="*/ 7 h 41"/>
                <a:gd name="T88" fmla="*/ 36 w 36"/>
                <a:gd name="T89" fmla="*/ 7 h 41"/>
                <a:gd name="T90" fmla="*/ 36 w 36"/>
                <a:gd name="T91" fmla="*/ 14 h 41"/>
                <a:gd name="T92" fmla="*/ 36 w 36"/>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41">
                  <a:moveTo>
                    <a:pt x="36" y="14"/>
                  </a:moveTo>
                  <a:lnTo>
                    <a:pt x="25" y="14"/>
                  </a:lnTo>
                  <a:lnTo>
                    <a:pt x="27" y="9"/>
                  </a:lnTo>
                  <a:lnTo>
                    <a:pt x="25" y="7"/>
                  </a:lnTo>
                  <a:lnTo>
                    <a:pt x="24" y="5"/>
                  </a:lnTo>
                  <a:lnTo>
                    <a:pt x="20" y="7"/>
                  </a:lnTo>
                  <a:lnTo>
                    <a:pt x="16" y="10"/>
                  </a:lnTo>
                  <a:lnTo>
                    <a:pt x="13" y="21"/>
                  </a:lnTo>
                  <a:lnTo>
                    <a:pt x="11" y="30"/>
                  </a:lnTo>
                  <a:lnTo>
                    <a:pt x="11" y="33"/>
                  </a:lnTo>
                  <a:lnTo>
                    <a:pt x="15" y="35"/>
                  </a:lnTo>
                  <a:lnTo>
                    <a:pt x="18" y="33"/>
                  </a:lnTo>
                  <a:lnTo>
                    <a:pt x="20" y="32"/>
                  </a:lnTo>
                  <a:lnTo>
                    <a:pt x="22" y="26"/>
                  </a:lnTo>
                  <a:lnTo>
                    <a:pt x="32" y="26"/>
                  </a:lnTo>
                  <a:lnTo>
                    <a:pt x="29" y="33"/>
                  </a:lnTo>
                  <a:lnTo>
                    <a:pt x="25" y="37"/>
                  </a:lnTo>
                  <a:lnTo>
                    <a:pt x="20" y="41"/>
                  </a:lnTo>
                  <a:lnTo>
                    <a:pt x="15" y="41"/>
                  </a:lnTo>
                  <a:lnTo>
                    <a:pt x="9" y="41"/>
                  </a:lnTo>
                  <a:lnTo>
                    <a:pt x="6" y="39"/>
                  </a:lnTo>
                  <a:lnTo>
                    <a:pt x="2" y="37"/>
                  </a:lnTo>
                  <a:lnTo>
                    <a:pt x="0" y="32"/>
                  </a:lnTo>
                  <a:lnTo>
                    <a:pt x="2" y="21"/>
                  </a:lnTo>
                  <a:lnTo>
                    <a:pt x="6" y="12"/>
                  </a:lnTo>
                  <a:lnTo>
                    <a:pt x="9" y="5"/>
                  </a:lnTo>
                  <a:lnTo>
                    <a:pt x="15" y="2"/>
                  </a:lnTo>
                  <a:lnTo>
                    <a:pt x="20" y="0"/>
                  </a:lnTo>
                  <a:lnTo>
                    <a:pt x="24" y="0"/>
                  </a:lnTo>
                  <a:lnTo>
                    <a:pt x="29" y="0"/>
                  </a:lnTo>
                  <a:lnTo>
                    <a:pt x="32" y="0"/>
                  </a:lnTo>
                  <a:lnTo>
                    <a:pt x="36" y="3"/>
                  </a:lnTo>
                  <a:lnTo>
                    <a:pt x="36" y="7"/>
                  </a:lnTo>
                  <a:lnTo>
                    <a:pt x="36" y="1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Freeform 86"/>
            <p:cNvSpPr>
              <a:spLocks noEditPoints="1"/>
            </p:cNvSpPr>
            <p:nvPr userDrawn="1"/>
          </p:nvSpPr>
          <p:spPr bwMode="auto">
            <a:xfrm>
              <a:off x="5591" y="3265"/>
              <a:ext cx="34" cy="41"/>
            </a:xfrm>
            <a:custGeom>
              <a:avLst/>
              <a:gdLst>
                <a:gd name="T0" fmla="*/ 25 w 34"/>
                <a:gd name="T1" fmla="*/ 9 h 41"/>
                <a:gd name="T2" fmla="*/ 25 w 34"/>
                <a:gd name="T3" fmla="*/ 9 h 41"/>
                <a:gd name="T4" fmla="*/ 24 w 34"/>
                <a:gd name="T5" fmla="*/ 16 h 41"/>
                <a:gd name="T6" fmla="*/ 13 w 34"/>
                <a:gd name="T7" fmla="*/ 16 h 41"/>
                <a:gd name="T8" fmla="*/ 13 w 34"/>
                <a:gd name="T9" fmla="*/ 16 h 41"/>
                <a:gd name="T10" fmla="*/ 16 w 34"/>
                <a:gd name="T11" fmla="*/ 9 h 41"/>
                <a:gd name="T12" fmla="*/ 18 w 34"/>
                <a:gd name="T13" fmla="*/ 7 h 41"/>
                <a:gd name="T14" fmla="*/ 22 w 34"/>
                <a:gd name="T15" fmla="*/ 5 h 41"/>
                <a:gd name="T16" fmla="*/ 22 w 34"/>
                <a:gd name="T17" fmla="*/ 5 h 41"/>
                <a:gd name="T18" fmla="*/ 25 w 34"/>
                <a:gd name="T19" fmla="*/ 7 h 41"/>
                <a:gd name="T20" fmla="*/ 25 w 34"/>
                <a:gd name="T21" fmla="*/ 9 h 41"/>
                <a:gd name="T22" fmla="*/ 34 w 34"/>
                <a:gd name="T23" fmla="*/ 9 h 41"/>
                <a:gd name="T24" fmla="*/ 34 w 34"/>
                <a:gd name="T25" fmla="*/ 9 h 41"/>
                <a:gd name="T26" fmla="*/ 34 w 34"/>
                <a:gd name="T27" fmla="*/ 3 h 41"/>
                <a:gd name="T28" fmla="*/ 31 w 34"/>
                <a:gd name="T29" fmla="*/ 2 h 41"/>
                <a:gd name="T30" fmla="*/ 27 w 34"/>
                <a:gd name="T31" fmla="*/ 0 h 41"/>
                <a:gd name="T32" fmla="*/ 24 w 34"/>
                <a:gd name="T33" fmla="*/ 0 h 41"/>
                <a:gd name="T34" fmla="*/ 24 w 34"/>
                <a:gd name="T35" fmla="*/ 0 h 41"/>
                <a:gd name="T36" fmla="*/ 15 w 34"/>
                <a:gd name="T37" fmla="*/ 2 h 41"/>
                <a:gd name="T38" fmla="*/ 9 w 34"/>
                <a:gd name="T39" fmla="*/ 5 h 41"/>
                <a:gd name="T40" fmla="*/ 4 w 34"/>
                <a:gd name="T41" fmla="*/ 12 h 41"/>
                <a:gd name="T42" fmla="*/ 2 w 34"/>
                <a:gd name="T43" fmla="*/ 21 h 41"/>
                <a:gd name="T44" fmla="*/ 2 w 34"/>
                <a:gd name="T45" fmla="*/ 21 h 41"/>
                <a:gd name="T46" fmla="*/ 0 w 34"/>
                <a:gd name="T47" fmla="*/ 32 h 41"/>
                <a:gd name="T48" fmla="*/ 0 w 34"/>
                <a:gd name="T49" fmla="*/ 32 h 41"/>
                <a:gd name="T50" fmla="*/ 0 w 34"/>
                <a:gd name="T51" fmla="*/ 37 h 41"/>
                <a:gd name="T52" fmla="*/ 4 w 34"/>
                <a:gd name="T53" fmla="*/ 39 h 41"/>
                <a:gd name="T54" fmla="*/ 8 w 34"/>
                <a:gd name="T55" fmla="*/ 41 h 41"/>
                <a:gd name="T56" fmla="*/ 11 w 34"/>
                <a:gd name="T57" fmla="*/ 41 h 41"/>
                <a:gd name="T58" fmla="*/ 11 w 34"/>
                <a:gd name="T59" fmla="*/ 41 h 41"/>
                <a:gd name="T60" fmla="*/ 18 w 34"/>
                <a:gd name="T61" fmla="*/ 41 h 41"/>
                <a:gd name="T62" fmla="*/ 24 w 34"/>
                <a:gd name="T63" fmla="*/ 37 h 41"/>
                <a:gd name="T64" fmla="*/ 27 w 34"/>
                <a:gd name="T65" fmla="*/ 33 h 41"/>
                <a:gd name="T66" fmla="*/ 31 w 34"/>
                <a:gd name="T67" fmla="*/ 26 h 41"/>
                <a:gd name="T68" fmla="*/ 20 w 34"/>
                <a:gd name="T69" fmla="*/ 26 h 41"/>
                <a:gd name="T70" fmla="*/ 20 w 34"/>
                <a:gd name="T71" fmla="*/ 26 h 41"/>
                <a:gd name="T72" fmla="*/ 18 w 34"/>
                <a:gd name="T73" fmla="*/ 32 h 41"/>
                <a:gd name="T74" fmla="*/ 16 w 34"/>
                <a:gd name="T75" fmla="*/ 33 h 41"/>
                <a:gd name="T76" fmla="*/ 13 w 34"/>
                <a:gd name="T77" fmla="*/ 35 h 41"/>
                <a:gd name="T78" fmla="*/ 13 w 34"/>
                <a:gd name="T79" fmla="*/ 35 h 41"/>
                <a:gd name="T80" fmla="*/ 11 w 34"/>
                <a:gd name="T81" fmla="*/ 33 h 41"/>
                <a:gd name="T82" fmla="*/ 9 w 34"/>
                <a:gd name="T83" fmla="*/ 32 h 41"/>
                <a:gd name="T84" fmla="*/ 9 w 34"/>
                <a:gd name="T85" fmla="*/ 32 h 41"/>
                <a:gd name="T86" fmla="*/ 11 w 34"/>
                <a:gd name="T87" fmla="*/ 21 h 41"/>
                <a:gd name="T88" fmla="*/ 32 w 34"/>
                <a:gd name="T89" fmla="*/ 21 h 41"/>
                <a:gd name="T90" fmla="*/ 32 w 34"/>
                <a:gd name="T91" fmla="*/ 21 h 41"/>
                <a:gd name="T92" fmla="*/ 34 w 34"/>
                <a:gd name="T93" fmla="*/ 16 h 41"/>
                <a:gd name="T94" fmla="*/ 34 w 34"/>
                <a:gd name="T95" fmla="*/ 9 h 41"/>
                <a:gd name="T96" fmla="*/ 34 w 34"/>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41">
                  <a:moveTo>
                    <a:pt x="25" y="9"/>
                  </a:moveTo>
                  <a:lnTo>
                    <a:pt x="25" y="9"/>
                  </a:lnTo>
                  <a:lnTo>
                    <a:pt x="24" y="16"/>
                  </a:lnTo>
                  <a:lnTo>
                    <a:pt x="13" y="16"/>
                  </a:lnTo>
                  <a:lnTo>
                    <a:pt x="16" y="9"/>
                  </a:lnTo>
                  <a:lnTo>
                    <a:pt x="18" y="7"/>
                  </a:lnTo>
                  <a:lnTo>
                    <a:pt x="22" y="5"/>
                  </a:lnTo>
                  <a:lnTo>
                    <a:pt x="25" y="7"/>
                  </a:lnTo>
                  <a:lnTo>
                    <a:pt x="25" y="9"/>
                  </a:lnTo>
                  <a:close/>
                  <a:moveTo>
                    <a:pt x="34" y="9"/>
                  </a:moveTo>
                  <a:lnTo>
                    <a:pt x="34" y="9"/>
                  </a:lnTo>
                  <a:lnTo>
                    <a:pt x="34" y="3"/>
                  </a:lnTo>
                  <a:lnTo>
                    <a:pt x="31" y="2"/>
                  </a:lnTo>
                  <a:lnTo>
                    <a:pt x="27" y="0"/>
                  </a:lnTo>
                  <a:lnTo>
                    <a:pt x="24" y="0"/>
                  </a:lnTo>
                  <a:lnTo>
                    <a:pt x="15" y="2"/>
                  </a:lnTo>
                  <a:lnTo>
                    <a:pt x="9" y="5"/>
                  </a:lnTo>
                  <a:lnTo>
                    <a:pt x="4" y="12"/>
                  </a:lnTo>
                  <a:lnTo>
                    <a:pt x="2" y="21"/>
                  </a:lnTo>
                  <a:lnTo>
                    <a:pt x="0" y="32"/>
                  </a:lnTo>
                  <a:lnTo>
                    <a:pt x="0" y="37"/>
                  </a:lnTo>
                  <a:lnTo>
                    <a:pt x="4" y="39"/>
                  </a:lnTo>
                  <a:lnTo>
                    <a:pt x="8" y="41"/>
                  </a:lnTo>
                  <a:lnTo>
                    <a:pt x="11" y="41"/>
                  </a:lnTo>
                  <a:lnTo>
                    <a:pt x="18" y="41"/>
                  </a:lnTo>
                  <a:lnTo>
                    <a:pt x="24" y="37"/>
                  </a:lnTo>
                  <a:lnTo>
                    <a:pt x="27" y="33"/>
                  </a:lnTo>
                  <a:lnTo>
                    <a:pt x="31" y="26"/>
                  </a:lnTo>
                  <a:lnTo>
                    <a:pt x="20" y="26"/>
                  </a:lnTo>
                  <a:lnTo>
                    <a:pt x="18" y="32"/>
                  </a:lnTo>
                  <a:lnTo>
                    <a:pt x="16" y="33"/>
                  </a:lnTo>
                  <a:lnTo>
                    <a:pt x="13" y="35"/>
                  </a:lnTo>
                  <a:lnTo>
                    <a:pt x="11" y="33"/>
                  </a:lnTo>
                  <a:lnTo>
                    <a:pt x="9" y="32"/>
                  </a:lnTo>
                  <a:lnTo>
                    <a:pt x="11" y="21"/>
                  </a:lnTo>
                  <a:lnTo>
                    <a:pt x="32" y="21"/>
                  </a:lnTo>
                  <a:lnTo>
                    <a:pt x="34" y="16"/>
                  </a:lnTo>
                  <a:lnTo>
                    <a:pt x="34"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87"/>
            <p:cNvSpPr>
              <a:spLocks/>
            </p:cNvSpPr>
            <p:nvPr userDrawn="1"/>
          </p:nvSpPr>
          <p:spPr bwMode="auto">
            <a:xfrm>
              <a:off x="5604" y="3270"/>
              <a:ext cx="12" cy="11"/>
            </a:xfrm>
            <a:custGeom>
              <a:avLst/>
              <a:gdLst>
                <a:gd name="T0" fmla="*/ 12 w 12"/>
                <a:gd name="T1" fmla="*/ 4 h 11"/>
                <a:gd name="T2" fmla="*/ 12 w 12"/>
                <a:gd name="T3" fmla="*/ 4 h 11"/>
                <a:gd name="T4" fmla="*/ 11 w 12"/>
                <a:gd name="T5" fmla="*/ 11 h 11"/>
                <a:gd name="T6" fmla="*/ 0 w 12"/>
                <a:gd name="T7" fmla="*/ 11 h 11"/>
                <a:gd name="T8" fmla="*/ 0 w 12"/>
                <a:gd name="T9" fmla="*/ 11 h 11"/>
                <a:gd name="T10" fmla="*/ 3 w 12"/>
                <a:gd name="T11" fmla="*/ 4 h 11"/>
                <a:gd name="T12" fmla="*/ 5 w 12"/>
                <a:gd name="T13" fmla="*/ 2 h 11"/>
                <a:gd name="T14" fmla="*/ 9 w 12"/>
                <a:gd name="T15" fmla="*/ 0 h 11"/>
                <a:gd name="T16" fmla="*/ 9 w 12"/>
                <a:gd name="T17" fmla="*/ 0 h 11"/>
                <a:gd name="T18" fmla="*/ 12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1" y="11"/>
                  </a:lnTo>
                  <a:lnTo>
                    <a:pt x="0" y="11"/>
                  </a:lnTo>
                  <a:lnTo>
                    <a:pt x="3" y="4"/>
                  </a:lnTo>
                  <a:lnTo>
                    <a:pt x="5" y="2"/>
                  </a:lnTo>
                  <a:lnTo>
                    <a:pt x="9" y="0"/>
                  </a:lnTo>
                  <a:lnTo>
                    <a:pt x="12"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Freeform 88"/>
            <p:cNvSpPr>
              <a:spLocks/>
            </p:cNvSpPr>
            <p:nvPr userDrawn="1"/>
          </p:nvSpPr>
          <p:spPr bwMode="auto">
            <a:xfrm>
              <a:off x="5591" y="3265"/>
              <a:ext cx="34" cy="41"/>
            </a:xfrm>
            <a:custGeom>
              <a:avLst/>
              <a:gdLst>
                <a:gd name="T0" fmla="*/ 34 w 34"/>
                <a:gd name="T1" fmla="*/ 9 h 41"/>
                <a:gd name="T2" fmla="*/ 34 w 34"/>
                <a:gd name="T3" fmla="*/ 9 h 41"/>
                <a:gd name="T4" fmla="*/ 34 w 34"/>
                <a:gd name="T5" fmla="*/ 3 h 41"/>
                <a:gd name="T6" fmla="*/ 31 w 34"/>
                <a:gd name="T7" fmla="*/ 2 h 41"/>
                <a:gd name="T8" fmla="*/ 27 w 34"/>
                <a:gd name="T9" fmla="*/ 0 h 41"/>
                <a:gd name="T10" fmla="*/ 24 w 34"/>
                <a:gd name="T11" fmla="*/ 0 h 41"/>
                <a:gd name="T12" fmla="*/ 24 w 34"/>
                <a:gd name="T13" fmla="*/ 0 h 41"/>
                <a:gd name="T14" fmla="*/ 15 w 34"/>
                <a:gd name="T15" fmla="*/ 2 h 41"/>
                <a:gd name="T16" fmla="*/ 9 w 34"/>
                <a:gd name="T17" fmla="*/ 5 h 41"/>
                <a:gd name="T18" fmla="*/ 4 w 34"/>
                <a:gd name="T19" fmla="*/ 12 h 41"/>
                <a:gd name="T20" fmla="*/ 2 w 34"/>
                <a:gd name="T21" fmla="*/ 21 h 41"/>
                <a:gd name="T22" fmla="*/ 2 w 34"/>
                <a:gd name="T23" fmla="*/ 21 h 41"/>
                <a:gd name="T24" fmla="*/ 0 w 34"/>
                <a:gd name="T25" fmla="*/ 32 h 41"/>
                <a:gd name="T26" fmla="*/ 0 w 34"/>
                <a:gd name="T27" fmla="*/ 32 h 41"/>
                <a:gd name="T28" fmla="*/ 0 w 34"/>
                <a:gd name="T29" fmla="*/ 37 h 41"/>
                <a:gd name="T30" fmla="*/ 4 w 34"/>
                <a:gd name="T31" fmla="*/ 39 h 41"/>
                <a:gd name="T32" fmla="*/ 8 w 34"/>
                <a:gd name="T33" fmla="*/ 41 h 41"/>
                <a:gd name="T34" fmla="*/ 11 w 34"/>
                <a:gd name="T35" fmla="*/ 41 h 41"/>
                <a:gd name="T36" fmla="*/ 11 w 34"/>
                <a:gd name="T37" fmla="*/ 41 h 41"/>
                <a:gd name="T38" fmla="*/ 18 w 34"/>
                <a:gd name="T39" fmla="*/ 41 h 41"/>
                <a:gd name="T40" fmla="*/ 24 w 34"/>
                <a:gd name="T41" fmla="*/ 37 h 41"/>
                <a:gd name="T42" fmla="*/ 27 w 34"/>
                <a:gd name="T43" fmla="*/ 33 h 41"/>
                <a:gd name="T44" fmla="*/ 31 w 34"/>
                <a:gd name="T45" fmla="*/ 26 h 41"/>
                <a:gd name="T46" fmla="*/ 20 w 34"/>
                <a:gd name="T47" fmla="*/ 26 h 41"/>
                <a:gd name="T48" fmla="*/ 20 w 34"/>
                <a:gd name="T49" fmla="*/ 26 h 41"/>
                <a:gd name="T50" fmla="*/ 18 w 34"/>
                <a:gd name="T51" fmla="*/ 32 h 41"/>
                <a:gd name="T52" fmla="*/ 16 w 34"/>
                <a:gd name="T53" fmla="*/ 33 h 41"/>
                <a:gd name="T54" fmla="*/ 13 w 34"/>
                <a:gd name="T55" fmla="*/ 35 h 41"/>
                <a:gd name="T56" fmla="*/ 13 w 34"/>
                <a:gd name="T57" fmla="*/ 35 h 41"/>
                <a:gd name="T58" fmla="*/ 11 w 34"/>
                <a:gd name="T59" fmla="*/ 33 h 41"/>
                <a:gd name="T60" fmla="*/ 9 w 34"/>
                <a:gd name="T61" fmla="*/ 32 h 41"/>
                <a:gd name="T62" fmla="*/ 9 w 34"/>
                <a:gd name="T63" fmla="*/ 32 h 41"/>
                <a:gd name="T64" fmla="*/ 11 w 34"/>
                <a:gd name="T65" fmla="*/ 21 h 41"/>
                <a:gd name="T66" fmla="*/ 32 w 34"/>
                <a:gd name="T67" fmla="*/ 21 h 41"/>
                <a:gd name="T68" fmla="*/ 32 w 34"/>
                <a:gd name="T69" fmla="*/ 21 h 41"/>
                <a:gd name="T70" fmla="*/ 34 w 34"/>
                <a:gd name="T71" fmla="*/ 16 h 41"/>
                <a:gd name="T72" fmla="*/ 34 w 34"/>
                <a:gd name="T73" fmla="*/ 9 h 41"/>
                <a:gd name="T74" fmla="*/ 34 w 34"/>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41">
                  <a:moveTo>
                    <a:pt x="34" y="9"/>
                  </a:moveTo>
                  <a:lnTo>
                    <a:pt x="34" y="9"/>
                  </a:lnTo>
                  <a:lnTo>
                    <a:pt x="34" y="3"/>
                  </a:lnTo>
                  <a:lnTo>
                    <a:pt x="31" y="2"/>
                  </a:lnTo>
                  <a:lnTo>
                    <a:pt x="27" y="0"/>
                  </a:lnTo>
                  <a:lnTo>
                    <a:pt x="24" y="0"/>
                  </a:lnTo>
                  <a:lnTo>
                    <a:pt x="15" y="2"/>
                  </a:lnTo>
                  <a:lnTo>
                    <a:pt x="9" y="5"/>
                  </a:lnTo>
                  <a:lnTo>
                    <a:pt x="4" y="12"/>
                  </a:lnTo>
                  <a:lnTo>
                    <a:pt x="2" y="21"/>
                  </a:lnTo>
                  <a:lnTo>
                    <a:pt x="0" y="32"/>
                  </a:lnTo>
                  <a:lnTo>
                    <a:pt x="0" y="37"/>
                  </a:lnTo>
                  <a:lnTo>
                    <a:pt x="4" y="39"/>
                  </a:lnTo>
                  <a:lnTo>
                    <a:pt x="8" y="41"/>
                  </a:lnTo>
                  <a:lnTo>
                    <a:pt x="11" y="41"/>
                  </a:lnTo>
                  <a:lnTo>
                    <a:pt x="18" y="41"/>
                  </a:lnTo>
                  <a:lnTo>
                    <a:pt x="24" y="37"/>
                  </a:lnTo>
                  <a:lnTo>
                    <a:pt x="27" y="33"/>
                  </a:lnTo>
                  <a:lnTo>
                    <a:pt x="31" y="26"/>
                  </a:lnTo>
                  <a:lnTo>
                    <a:pt x="20" y="26"/>
                  </a:lnTo>
                  <a:lnTo>
                    <a:pt x="18" y="32"/>
                  </a:lnTo>
                  <a:lnTo>
                    <a:pt x="16" y="33"/>
                  </a:lnTo>
                  <a:lnTo>
                    <a:pt x="13" y="35"/>
                  </a:lnTo>
                  <a:lnTo>
                    <a:pt x="11" y="33"/>
                  </a:lnTo>
                  <a:lnTo>
                    <a:pt x="9" y="32"/>
                  </a:lnTo>
                  <a:lnTo>
                    <a:pt x="11" y="21"/>
                  </a:lnTo>
                  <a:lnTo>
                    <a:pt x="32" y="21"/>
                  </a:lnTo>
                  <a:lnTo>
                    <a:pt x="34" y="16"/>
                  </a:lnTo>
                  <a:lnTo>
                    <a:pt x="34"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89"/>
            <p:cNvSpPr>
              <a:spLocks/>
            </p:cNvSpPr>
            <p:nvPr userDrawn="1"/>
          </p:nvSpPr>
          <p:spPr bwMode="auto">
            <a:xfrm>
              <a:off x="5230" y="2708"/>
              <a:ext cx="81" cy="204"/>
            </a:xfrm>
            <a:custGeom>
              <a:avLst/>
              <a:gdLst>
                <a:gd name="T0" fmla="*/ 23 w 81"/>
                <a:gd name="T1" fmla="*/ 204 h 204"/>
                <a:gd name="T2" fmla="*/ 0 w 81"/>
                <a:gd name="T3" fmla="*/ 204 h 204"/>
                <a:gd name="T4" fmla="*/ 58 w 81"/>
                <a:gd name="T5" fmla="*/ 0 h 204"/>
                <a:gd name="T6" fmla="*/ 81 w 81"/>
                <a:gd name="T7" fmla="*/ 0 h 204"/>
                <a:gd name="T8" fmla="*/ 23 w 81"/>
                <a:gd name="T9" fmla="*/ 204 h 204"/>
                <a:gd name="T10" fmla="*/ 23 w 81"/>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04">
                  <a:moveTo>
                    <a:pt x="23" y="204"/>
                  </a:moveTo>
                  <a:lnTo>
                    <a:pt x="0" y="204"/>
                  </a:lnTo>
                  <a:lnTo>
                    <a:pt x="58" y="0"/>
                  </a:lnTo>
                  <a:lnTo>
                    <a:pt x="81" y="0"/>
                  </a:lnTo>
                  <a:lnTo>
                    <a:pt x="23" y="20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5" name="Freeform 91"/>
            <p:cNvSpPr>
              <a:spLocks/>
            </p:cNvSpPr>
            <p:nvPr userDrawn="1"/>
          </p:nvSpPr>
          <p:spPr bwMode="auto">
            <a:xfrm>
              <a:off x="4263" y="3113"/>
              <a:ext cx="387" cy="22"/>
            </a:xfrm>
            <a:custGeom>
              <a:avLst/>
              <a:gdLst>
                <a:gd name="T0" fmla="*/ 1633008 w 273"/>
                <a:gd name="T1" fmla="*/ 11 h 23"/>
                <a:gd name="T2" fmla="*/ 0 w 273"/>
                <a:gd name="T3" fmla="*/ 11 h 23"/>
                <a:gd name="T4" fmla="*/ 39566 w 273"/>
                <a:gd name="T5" fmla="*/ 0 h 23"/>
                <a:gd name="T6" fmla="*/ 1679350 w 273"/>
                <a:gd name="T7" fmla="*/ 0 h 23"/>
                <a:gd name="T8" fmla="*/ 1633008 w 273"/>
                <a:gd name="T9" fmla="*/ 11 h 23"/>
                <a:gd name="T10" fmla="*/ 1633008 w 273"/>
                <a:gd name="T11" fmla="*/ 1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3">
                  <a:moveTo>
                    <a:pt x="266" y="23"/>
                  </a:moveTo>
                  <a:lnTo>
                    <a:pt x="0" y="23"/>
                  </a:lnTo>
                  <a:lnTo>
                    <a:pt x="6" y="0"/>
                  </a:lnTo>
                  <a:lnTo>
                    <a:pt x="273" y="0"/>
                  </a:lnTo>
                  <a:lnTo>
                    <a:pt x="266" y="2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66" name="Picture 9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488" y="6369050"/>
            <a:ext cx="2195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549275"/>
            <a:ext cx="8351838" cy="2447925"/>
          </a:xfrm>
        </p:spPr>
        <p:txBody>
          <a:bodyPr wrap="square" bIns="45720" anchor="ctr"/>
          <a:lstStyle>
            <a:lvl1pPr algn="ctr">
              <a:defRPr sz="4000">
                <a:solidFill>
                  <a:schemeClr val="bg1"/>
                </a:solidFill>
                <a:ea typeface="ＭＳ Ｐゴシック" pitchFamily="50" charset="-128"/>
              </a:defRPr>
            </a:lvl1pPr>
          </a:lstStyle>
          <a:p>
            <a:r>
              <a:rPr lang="ja-JP" altLang="en-US"/>
              <a:t>マスタ タイトルの書式設定</a:t>
            </a:r>
          </a:p>
        </p:txBody>
      </p:sp>
      <p:sp>
        <p:nvSpPr>
          <p:cNvPr id="4099" name="Rectangle 3"/>
          <p:cNvSpPr>
            <a:spLocks noGrp="1" noChangeArrowheads="1"/>
          </p:cNvSpPr>
          <p:nvPr>
            <p:ph type="subTitle" idx="1"/>
          </p:nvPr>
        </p:nvSpPr>
        <p:spPr>
          <a:xfrm>
            <a:off x="611188" y="3860800"/>
            <a:ext cx="7848600" cy="2376488"/>
          </a:xfrm>
        </p:spPr>
        <p:txBody>
          <a:bodyPr anchor="b" anchorCtr="1"/>
          <a:lstStyle>
            <a:lvl1pPr marL="0" indent="0" algn="ctr">
              <a:buFontTx/>
              <a:buNone/>
              <a:defRPr kumimoji="0" sz="3200"/>
            </a:lvl1pPr>
          </a:lstStyle>
          <a:p>
            <a:r>
              <a:rPr lang="ja-JP" altLang="en-US"/>
              <a:t>サブタイトル</a:t>
            </a:r>
          </a:p>
        </p:txBody>
      </p:sp>
      <p:sp>
        <p:nvSpPr>
          <p:cNvPr id="67" name="Rectangle 4"/>
          <p:cNvSpPr>
            <a:spLocks noGrp="1" noChangeArrowheads="1"/>
          </p:cNvSpPr>
          <p:nvPr>
            <p:ph type="dt" sz="half" idx="10"/>
          </p:nvPr>
        </p:nvSpPr>
        <p:spPr>
          <a:xfrm>
            <a:off x="-473075" y="6519863"/>
            <a:ext cx="2444750" cy="338137"/>
          </a:xfrm>
        </p:spPr>
        <p:txBody>
          <a:bodyPr anchorCtr="1"/>
          <a:lstStyle>
            <a:lvl1pPr>
              <a:defRPr sz="1800"/>
            </a:lvl1pPr>
          </a:lstStyle>
          <a:p>
            <a:pPr>
              <a:defRPr/>
            </a:pPr>
            <a:r>
              <a:rPr lang="en-US" altLang="ja-JP" smtClean="0"/>
              <a:t>2013/03/20</a:t>
            </a:r>
            <a:endParaRPr lang="en-US" altLang="ja-JP"/>
          </a:p>
        </p:txBody>
      </p:sp>
    </p:spTree>
    <p:extLst>
      <p:ext uri="{BB962C8B-B14F-4D97-AF65-F5344CB8AC3E}">
        <p14:creationId xmlns:p14="http://schemas.microsoft.com/office/powerpoint/2010/main" val="330862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37623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05588" y="44450"/>
            <a:ext cx="2092325" cy="6227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23850" y="44450"/>
            <a:ext cx="6129338" cy="6227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35536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44450"/>
            <a:ext cx="5797550" cy="657225"/>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68313" y="1016000"/>
            <a:ext cx="4038600" cy="5256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59313" y="1016000"/>
            <a:ext cx="4038600" cy="2551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59313" y="3719513"/>
            <a:ext cx="4038600"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391811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44450"/>
            <a:ext cx="5797550" cy="6572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68313" y="1016000"/>
            <a:ext cx="4038600" cy="5256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9313" y="1016000"/>
            <a:ext cx="4038600" cy="52562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323058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23977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22167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68313" y="10160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9313" y="10160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117482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158669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379147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223990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105053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2013/03/20</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Y.Seo, Tokyo Tech</a:t>
            </a:r>
            <a:endParaRPr lang="en-US" altLang="ja-JP"/>
          </a:p>
        </p:txBody>
      </p:sp>
    </p:spTree>
    <p:extLst>
      <p:ext uri="{BB962C8B-B14F-4D97-AF65-F5344CB8AC3E}">
        <p14:creationId xmlns:p14="http://schemas.microsoft.com/office/powerpoint/2010/main" val="32857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01"/>
          <p:cNvGrpSpPr>
            <a:grpSpLocks/>
          </p:cNvGrpSpPr>
          <p:nvPr userDrawn="1"/>
        </p:nvGrpSpPr>
        <p:grpSpPr bwMode="auto">
          <a:xfrm>
            <a:off x="0" y="12700"/>
            <a:ext cx="9144000" cy="1149350"/>
            <a:chOff x="0" y="8"/>
            <a:chExt cx="5760" cy="724"/>
          </a:xfrm>
        </p:grpSpPr>
        <p:sp>
          <p:nvSpPr>
            <p:cNvPr id="1034" name="AutoShape 142"/>
            <p:cNvSpPr>
              <a:spLocks noChangeAspect="1" noChangeArrowheads="1" noTextEdit="1"/>
            </p:cNvSpPr>
            <p:nvPr userDrawn="1"/>
          </p:nvSpPr>
          <p:spPr bwMode="auto">
            <a:xfrm>
              <a:off x="0" y="8"/>
              <a:ext cx="5760"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35" name="Freeform 144"/>
            <p:cNvSpPr>
              <a:spLocks/>
            </p:cNvSpPr>
            <p:nvPr userDrawn="1"/>
          </p:nvSpPr>
          <p:spPr bwMode="auto">
            <a:xfrm>
              <a:off x="5483" y="461"/>
              <a:ext cx="273" cy="23"/>
            </a:xfrm>
            <a:custGeom>
              <a:avLst/>
              <a:gdLst>
                <a:gd name="T0" fmla="*/ 266 w 273"/>
                <a:gd name="T1" fmla="*/ 23 h 23"/>
                <a:gd name="T2" fmla="*/ 0 w 273"/>
                <a:gd name="T3" fmla="*/ 23 h 23"/>
                <a:gd name="T4" fmla="*/ 6 w 273"/>
                <a:gd name="T5" fmla="*/ 0 h 23"/>
                <a:gd name="T6" fmla="*/ 273 w 273"/>
                <a:gd name="T7" fmla="*/ 0 h 23"/>
                <a:gd name="T8" fmla="*/ 266 w 273"/>
                <a:gd name="T9" fmla="*/ 23 h 23"/>
                <a:gd name="T10" fmla="*/ 266 w 273"/>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3">
                  <a:moveTo>
                    <a:pt x="266" y="23"/>
                  </a:moveTo>
                  <a:lnTo>
                    <a:pt x="0" y="23"/>
                  </a:lnTo>
                  <a:lnTo>
                    <a:pt x="6" y="0"/>
                  </a:lnTo>
                  <a:lnTo>
                    <a:pt x="273" y="0"/>
                  </a:lnTo>
                  <a:lnTo>
                    <a:pt x="266" y="2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6" name="Freeform 145"/>
            <p:cNvSpPr>
              <a:spLocks/>
            </p:cNvSpPr>
            <p:nvPr userDrawn="1"/>
          </p:nvSpPr>
          <p:spPr bwMode="auto">
            <a:xfrm>
              <a:off x="64" y="421"/>
              <a:ext cx="4586" cy="22"/>
            </a:xfrm>
            <a:custGeom>
              <a:avLst/>
              <a:gdLst>
                <a:gd name="T0" fmla="*/ 4580 w 4586"/>
                <a:gd name="T1" fmla="*/ 22 h 22"/>
                <a:gd name="T2" fmla="*/ 0 w 4586"/>
                <a:gd name="T3" fmla="*/ 22 h 22"/>
                <a:gd name="T4" fmla="*/ 0 w 4586"/>
                <a:gd name="T5" fmla="*/ 0 h 22"/>
                <a:gd name="T6" fmla="*/ 4586 w 4586"/>
                <a:gd name="T7" fmla="*/ 0 h 22"/>
                <a:gd name="T8" fmla="*/ 4580 w 4586"/>
                <a:gd name="T9" fmla="*/ 22 h 22"/>
                <a:gd name="T10" fmla="*/ 4580 w 4586"/>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86" h="22">
                  <a:moveTo>
                    <a:pt x="4580" y="22"/>
                  </a:moveTo>
                  <a:lnTo>
                    <a:pt x="0" y="22"/>
                  </a:lnTo>
                  <a:lnTo>
                    <a:pt x="0" y="0"/>
                  </a:lnTo>
                  <a:lnTo>
                    <a:pt x="4586" y="0"/>
                  </a:lnTo>
                  <a:lnTo>
                    <a:pt x="4580" y="2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7" name="Freeform 146"/>
            <p:cNvSpPr>
              <a:spLocks/>
            </p:cNvSpPr>
            <p:nvPr userDrawn="1"/>
          </p:nvSpPr>
          <p:spPr bwMode="auto">
            <a:xfrm>
              <a:off x="5171" y="216"/>
              <a:ext cx="82" cy="205"/>
            </a:xfrm>
            <a:custGeom>
              <a:avLst/>
              <a:gdLst>
                <a:gd name="T0" fmla="*/ 23 w 82"/>
                <a:gd name="T1" fmla="*/ 205 h 205"/>
                <a:gd name="T2" fmla="*/ 0 w 82"/>
                <a:gd name="T3" fmla="*/ 205 h 205"/>
                <a:gd name="T4" fmla="*/ 59 w 82"/>
                <a:gd name="T5" fmla="*/ 0 h 205"/>
                <a:gd name="T6" fmla="*/ 82 w 82"/>
                <a:gd name="T7" fmla="*/ 0 h 205"/>
                <a:gd name="T8" fmla="*/ 23 w 82"/>
                <a:gd name="T9" fmla="*/ 205 h 205"/>
                <a:gd name="T10" fmla="*/ 23 w 82"/>
                <a:gd name="T11" fmla="*/ 205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205">
                  <a:moveTo>
                    <a:pt x="23" y="205"/>
                  </a:moveTo>
                  <a:lnTo>
                    <a:pt x="0" y="205"/>
                  </a:lnTo>
                  <a:lnTo>
                    <a:pt x="59" y="0"/>
                  </a:lnTo>
                  <a:lnTo>
                    <a:pt x="82" y="0"/>
                  </a:lnTo>
                  <a:lnTo>
                    <a:pt x="23" y="205"/>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147"/>
            <p:cNvSpPr>
              <a:spLocks/>
            </p:cNvSpPr>
            <p:nvPr userDrawn="1"/>
          </p:nvSpPr>
          <p:spPr bwMode="auto">
            <a:xfrm>
              <a:off x="4877" y="523"/>
              <a:ext cx="81" cy="205"/>
            </a:xfrm>
            <a:custGeom>
              <a:avLst/>
              <a:gdLst>
                <a:gd name="T0" fmla="*/ 23 w 81"/>
                <a:gd name="T1" fmla="*/ 205 h 205"/>
                <a:gd name="T2" fmla="*/ 0 w 81"/>
                <a:gd name="T3" fmla="*/ 205 h 205"/>
                <a:gd name="T4" fmla="*/ 58 w 81"/>
                <a:gd name="T5" fmla="*/ 0 h 205"/>
                <a:gd name="T6" fmla="*/ 81 w 81"/>
                <a:gd name="T7" fmla="*/ 0 h 205"/>
                <a:gd name="T8" fmla="*/ 23 w 81"/>
                <a:gd name="T9" fmla="*/ 205 h 205"/>
                <a:gd name="T10" fmla="*/ 23 w 81"/>
                <a:gd name="T11" fmla="*/ 205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05">
                  <a:moveTo>
                    <a:pt x="23" y="205"/>
                  </a:moveTo>
                  <a:lnTo>
                    <a:pt x="0" y="205"/>
                  </a:lnTo>
                  <a:lnTo>
                    <a:pt x="58" y="0"/>
                  </a:lnTo>
                  <a:lnTo>
                    <a:pt x="81" y="0"/>
                  </a:lnTo>
                  <a:lnTo>
                    <a:pt x="23" y="205"/>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9" name="Freeform 148"/>
            <p:cNvSpPr>
              <a:spLocks/>
            </p:cNvSpPr>
            <p:nvPr userDrawn="1"/>
          </p:nvSpPr>
          <p:spPr bwMode="auto">
            <a:xfrm>
              <a:off x="4644" y="420"/>
              <a:ext cx="37" cy="23"/>
            </a:xfrm>
            <a:custGeom>
              <a:avLst/>
              <a:gdLst>
                <a:gd name="T0" fmla="*/ 30 w 37"/>
                <a:gd name="T1" fmla="*/ 23 h 23"/>
                <a:gd name="T2" fmla="*/ 0 w 37"/>
                <a:gd name="T3" fmla="*/ 23 h 23"/>
                <a:gd name="T4" fmla="*/ 6 w 37"/>
                <a:gd name="T5" fmla="*/ 0 h 23"/>
                <a:gd name="T6" fmla="*/ 37 w 37"/>
                <a:gd name="T7" fmla="*/ 0 h 23"/>
                <a:gd name="T8" fmla="*/ 30 w 37"/>
                <a:gd name="T9" fmla="*/ 23 h 23"/>
                <a:gd name="T10" fmla="*/ 30 w 37"/>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0" y="23"/>
                  </a:moveTo>
                  <a:lnTo>
                    <a:pt x="0" y="23"/>
                  </a:lnTo>
                  <a:lnTo>
                    <a:pt x="6" y="0"/>
                  </a:lnTo>
                  <a:lnTo>
                    <a:pt x="37" y="0"/>
                  </a:lnTo>
                  <a:lnTo>
                    <a:pt x="30"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0" name="Freeform 149"/>
            <p:cNvSpPr>
              <a:spLocks/>
            </p:cNvSpPr>
            <p:nvPr userDrawn="1"/>
          </p:nvSpPr>
          <p:spPr bwMode="auto">
            <a:xfrm>
              <a:off x="4658" y="420"/>
              <a:ext cx="80" cy="103"/>
            </a:xfrm>
            <a:custGeom>
              <a:avLst/>
              <a:gdLst>
                <a:gd name="T0" fmla="*/ 80 w 80"/>
                <a:gd name="T1" fmla="*/ 0 h 103"/>
                <a:gd name="T2" fmla="*/ 29 w 80"/>
                <a:gd name="T3" fmla="*/ 0 h 103"/>
                <a:gd name="T4" fmla="*/ 0 w 80"/>
                <a:gd name="T5" fmla="*/ 103 h 103"/>
                <a:gd name="T6" fmla="*/ 23 w 80"/>
                <a:gd name="T7" fmla="*/ 103 h 103"/>
                <a:gd name="T8" fmla="*/ 47 w 80"/>
                <a:gd name="T9" fmla="*/ 23 h 103"/>
                <a:gd name="T10" fmla="*/ 75 w 80"/>
                <a:gd name="T11" fmla="*/ 23 h 103"/>
                <a:gd name="T12" fmla="*/ 80 w 80"/>
                <a:gd name="T13" fmla="*/ 0 h 103"/>
                <a:gd name="T14" fmla="*/ 80 w 80"/>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03">
                  <a:moveTo>
                    <a:pt x="80" y="0"/>
                  </a:moveTo>
                  <a:lnTo>
                    <a:pt x="29" y="0"/>
                  </a:lnTo>
                  <a:lnTo>
                    <a:pt x="0" y="103"/>
                  </a:lnTo>
                  <a:lnTo>
                    <a:pt x="23" y="103"/>
                  </a:lnTo>
                  <a:lnTo>
                    <a:pt x="47" y="23"/>
                  </a:lnTo>
                  <a:lnTo>
                    <a:pt x="75" y="23"/>
                  </a:lnTo>
                  <a:lnTo>
                    <a:pt x="80"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1" name="Freeform 150"/>
            <p:cNvSpPr>
              <a:spLocks/>
            </p:cNvSpPr>
            <p:nvPr userDrawn="1"/>
          </p:nvSpPr>
          <p:spPr bwMode="auto">
            <a:xfrm>
              <a:off x="5127" y="420"/>
              <a:ext cx="37" cy="23"/>
            </a:xfrm>
            <a:custGeom>
              <a:avLst/>
              <a:gdLst>
                <a:gd name="T0" fmla="*/ 32 w 37"/>
                <a:gd name="T1" fmla="*/ 23 h 23"/>
                <a:gd name="T2" fmla="*/ 0 w 37"/>
                <a:gd name="T3" fmla="*/ 23 h 23"/>
                <a:gd name="T4" fmla="*/ 5 w 37"/>
                <a:gd name="T5" fmla="*/ 0 h 23"/>
                <a:gd name="T6" fmla="*/ 37 w 37"/>
                <a:gd name="T7" fmla="*/ 0 h 23"/>
                <a:gd name="T8" fmla="*/ 32 w 37"/>
                <a:gd name="T9" fmla="*/ 23 h 23"/>
                <a:gd name="T10" fmla="*/ 32 w 37"/>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2" y="23"/>
                  </a:moveTo>
                  <a:lnTo>
                    <a:pt x="0" y="23"/>
                  </a:lnTo>
                  <a:lnTo>
                    <a:pt x="5" y="0"/>
                  </a:lnTo>
                  <a:lnTo>
                    <a:pt x="37" y="0"/>
                  </a:lnTo>
                  <a:lnTo>
                    <a:pt x="32"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2" name="Freeform 151"/>
            <p:cNvSpPr>
              <a:spLocks/>
            </p:cNvSpPr>
            <p:nvPr userDrawn="1"/>
          </p:nvSpPr>
          <p:spPr bwMode="auto">
            <a:xfrm>
              <a:off x="5141" y="420"/>
              <a:ext cx="81" cy="103"/>
            </a:xfrm>
            <a:custGeom>
              <a:avLst/>
              <a:gdLst>
                <a:gd name="T0" fmla="*/ 81 w 81"/>
                <a:gd name="T1" fmla="*/ 0 h 103"/>
                <a:gd name="T2" fmla="*/ 30 w 81"/>
                <a:gd name="T3" fmla="*/ 0 h 103"/>
                <a:gd name="T4" fmla="*/ 0 w 81"/>
                <a:gd name="T5" fmla="*/ 103 h 103"/>
                <a:gd name="T6" fmla="*/ 23 w 81"/>
                <a:gd name="T7" fmla="*/ 103 h 103"/>
                <a:gd name="T8" fmla="*/ 46 w 81"/>
                <a:gd name="T9" fmla="*/ 23 h 103"/>
                <a:gd name="T10" fmla="*/ 74 w 81"/>
                <a:gd name="T11" fmla="*/ 23 h 103"/>
                <a:gd name="T12" fmla="*/ 81 w 81"/>
                <a:gd name="T13" fmla="*/ 0 h 103"/>
                <a:gd name="T14" fmla="*/ 81 w 81"/>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103">
                  <a:moveTo>
                    <a:pt x="81" y="0"/>
                  </a:moveTo>
                  <a:lnTo>
                    <a:pt x="30" y="0"/>
                  </a:lnTo>
                  <a:lnTo>
                    <a:pt x="0" y="103"/>
                  </a:lnTo>
                  <a:lnTo>
                    <a:pt x="23" y="103"/>
                  </a:lnTo>
                  <a:lnTo>
                    <a:pt x="46" y="23"/>
                  </a:lnTo>
                  <a:lnTo>
                    <a:pt x="74" y="23"/>
                  </a:lnTo>
                  <a:lnTo>
                    <a:pt x="81"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3" name="Freeform 152"/>
            <p:cNvSpPr>
              <a:spLocks/>
            </p:cNvSpPr>
            <p:nvPr userDrawn="1"/>
          </p:nvSpPr>
          <p:spPr bwMode="auto">
            <a:xfrm>
              <a:off x="4818" y="420"/>
              <a:ext cx="51" cy="103"/>
            </a:xfrm>
            <a:custGeom>
              <a:avLst/>
              <a:gdLst>
                <a:gd name="T0" fmla="*/ 23 w 51"/>
                <a:gd name="T1" fmla="*/ 103 h 103"/>
                <a:gd name="T2" fmla="*/ 0 w 51"/>
                <a:gd name="T3" fmla="*/ 103 h 103"/>
                <a:gd name="T4" fmla="*/ 28 w 51"/>
                <a:gd name="T5" fmla="*/ 0 h 103"/>
                <a:gd name="T6" fmla="*/ 51 w 51"/>
                <a:gd name="T7" fmla="*/ 0 h 103"/>
                <a:gd name="T8" fmla="*/ 23 w 51"/>
                <a:gd name="T9" fmla="*/ 103 h 103"/>
                <a:gd name="T10" fmla="*/ 23 w 51"/>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03">
                  <a:moveTo>
                    <a:pt x="23" y="103"/>
                  </a:moveTo>
                  <a:lnTo>
                    <a:pt x="0" y="103"/>
                  </a:lnTo>
                  <a:lnTo>
                    <a:pt x="28" y="0"/>
                  </a:lnTo>
                  <a:lnTo>
                    <a:pt x="51" y="0"/>
                  </a:lnTo>
                  <a:lnTo>
                    <a:pt x="23"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Freeform 153"/>
            <p:cNvSpPr>
              <a:spLocks/>
            </p:cNvSpPr>
            <p:nvPr userDrawn="1"/>
          </p:nvSpPr>
          <p:spPr bwMode="auto">
            <a:xfrm>
              <a:off x="4857" y="420"/>
              <a:ext cx="73" cy="103"/>
            </a:xfrm>
            <a:custGeom>
              <a:avLst/>
              <a:gdLst>
                <a:gd name="T0" fmla="*/ 73 w 73"/>
                <a:gd name="T1" fmla="*/ 0 h 103"/>
                <a:gd name="T2" fmla="*/ 48 w 73"/>
                <a:gd name="T3" fmla="*/ 0 h 103"/>
                <a:gd name="T4" fmla="*/ 0 w 73"/>
                <a:gd name="T5" fmla="*/ 51 h 103"/>
                <a:gd name="T6" fmla="*/ 23 w 73"/>
                <a:gd name="T7" fmla="*/ 103 h 103"/>
                <a:gd name="T8" fmla="*/ 50 w 73"/>
                <a:gd name="T9" fmla="*/ 103 h 103"/>
                <a:gd name="T10" fmla="*/ 27 w 73"/>
                <a:gd name="T11" fmla="*/ 53 h 103"/>
                <a:gd name="T12" fmla="*/ 73 w 73"/>
                <a:gd name="T13" fmla="*/ 0 h 103"/>
                <a:gd name="T14" fmla="*/ 73 w 73"/>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103">
                  <a:moveTo>
                    <a:pt x="73" y="0"/>
                  </a:moveTo>
                  <a:lnTo>
                    <a:pt x="48" y="0"/>
                  </a:lnTo>
                  <a:lnTo>
                    <a:pt x="0" y="51"/>
                  </a:lnTo>
                  <a:lnTo>
                    <a:pt x="23" y="103"/>
                  </a:lnTo>
                  <a:lnTo>
                    <a:pt x="50" y="103"/>
                  </a:lnTo>
                  <a:lnTo>
                    <a:pt x="27" y="53"/>
                  </a:lnTo>
                  <a:lnTo>
                    <a:pt x="73"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154"/>
            <p:cNvSpPr>
              <a:spLocks/>
            </p:cNvSpPr>
            <p:nvPr userDrawn="1"/>
          </p:nvSpPr>
          <p:spPr bwMode="auto">
            <a:xfrm>
              <a:off x="5235" y="501"/>
              <a:ext cx="55" cy="22"/>
            </a:xfrm>
            <a:custGeom>
              <a:avLst/>
              <a:gdLst>
                <a:gd name="T0" fmla="*/ 48 w 55"/>
                <a:gd name="T1" fmla="*/ 22 h 22"/>
                <a:gd name="T2" fmla="*/ 0 w 55"/>
                <a:gd name="T3" fmla="*/ 22 h 22"/>
                <a:gd name="T4" fmla="*/ 7 w 55"/>
                <a:gd name="T5" fmla="*/ 0 h 22"/>
                <a:gd name="T6" fmla="*/ 55 w 55"/>
                <a:gd name="T7" fmla="*/ 0 h 22"/>
                <a:gd name="T8" fmla="*/ 48 w 55"/>
                <a:gd name="T9" fmla="*/ 22 h 22"/>
                <a:gd name="T10" fmla="*/ 48 w 5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2">
                  <a:moveTo>
                    <a:pt x="48" y="22"/>
                  </a:moveTo>
                  <a:lnTo>
                    <a:pt x="0" y="22"/>
                  </a:lnTo>
                  <a:lnTo>
                    <a:pt x="7" y="0"/>
                  </a:lnTo>
                  <a:lnTo>
                    <a:pt x="55" y="0"/>
                  </a:lnTo>
                  <a:lnTo>
                    <a:pt x="48" y="22"/>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6" name="Freeform 155"/>
            <p:cNvSpPr>
              <a:spLocks/>
            </p:cNvSpPr>
            <p:nvPr userDrawn="1"/>
          </p:nvSpPr>
          <p:spPr bwMode="auto">
            <a:xfrm>
              <a:off x="5246" y="461"/>
              <a:ext cx="55" cy="23"/>
            </a:xfrm>
            <a:custGeom>
              <a:avLst/>
              <a:gdLst>
                <a:gd name="T0" fmla="*/ 49 w 55"/>
                <a:gd name="T1" fmla="*/ 23 h 23"/>
                <a:gd name="T2" fmla="*/ 0 w 55"/>
                <a:gd name="T3" fmla="*/ 23 h 23"/>
                <a:gd name="T4" fmla="*/ 7 w 55"/>
                <a:gd name="T5" fmla="*/ 0 h 23"/>
                <a:gd name="T6" fmla="*/ 55 w 55"/>
                <a:gd name="T7" fmla="*/ 0 h 23"/>
                <a:gd name="T8" fmla="*/ 49 w 55"/>
                <a:gd name="T9" fmla="*/ 23 h 23"/>
                <a:gd name="T10" fmla="*/ 49 w 55"/>
                <a:gd name="T11" fmla="*/ 2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3">
                  <a:moveTo>
                    <a:pt x="49" y="23"/>
                  </a:moveTo>
                  <a:lnTo>
                    <a:pt x="0" y="23"/>
                  </a:lnTo>
                  <a:lnTo>
                    <a:pt x="7" y="0"/>
                  </a:lnTo>
                  <a:lnTo>
                    <a:pt x="55" y="0"/>
                  </a:lnTo>
                  <a:lnTo>
                    <a:pt x="49"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7" name="Freeform 156"/>
            <p:cNvSpPr>
              <a:spLocks/>
            </p:cNvSpPr>
            <p:nvPr userDrawn="1"/>
          </p:nvSpPr>
          <p:spPr bwMode="auto">
            <a:xfrm>
              <a:off x="5258" y="421"/>
              <a:ext cx="55" cy="22"/>
            </a:xfrm>
            <a:custGeom>
              <a:avLst/>
              <a:gdLst>
                <a:gd name="T0" fmla="*/ 48 w 55"/>
                <a:gd name="T1" fmla="*/ 22 h 22"/>
                <a:gd name="T2" fmla="*/ 0 w 55"/>
                <a:gd name="T3" fmla="*/ 22 h 22"/>
                <a:gd name="T4" fmla="*/ 5 w 55"/>
                <a:gd name="T5" fmla="*/ 0 h 22"/>
                <a:gd name="T6" fmla="*/ 55 w 55"/>
                <a:gd name="T7" fmla="*/ 0 h 22"/>
                <a:gd name="T8" fmla="*/ 48 w 55"/>
                <a:gd name="T9" fmla="*/ 22 h 22"/>
                <a:gd name="T10" fmla="*/ 48 w 5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2">
                  <a:moveTo>
                    <a:pt x="48" y="22"/>
                  </a:moveTo>
                  <a:lnTo>
                    <a:pt x="0" y="22"/>
                  </a:lnTo>
                  <a:lnTo>
                    <a:pt x="5" y="0"/>
                  </a:lnTo>
                  <a:lnTo>
                    <a:pt x="55" y="0"/>
                  </a:lnTo>
                  <a:lnTo>
                    <a:pt x="48" y="22"/>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8" name="Freeform 157"/>
            <p:cNvSpPr>
              <a:spLocks/>
            </p:cNvSpPr>
            <p:nvPr userDrawn="1"/>
          </p:nvSpPr>
          <p:spPr bwMode="auto">
            <a:xfrm>
              <a:off x="5205" y="420"/>
              <a:ext cx="53" cy="103"/>
            </a:xfrm>
            <a:custGeom>
              <a:avLst/>
              <a:gdLst>
                <a:gd name="T0" fmla="*/ 25 w 53"/>
                <a:gd name="T1" fmla="*/ 103 h 103"/>
                <a:gd name="T2" fmla="*/ 0 w 53"/>
                <a:gd name="T3" fmla="*/ 103 h 103"/>
                <a:gd name="T4" fmla="*/ 30 w 53"/>
                <a:gd name="T5" fmla="*/ 0 h 103"/>
                <a:gd name="T6" fmla="*/ 53 w 53"/>
                <a:gd name="T7" fmla="*/ 0 h 103"/>
                <a:gd name="T8" fmla="*/ 25 w 53"/>
                <a:gd name="T9" fmla="*/ 103 h 103"/>
                <a:gd name="T10" fmla="*/ 25 w 53"/>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3">
                  <a:moveTo>
                    <a:pt x="25" y="103"/>
                  </a:moveTo>
                  <a:lnTo>
                    <a:pt x="0" y="103"/>
                  </a:lnTo>
                  <a:lnTo>
                    <a:pt x="30" y="0"/>
                  </a:lnTo>
                  <a:lnTo>
                    <a:pt x="53" y="0"/>
                  </a:lnTo>
                  <a:lnTo>
                    <a:pt x="25"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9" name="Freeform 158"/>
            <p:cNvSpPr>
              <a:spLocks/>
            </p:cNvSpPr>
            <p:nvPr userDrawn="1"/>
          </p:nvSpPr>
          <p:spPr bwMode="auto">
            <a:xfrm>
              <a:off x="5387" y="420"/>
              <a:ext cx="73" cy="103"/>
            </a:xfrm>
            <a:custGeom>
              <a:avLst/>
              <a:gdLst>
                <a:gd name="T0" fmla="*/ 73 w 73"/>
                <a:gd name="T1" fmla="*/ 41 h 103"/>
                <a:gd name="T2" fmla="*/ 41 w 73"/>
                <a:gd name="T3" fmla="*/ 41 h 103"/>
                <a:gd name="T4" fmla="*/ 54 w 73"/>
                <a:gd name="T5" fmla="*/ 0 h 103"/>
                <a:gd name="T6" fmla="*/ 29 w 73"/>
                <a:gd name="T7" fmla="*/ 0 h 103"/>
                <a:gd name="T8" fmla="*/ 0 w 73"/>
                <a:gd name="T9" fmla="*/ 103 h 103"/>
                <a:gd name="T10" fmla="*/ 24 w 73"/>
                <a:gd name="T11" fmla="*/ 103 h 103"/>
                <a:gd name="T12" fmla="*/ 36 w 73"/>
                <a:gd name="T13" fmla="*/ 64 h 103"/>
                <a:gd name="T14" fmla="*/ 66 w 73"/>
                <a:gd name="T15" fmla="*/ 64 h 103"/>
                <a:gd name="T16" fmla="*/ 73 w 73"/>
                <a:gd name="T17" fmla="*/ 41 h 103"/>
                <a:gd name="T18" fmla="*/ 73 w 73"/>
                <a:gd name="T19" fmla="*/ 4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103">
                  <a:moveTo>
                    <a:pt x="73" y="41"/>
                  </a:moveTo>
                  <a:lnTo>
                    <a:pt x="41" y="41"/>
                  </a:lnTo>
                  <a:lnTo>
                    <a:pt x="54" y="0"/>
                  </a:lnTo>
                  <a:lnTo>
                    <a:pt x="29" y="0"/>
                  </a:lnTo>
                  <a:lnTo>
                    <a:pt x="0" y="103"/>
                  </a:lnTo>
                  <a:lnTo>
                    <a:pt x="24" y="103"/>
                  </a:lnTo>
                  <a:lnTo>
                    <a:pt x="36" y="64"/>
                  </a:lnTo>
                  <a:lnTo>
                    <a:pt x="66" y="64"/>
                  </a:lnTo>
                  <a:lnTo>
                    <a:pt x="73" y="41"/>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0" name="Freeform 159"/>
            <p:cNvSpPr>
              <a:spLocks/>
            </p:cNvSpPr>
            <p:nvPr userDrawn="1"/>
          </p:nvSpPr>
          <p:spPr bwMode="auto">
            <a:xfrm>
              <a:off x="5448" y="420"/>
              <a:ext cx="53" cy="103"/>
            </a:xfrm>
            <a:custGeom>
              <a:avLst/>
              <a:gdLst>
                <a:gd name="T0" fmla="*/ 23 w 53"/>
                <a:gd name="T1" fmla="*/ 103 h 103"/>
                <a:gd name="T2" fmla="*/ 0 w 53"/>
                <a:gd name="T3" fmla="*/ 103 h 103"/>
                <a:gd name="T4" fmla="*/ 30 w 53"/>
                <a:gd name="T5" fmla="*/ 0 h 103"/>
                <a:gd name="T6" fmla="*/ 53 w 53"/>
                <a:gd name="T7" fmla="*/ 0 h 103"/>
                <a:gd name="T8" fmla="*/ 23 w 53"/>
                <a:gd name="T9" fmla="*/ 103 h 103"/>
                <a:gd name="T10" fmla="*/ 23 w 53"/>
                <a:gd name="T11" fmla="*/ 1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03">
                  <a:moveTo>
                    <a:pt x="23" y="103"/>
                  </a:moveTo>
                  <a:lnTo>
                    <a:pt x="0" y="103"/>
                  </a:lnTo>
                  <a:lnTo>
                    <a:pt x="30" y="0"/>
                  </a:lnTo>
                  <a:lnTo>
                    <a:pt x="53" y="0"/>
                  </a:lnTo>
                  <a:lnTo>
                    <a:pt x="23" y="10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1" name="Freeform 160"/>
            <p:cNvSpPr>
              <a:spLocks/>
            </p:cNvSpPr>
            <p:nvPr userDrawn="1"/>
          </p:nvSpPr>
          <p:spPr bwMode="auto">
            <a:xfrm>
              <a:off x="5301" y="420"/>
              <a:ext cx="99" cy="103"/>
            </a:xfrm>
            <a:custGeom>
              <a:avLst/>
              <a:gdLst>
                <a:gd name="T0" fmla="*/ 94 w 99"/>
                <a:gd name="T1" fmla="*/ 23 h 103"/>
                <a:gd name="T2" fmla="*/ 99 w 99"/>
                <a:gd name="T3" fmla="*/ 1 h 103"/>
                <a:gd name="T4" fmla="*/ 28 w 99"/>
                <a:gd name="T5" fmla="*/ 0 h 103"/>
                <a:gd name="T6" fmla="*/ 0 w 99"/>
                <a:gd name="T7" fmla="*/ 103 h 103"/>
                <a:gd name="T8" fmla="*/ 71 w 99"/>
                <a:gd name="T9" fmla="*/ 103 h 103"/>
                <a:gd name="T10" fmla="*/ 76 w 99"/>
                <a:gd name="T11" fmla="*/ 81 h 103"/>
                <a:gd name="T12" fmla="*/ 30 w 99"/>
                <a:gd name="T13" fmla="*/ 81 h 103"/>
                <a:gd name="T14" fmla="*/ 46 w 99"/>
                <a:gd name="T15" fmla="*/ 23 h 103"/>
                <a:gd name="T16" fmla="*/ 94 w 99"/>
                <a:gd name="T17" fmla="*/ 23 h 103"/>
                <a:gd name="T18" fmla="*/ 94 w 99"/>
                <a:gd name="T19" fmla="*/ 2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3">
                  <a:moveTo>
                    <a:pt x="94" y="23"/>
                  </a:moveTo>
                  <a:lnTo>
                    <a:pt x="99" y="1"/>
                  </a:lnTo>
                  <a:lnTo>
                    <a:pt x="28" y="0"/>
                  </a:lnTo>
                  <a:lnTo>
                    <a:pt x="0" y="103"/>
                  </a:lnTo>
                  <a:lnTo>
                    <a:pt x="71" y="103"/>
                  </a:lnTo>
                  <a:lnTo>
                    <a:pt x="76" y="81"/>
                  </a:lnTo>
                  <a:lnTo>
                    <a:pt x="30" y="81"/>
                  </a:lnTo>
                  <a:lnTo>
                    <a:pt x="46" y="23"/>
                  </a:lnTo>
                  <a:lnTo>
                    <a:pt x="94"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2" name="Freeform 161"/>
            <p:cNvSpPr>
              <a:spLocks/>
            </p:cNvSpPr>
            <p:nvPr userDrawn="1"/>
          </p:nvSpPr>
          <p:spPr bwMode="auto">
            <a:xfrm>
              <a:off x="4935" y="420"/>
              <a:ext cx="89" cy="103"/>
            </a:xfrm>
            <a:custGeom>
              <a:avLst/>
              <a:gdLst>
                <a:gd name="T0" fmla="*/ 89 w 89"/>
                <a:gd name="T1" fmla="*/ 0 h 103"/>
                <a:gd name="T2" fmla="*/ 62 w 89"/>
                <a:gd name="T3" fmla="*/ 0 h 103"/>
                <a:gd name="T4" fmla="*/ 14 w 89"/>
                <a:gd name="T5" fmla="*/ 51 h 103"/>
                <a:gd name="T6" fmla="*/ 0 w 89"/>
                <a:gd name="T7" fmla="*/ 103 h 103"/>
                <a:gd name="T8" fmla="*/ 23 w 89"/>
                <a:gd name="T9" fmla="*/ 103 h 103"/>
                <a:gd name="T10" fmla="*/ 36 w 89"/>
                <a:gd name="T11" fmla="*/ 56 h 103"/>
                <a:gd name="T12" fmla="*/ 89 w 89"/>
                <a:gd name="T13" fmla="*/ 0 h 103"/>
                <a:gd name="T14" fmla="*/ 89 w 89"/>
                <a:gd name="T15" fmla="*/ 0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03">
                  <a:moveTo>
                    <a:pt x="89" y="0"/>
                  </a:moveTo>
                  <a:lnTo>
                    <a:pt x="62" y="0"/>
                  </a:lnTo>
                  <a:lnTo>
                    <a:pt x="14" y="51"/>
                  </a:lnTo>
                  <a:lnTo>
                    <a:pt x="0" y="103"/>
                  </a:lnTo>
                  <a:lnTo>
                    <a:pt x="23" y="103"/>
                  </a:lnTo>
                  <a:lnTo>
                    <a:pt x="36" y="56"/>
                  </a:lnTo>
                  <a:lnTo>
                    <a:pt x="89"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3" name="Freeform 162"/>
            <p:cNvSpPr>
              <a:spLocks noEditPoints="1"/>
            </p:cNvSpPr>
            <p:nvPr userDrawn="1"/>
          </p:nvSpPr>
          <p:spPr bwMode="auto">
            <a:xfrm>
              <a:off x="4722" y="420"/>
              <a:ext cx="107" cy="103"/>
            </a:xfrm>
            <a:custGeom>
              <a:avLst/>
              <a:gdLst>
                <a:gd name="T0" fmla="*/ 77 w 107"/>
                <a:gd name="T1" fmla="*/ 103 h 103"/>
                <a:gd name="T2" fmla="*/ 0 w 107"/>
                <a:gd name="T3" fmla="*/ 103 h 103"/>
                <a:gd name="T4" fmla="*/ 30 w 107"/>
                <a:gd name="T5" fmla="*/ 0 h 103"/>
                <a:gd name="T6" fmla="*/ 107 w 107"/>
                <a:gd name="T7" fmla="*/ 0 h 103"/>
                <a:gd name="T8" fmla="*/ 77 w 107"/>
                <a:gd name="T9" fmla="*/ 103 h 103"/>
                <a:gd name="T10" fmla="*/ 77 w 107"/>
                <a:gd name="T11" fmla="*/ 23 h 103"/>
                <a:gd name="T12" fmla="*/ 46 w 107"/>
                <a:gd name="T13" fmla="*/ 23 h 103"/>
                <a:gd name="T14" fmla="*/ 30 w 107"/>
                <a:gd name="T15" fmla="*/ 81 h 103"/>
                <a:gd name="T16" fmla="*/ 61 w 107"/>
                <a:gd name="T17" fmla="*/ 81 h 103"/>
                <a:gd name="T18" fmla="*/ 77 w 107"/>
                <a:gd name="T19" fmla="*/ 23 h 103"/>
                <a:gd name="T20" fmla="*/ 77 w 107"/>
                <a:gd name="T21" fmla="*/ 2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3">
                  <a:moveTo>
                    <a:pt x="77" y="103"/>
                  </a:moveTo>
                  <a:lnTo>
                    <a:pt x="0" y="103"/>
                  </a:lnTo>
                  <a:lnTo>
                    <a:pt x="30" y="0"/>
                  </a:lnTo>
                  <a:lnTo>
                    <a:pt x="107" y="0"/>
                  </a:lnTo>
                  <a:lnTo>
                    <a:pt x="77" y="103"/>
                  </a:lnTo>
                  <a:close/>
                  <a:moveTo>
                    <a:pt x="77" y="23"/>
                  </a:moveTo>
                  <a:lnTo>
                    <a:pt x="46" y="23"/>
                  </a:lnTo>
                  <a:lnTo>
                    <a:pt x="30" y="81"/>
                  </a:lnTo>
                  <a:lnTo>
                    <a:pt x="61" y="81"/>
                  </a:lnTo>
                  <a:lnTo>
                    <a:pt x="77"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4" name="Freeform 163"/>
            <p:cNvSpPr>
              <a:spLocks/>
            </p:cNvSpPr>
            <p:nvPr userDrawn="1"/>
          </p:nvSpPr>
          <p:spPr bwMode="auto">
            <a:xfrm>
              <a:off x="4722" y="420"/>
              <a:ext cx="107" cy="103"/>
            </a:xfrm>
            <a:custGeom>
              <a:avLst/>
              <a:gdLst>
                <a:gd name="T0" fmla="*/ 77 w 107"/>
                <a:gd name="T1" fmla="*/ 103 h 103"/>
                <a:gd name="T2" fmla="*/ 0 w 107"/>
                <a:gd name="T3" fmla="*/ 103 h 103"/>
                <a:gd name="T4" fmla="*/ 30 w 107"/>
                <a:gd name="T5" fmla="*/ 0 h 103"/>
                <a:gd name="T6" fmla="*/ 107 w 107"/>
                <a:gd name="T7" fmla="*/ 0 h 103"/>
                <a:gd name="T8" fmla="*/ 77 w 107"/>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3">
                  <a:moveTo>
                    <a:pt x="77" y="103"/>
                  </a:moveTo>
                  <a:lnTo>
                    <a:pt x="0" y="103"/>
                  </a:lnTo>
                  <a:lnTo>
                    <a:pt x="30" y="0"/>
                  </a:lnTo>
                  <a:lnTo>
                    <a:pt x="107" y="0"/>
                  </a:lnTo>
                  <a:lnTo>
                    <a:pt x="7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5" name="Freeform 164"/>
            <p:cNvSpPr>
              <a:spLocks/>
            </p:cNvSpPr>
            <p:nvPr userDrawn="1"/>
          </p:nvSpPr>
          <p:spPr bwMode="auto">
            <a:xfrm>
              <a:off x="4752" y="443"/>
              <a:ext cx="47" cy="58"/>
            </a:xfrm>
            <a:custGeom>
              <a:avLst/>
              <a:gdLst>
                <a:gd name="T0" fmla="*/ 47 w 47"/>
                <a:gd name="T1" fmla="*/ 0 h 58"/>
                <a:gd name="T2" fmla="*/ 16 w 47"/>
                <a:gd name="T3" fmla="*/ 0 h 58"/>
                <a:gd name="T4" fmla="*/ 0 w 47"/>
                <a:gd name="T5" fmla="*/ 58 h 58"/>
                <a:gd name="T6" fmla="*/ 31 w 47"/>
                <a:gd name="T7" fmla="*/ 58 h 58"/>
                <a:gd name="T8" fmla="*/ 47 w 47"/>
                <a:gd name="T9" fmla="*/ 0 h 58"/>
                <a:gd name="T10" fmla="*/ 47 w 47"/>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8">
                  <a:moveTo>
                    <a:pt x="47" y="0"/>
                  </a:moveTo>
                  <a:lnTo>
                    <a:pt x="16" y="0"/>
                  </a:lnTo>
                  <a:lnTo>
                    <a:pt x="0" y="58"/>
                  </a:lnTo>
                  <a:lnTo>
                    <a:pt x="31" y="58"/>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6" name="Freeform 165"/>
            <p:cNvSpPr>
              <a:spLocks noEditPoints="1"/>
            </p:cNvSpPr>
            <p:nvPr userDrawn="1"/>
          </p:nvSpPr>
          <p:spPr bwMode="auto">
            <a:xfrm>
              <a:off x="4997" y="420"/>
              <a:ext cx="107" cy="103"/>
            </a:xfrm>
            <a:custGeom>
              <a:avLst/>
              <a:gdLst>
                <a:gd name="T0" fmla="*/ 76 w 107"/>
                <a:gd name="T1" fmla="*/ 103 h 103"/>
                <a:gd name="T2" fmla="*/ 0 w 107"/>
                <a:gd name="T3" fmla="*/ 103 h 103"/>
                <a:gd name="T4" fmla="*/ 30 w 107"/>
                <a:gd name="T5" fmla="*/ 0 h 103"/>
                <a:gd name="T6" fmla="*/ 107 w 107"/>
                <a:gd name="T7" fmla="*/ 0 h 103"/>
                <a:gd name="T8" fmla="*/ 76 w 107"/>
                <a:gd name="T9" fmla="*/ 103 h 103"/>
                <a:gd name="T10" fmla="*/ 76 w 107"/>
                <a:gd name="T11" fmla="*/ 23 h 103"/>
                <a:gd name="T12" fmla="*/ 48 w 107"/>
                <a:gd name="T13" fmla="*/ 23 h 103"/>
                <a:gd name="T14" fmla="*/ 30 w 107"/>
                <a:gd name="T15" fmla="*/ 81 h 103"/>
                <a:gd name="T16" fmla="*/ 61 w 107"/>
                <a:gd name="T17" fmla="*/ 81 h 103"/>
                <a:gd name="T18" fmla="*/ 76 w 107"/>
                <a:gd name="T19" fmla="*/ 23 h 103"/>
                <a:gd name="T20" fmla="*/ 76 w 107"/>
                <a:gd name="T21" fmla="*/ 2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103">
                  <a:moveTo>
                    <a:pt x="76" y="103"/>
                  </a:moveTo>
                  <a:lnTo>
                    <a:pt x="0" y="103"/>
                  </a:lnTo>
                  <a:lnTo>
                    <a:pt x="30" y="0"/>
                  </a:lnTo>
                  <a:lnTo>
                    <a:pt x="107" y="0"/>
                  </a:lnTo>
                  <a:lnTo>
                    <a:pt x="76" y="103"/>
                  </a:lnTo>
                  <a:close/>
                  <a:moveTo>
                    <a:pt x="76" y="23"/>
                  </a:moveTo>
                  <a:lnTo>
                    <a:pt x="48" y="23"/>
                  </a:lnTo>
                  <a:lnTo>
                    <a:pt x="30" y="81"/>
                  </a:lnTo>
                  <a:lnTo>
                    <a:pt x="61" y="81"/>
                  </a:lnTo>
                  <a:lnTo>
                    <a:pt x="76" y="23"/>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7" name="Freeform 166"/>
            <p:cNvSpPr>
              <a:spLocks/>
            </p:cNvSpPr>
            <p:nvPr userDrawn="1"/>
          </p:nvSpPr>
          <p:spPr bwMode="auto">
            <a:xfrm>
              <a:off x="4997" y="420"/>
              <a:ext cx="107" cy="103"/>
            </a:xfrm>
            <a:custGeom>
              <a:avLst/>
              <a:gdLst>
                <a:gd name="T0" fmla="*/ 76 w 107"/>
                <a:gd name="T1" fmla="*/ 103 h 103"/>
                <a:gd name="T2" fmla="*/ 0 w 107"/>
                <a:gd name="T3" fmla="*/ 103 h 103"/>
                <a:gd name="T4" fmla="*/ 30 w 107"/>
                <a:gd name="T5" fmla="*/ 0 h 103"/>
                <a:gd name="T6" fmla="*/ 107 w 107"/>
                <a:gd name="T7" fmla="*/ 0 h 103"/>
                <a:gd name="T8" fmla="*/ 76 w 107"/>
                <a:gd name="T9" fmla="*/ 103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03">
                  <a:moveTo>
                    <a:pt x="76" y="103"/>
                  </a:moveTo>
                  <a:lnTo>
                    <a:pt x="0" y="103"/>
                  </a:lnTo>
                  <a:lnTo>
                    <a:pt x="30" y="0"/>
                  </a:lnTo>
                  <a:lnTo>
                    <a:pt x="107" y="0"/>
                  </a:lnTo>
                  <a:lnTo>
                    <a:pt x="76"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8" name="Freeform 167"/>
            <p:cNvSpPr>
              <a:spLocks/>
            </p:cNvSpPr>
            <p:nvPr userDrawn="1"/>
          </p:nvSpPr>
          <p:spPr bwMode="auto">
            <a:xfrm>
              <a:off x="5027" y="443"/>
              <a:ext cx="46" cy="58"/>
            </a:xfrm>
            <a:custGeom>
              <a:avLst/>
              <a:gdLst>
                <a:gd name="T0" fmla="*/ 46 w 46"/>
                <a:gd name="T1" fmla="*/ 0 h 58"/>
                <a:gd name="T2" fmla="*/ 18 w 46"/>
                <a:gd name="T3" fmla="*/ 0 h 58"/>
                <a:gd name="T4" fmla="*/ 0 w 46"/>
                <a:gd name="T5" fmla="*/ 58 h 58"/>
                <a:gd name="T6" fmla="*/ 31 w 46"/>
                <a:gd name="T7" fmla="*/ 58 h 58"/>
                <a:gd name="T8" fmla="*/ 46 w 46"/>
                <a:gd name="T9" fmla="*/ 0 h 58"/>
                <a:gd name="T10" fmla="*/ 46 w 46"/>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58">
                  <a:moveTo>
                    <a:pt x="46" y="0"/>
                  </a:moveTo>
                  <a:lnTo>
                    <a:pt x="18" y="0"/>
                  </a:lnTo>
                  <a:lnTo>
                    <a:pt x="0" y="58"/>
                  </a:lnTo>
                  <a:lnTo>
                    <a:pt x="31" y="58"/>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9" name="Freeform 168"/>
            <p:cNvSpPr>
              <a:spLocks/>
            </p:cNvSpPr>
            <p:nvPr userDrawn="1"/>
          </p:nvSpPr>
          <p:spPr bwMode="auto">
            <a:xfrm>
              <a:off x="4930" y="421"/>
              <a:ext cx="35" cy="45"/>
            </a:xfrm>
            <a:custGeom>
              <a:avLst/>
              <a:gdLst>
                <a:gd name="T0" fmla="*/ 26 w 35"/>
                <a:gd name="T1" fmla="*/ 0 h 45"/>
                <a:gd name="T2" fmla="*/ 0 w 35"/>
                <a:gd name="T3" fmla="*/ 0 h 45"/>
                <a:gd name="T4" fmla="*/ 18 w 35"/>
                <a:gd name="T5" fmla="*/ 45 h 45"/>
                <a:gd name="T6" fmla="*/ 35 w 35"/>
                <a:gd name="T7" fmla="*/ 25 h 45"/>
                <a:gd name="T8" fmla="*/ 26 w 35"/>
                <a:gd name="T9" fmla="*/ 0 h 45"/>
                <a:gd name="T10" fmla="*/ 26 w 35"/>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5">
                  <a:moveTo>
                    <a:pt x="26" y="0"/>
                  </a:moveTo>
                  <a:lnTo>
                    <a:pt x="0" y="0"/>
                  </a:lnTo>
                  <a:lnTo>
                    <a:pt x="18" y="45"/>
                  </a:lnTo>
                  <a:lnTo>
                    <a:pt x="35" y="25"/>
                  </a:lnTo>
                  <a:lnTo>
                    <a:pt x="26" y="0"/>
                  </a:lnTo>
                  <a:close/>
                </a:path>
              </a:pathLst>
            </a:custGeom>
            <a:solidFill>
              <a:srgbClr val="1C41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0" name="Freeform 169"/>
            <p:cNvSpPr>
              <a:spLocks noEditPoints="1"/>
            </p:cNvSpPr>
            <p:nvPr userDrawn="1"/>
          </p:nvSpPr>
          <p:spPr bwMode="auto">
            <a:xfrm>
              <a:off x="4974" y="551"/>
              <a:ext cx="48" cy="59"/>
            </a:xfrm>
            <a:custGeom>
              <a:avLst/>
              <a:gdLst>
                <a:gd name="T0" fmla="*/ 36 w 48"/>
                <a:gd name="T1" fmla="*/ 12 h 59"/>
                <a:gd name="T2" fmla="*/ 36 w 48"/>
                <a:gd name="T3" fmla="*/ 12 h 59"/>
                <a:gd name="T4" fmla="*/ 36 w 48"/>
                <a:gd name="T5" fmla="*/ 20 h 59"/>
                <a:gd name="T6" fmla="*/ 32 w 48"/>
                <a:gd name="T7" fmla="*/ 23 h 59"/>
                <a:gd name="T8" fmla="*/ 32 w 48"/>
                <a:gd name="T9" fmla="*/ 23 h 59"/>
                <a:gd name="T10" fmla="*/ 29 w 48"/>
                <a:gd name="T11" fmla="*/ 27 h 59"/>
                <a:gd name="T12" fmla="*/ 23 w 48"/>
                <a:gd name="T13" fmla="*/ 27 h 59"/>
                <a:gd name="T14" fmla="*/ 20 w 48"/>
                <a:gd name="T15" fmla="*/ 27 h 59"/>
                <a:gd name="T16" fmla="*/ 25 w 48"/>
                <a:gd name="T17" fmla="*/ 9 h 59"/>
                <a:gd name="T18" fmla="*/ 29 w 48"/>
                <a:gd name="T19" fmla="*/ 9 h 59"/>
                <a:gd name="T20" fmla="*/ 29 w 48"/>
                <a:gd name="T21" fmla="*/ 9 h 59"/>
                <a:gd name="T22" fmla="*/ 34 w 48"/>
                <a:gd name="T23" fmla="*/ 9 h 59"/>
                <a:gd name="T24" fmla="*/ 36 w 48"/>
                <a:gd name="T25" fmla="*/ 11 h 59"/>
                <a:gd name="T26" fmla="*/ 36 w 48"/>
                <a:gd name="T27" fmla="*/ 12 h 59"/>
                <a:gd name="T28" fmla="*/ 48 w 48"/>
                <a:gd name="T29" fmla="*/ 11 h 59"/>
                <a:gd name="T30" fmla="*/ 48 w 48"/>
                <a:gd name="T31" fmla="*/ 11 h 59"/>
                <a:gd name="T32" fmla="*/ 46 w 48"/>
                <a:gd name="T33" fmla="*/ 5 h 59"/>
                <a:gd name="T34" fmla="*/ 43 w 48"/>
                <a:gd name="T35" fmla="*/ 2 h 59"/>
                <a:gd name="T36" fmla="*/ 37 w 48"/>
                <a:gd name="T37" fmla="*/ 0 h 59"/>
                <a:gd name="T38" fmla="*/ 32 w 48"/>
                <a:gd name="T39" fmla="*/ 0 h 59"/>
                <a:gd name="T40" fmla="*/ 16 w 48"/>
                <a:gd name="T41" fmla="*/ 0 h 59"/>
                <a:gd name="T42" fmla="*/ 0 w 48"/>
                <a:gd name="T43" fmla="*/ 59 h 59"/>
                <a:gd name="T44" fmla="*/ 11 w 48"/>
                <a:gd name="T45" fmla="*/ 59 h 59"/>
                <a:gd name="T46" fmla="*/ 16 w 48"/>
                <a:gd name="T47" fmla="*/ 34 h 59"/>
                <a:gd name="T48" fmla="*/ 16 w 48"/>
                <a:gd name="T49" fmla="*/ 34 h 59"/>
                <a:gd name="T50" fmla="*/ 23 w 48"/>
                <a:gd name="T51" fmla="*/ 34 h 59"/>
                <a:gd name="T52" fmla="*/ 23 w 48"/>
                <a:gd name="T53" fmla="*/ 34 h 59"/>
                <a:gd name="T54" fmla="*/ 34 w 48"/>
                <a:gd name="T55" fmla="*/ 34 h 59"/>
                <a:gd name="T56" fmla="*/ 37 w 48"/>
                <a:gd name="T57" fmla="*/ 32 h 59"/>
                <a:gd name="T58" fmla="*/ 41 w 48"/>
                <a:gd name="T59" fmla="*/ 30 h 59"/>
                <a:gd name="T60" fmla="*/ 41 w 48"/>
                <a:gd name="T61" fmla="*/ 30 h 59"/>
                <a:gd name="T62" fmla="*/ 43 w 48"/>
                <a:gd name="T63" fmla="*/ 25 h 59"/>
                <a:gd name="T64" fmla="*/ 46 w 48"/>
                <a:gd name="T65" fmla="*/ 21 h 59"/>
                <a:gd name="T66" fmla="*/ 48 w 48"/>
                <a:gd name="T67" fmla="*/ 11 h 59"/>
                <a:gd name="T68" fmla="*/ 48 w 48"/>
                <a:gd name="T69" fmla="*/ 11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59">
                  <a:moveTo>
                    <a:pt x="36" y="12"/>
                  </a:moveTo>
                  <a:lnTo>
                    <a:pt x="36" y="12"/>
                  </a:lnTo>
                  <a:lnTo>
                    <a:pt x="36" y="20"/>
                  </a:lnTo>
                  <a:lnTo>
                    <a:pt x="32" y="23"/>
                  </a:lnTo>
                  <a:lnTo>
                    <a:pt x="29" y="27"/>
                  </a:lnTo>
                  <a:lnTo>
                    <a:pt x="23" y="27"/>
                  </a:lnTo>
                  <a:lnTo>
                    <a:pt x="20" y="27"/>
                  </a:lnTo>
                  <a:lnTo>
                    <a:pt x="25" y="9"/>
                  </a:lnTo>
                  <a:lnTo>
                    <a:pt x="29" y="9"/>
                  </a:lnTo>
                  <a:lnTo>
                    <a:pt x="34" y="9"/>
                  </a:lnTo>
                  <a:lnTo>
                    <a:pt x="36" y="11"/>
                  </a:lnTo>
                  <a:lnTo>
                    <a:pt x="36" y="12"/>
                  </a:lnTo>
                  <a:close/>
                  <a:moveTo>
                    <a:pt x="48" y="11"/>
                  </a:moveTo>
                  <a:lnTo>
                    <a:pt x="48" y="11"/>
                  </a:lnTo>
                  <a:lnTo>
                    <a:pt x="46" y="5"/>
                  </a:lnTo>
                  <a:lnTo>
                    <a:pt x="43" y="2"/>
                  </a:lnTo>
                  <a:lnTo>
                    <a:pt x="37" y="0"/>
                  </a:lnTo>
                  <a:lnTo>
                    <a:pt x="32" y="0"/>
                  </a:lnTo>
                  <a:lnTo>
                    <a:pt x="16" y="0"/>
                  </a:lnTo>
                  <a:lnTo>
                    <a:pt x="0" y="59"/>
                  </a:lnTo>
                  <a:lnTo>
                    <a:pt x="11" y="59"/>
                  </a:lnTo>
                  <a:lnTo>
                    <a:pt x="16" y="34"/>
                  </a:lnTo>
                  <a:lnTo>
                    <a:pt x="23" y="34"/>
                  </a:lnTo>
                  <a:lnTo>
                    <a:pt x="34" y="34"/>
                  </a:lnTo>
                  <a:lnTo>
                    <a:pt x="37" y="32"/>
                  </a:lnTo>
                  <a:lnTo>
                    <a:pt x="41" y="30"/>
                  </a:lnTo>
                  <a:lnTo>
                    <a:pt x="43" y="25"/>
                  </a:lnTo>
                  <a:lnTo>
                    <a:pt x="46" y="21"/>
                  </a:lnTo>
                  <a:lnTo>
                    <a:pt x="48" y="11"/>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1" name="Freeform 170"/>
            <p:cNvSpPr>
              <a:spLocks/>
            </p:cNvSpPr>
            <p:nvPr userDrawn="1"/>
          </p:nvSpPr>
          <p:spPr bwMode="auto">
            <a:xfrm>
              <a:off x="4994" y="560"/>
              <a:ext cx="16" cy="18"/>
            </a:xfrm>
            <a:custGeom>
              <a:avLst/>
              <a:gdLst>
                <a:gd name="T0" fmla="*/ 16 w 16"/>
                <a:gd name="T1" fmla="*/ 3 h 18"/>
                <a:gd name="T2" fmla="*/ 16 w 16"/>
                <a:gd name="T3" fmla="*/ 3 h 18"/>
                <a:gd name="T4" fmla="*/ 16 w 16"/>
                <a:gd name="T5" fmla="*/ 11 h 18"/>
                <a:gd name="T6" fmla="*/ 12 w 16"/>
                <a:gd name="T7" fmla="*/ 14 h 18"/>
                <a:gd name="T8" fmla="*/ 12 w 16"/>
                <a:gd name="T9" fmla="*/ 14 h 18"/>
                <a:gd name="T10" fmla="*/ 9 w 16"/>
                <a:gd name="T11" fmla="*/ 18 h 18"/>
                <a:gd name="T12" fmla="*/ 3 w 16"/>
                <a:gd name="T13" fmla="*/ 18 h 18"/>
                <a:gd name="T14" fmla="*/ 0 w 16"/>
                <a:gd name="T15" fmla="*/ 18 h 18"/>
                <a:gd name="T16" fmla="*/ 5 w 16"/>
                <a:gd name="T17" fmla="*/ 0 h 18"/>
                <a:gd name="T18" fmla="*/ 9 w 16"/>
                <a:gd name="T19" fmla="*/ 0 h 18"/>
                <a:gd name="T20" fmla="*/ 9 w 16"/>
                <a:gd name="T21" fmla="*/ 0 h 18"/>
                <a:gd name="T22" fmla="*/ 14 w 16"/>
                <a:gd name="T23" fmla="*/ 0 h 18"/>
                <a:gd name="T24" fmla="*/ 16 w 16"/>
                <a:gd name="T25" fmla="*/ 2 h 18"/>
                <a:gd name="T26" fmla="*/ 16 w 16"/>
                <a:gd name="T27" fmla="*/ 3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8">
                  <a:moveTo>
                    <a:pt x="16" y="3"/>
                  </a:moveTo>
                  <a:lnTo>
                    <a:pt x="16" y="3"/>
                  </a:lnTo>
                  <a:lnTo>
                    <a:pt x="16" y="11"/>
                  </a:lnTo>
                  <a:lnTo>
                    <a:pt x="12" y="14"/>
                  </a:lnTo>
                  <a:lnTo>
                    <a:pt x="9" y="18"/>
                  </a:lnTo>
                  <a:lnTo>
                    <a:pt x="3" y="18"/>
                  </a:lnTo>
                  <a:lnTo>
                    <a:pt x="0" y="18"/>
                  </a:lnTo>
                  <a:lnTo>
                    <a:pt x="5" y="0"/>
                  </a:lnTo>
                  <a:lnTo>
                    <a:pt x="9" y="0"/>
                  </a:lnTo>
                  <a:lnTo>
                    <a:pt x="14" y="0"/>
                  </a:lnTo>
                  <a:lnTo>
                    <a:pt x="16" y="2"/>
                  </a:lnTo>
                  <a:lnTo>
                    <a:pt x="16"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2" name="Freeform 171"/>
            <p:cNvSpPr>
              <a:spLocks/>
            </p:cNvSpPr>
            <p:nvPr userDrawn="1"/>
          </p:nvSpPr>
          <p:spPr bwMode="auto">
            <a:xfrm>
              <a:off x="4974" y="551"/>
              <a:ext cx="48" cy="59"/>
            </a:xfrm>
            <a:custGeom>
              <a:avLst/>
              <a:gdLst>
                <a:gd name="T0" fmla="*/ 48 w 48"/>
                <a:gd name="T1" fmla="*/ 11 h 59"/>
                <a:gd name="T2" fmla="*/ 48 w 48"/>
                <a:gd name="T3" fmla="*/ 11 h 59"/>
                <a:gd name="T4" fmla="*/ 46 w 48"/>
                <a:gd name="T5" fmla="*/ 5 h 59"/>
                <a:gd name="T6" fmla="*/ 43 w 48"/>
                <a:gd name="T7" fmla="*/ 2 h 59"/>
                <a:gd name="T8" fmla="*/ 37 w 48"/>
                <a:gd name="T9" fmla="*/ 0 h 59"/>
                <a:gd name="T10" fmla="*/ 32 w 48"/>
                <a:gd name="T11" fmla="*/ 0 h 59"/>
                <a:gd name="T12" fmla="*/ 16 w 48"/>
                <a:gd name="T13" fmla="*/ 0 h 59"/>
                <a:gd name="T14" fmla="*/ 0 w 48"/>
                <a:gd name="T15" fmla="*/ 59 h 59"/>
                <a:gd name="T16" fmla="*/ 11 w 48"/>
                <a:gd name="T17" fmla="*/ 59 h 59"/>
                <a:gd name="T18" fmla="*/ 16 w 48"/>
                <a:gd name="T19" fmla="*/ 34 h 59"/>
                <a:gd name="T20" fmla="*/ 16 w 48"/>
                <a:gd name="T21" fmla="*/ 34 h 59"/>
                <a:gd name="T22" fmla="*/ 23 w 48"/>
                <a:gd name="T23" fmla="*/ 34 h 59"/>
                <a:gd name="T24" fmla="*/ 23 w 48"/>
                <a:gd name="T25" fmla="*/ 34 h 59"/>
                <a:gd name="T26" fmla="*/ 34 w 48"/>
                <a:gd name="T27" fmla="*/ 34 h 59"/>
                <a:gd name="T28" fmla="*/ 37 w 48"/>
                <a:gd name="T29" fmla="*/ 32 h 59"/>
                <a:gd name="T30" fmla="*/ 41 w 48"/>
                <a:gd name="T31" fmla="*/ 30 h 59"/>
                <a:gd name="T32" fmla="*/ 41 w 48"/>
                <a:gd name="T33" fmla="*/ 30 h 59"/>
                <a:gd name="T34" fmla="*/ 43 w 48"/>
                <a:gd name="T35" fmla="*/ 25 h 59"/>
                <a:gd name="T36" fmla="*/ 46 w 48"/>
                <a:gd name="T37" fmla="*/ 21 h 59"/>
                <a:gd name="T38" fmla="*/ 48 w 48"/>
                <a:gd name="T39" fmla="*/ 11 h 59"/>
                <a:gd name="T40" fmla="*/ 48 w 48"/>
                <a:gd name="T41" fmla="*/ 1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59">
                  <a:moveTo>
                    <a:pt x="48" y="11"/>
                  </a:moveTo>
                  <a:lnTo>
                    <a:pt x="48" y="11"/>
                  </a:lnTo>
                  <a:lnTo>
                    <a:pt x="46" y="5"/>
                  </a:lnTo>
                  <a:lnTo>
                    <a:pt x="43" y="2"/>
                  </a:lnTo>
                  <a:lnTo>
                    <a:pt x="37" y="0"/>
                  </a:lnTo>
                  <a:lnTo>
                    <a:pt x="32" y="0"/>
                  </a:lnTo>
                  <a:lnTo>
                    <a:pt x="16" y="0"/>
                  </a:lnTo>
                  <a:lnTo>
                    <a:pt x="0" y="59"/>
                  </a:lnTo>
                  <a:lnTo>
                    <a:pt x="11" y="59"/>
                  </a:lnTo>
                  <a:lnTo>
                    <a:pt x="16" y="34"/>
                  </a:lnTo>
                  <a:lnTo>
                    <a:pt x="23" y="34"/>
                  </a:lnTo>
                  <a:lnTo>
                    <a:pt x="34" y="34"/>
                  </a:lnTo>
                  <a:lnTo>
                    <a:pt x="37" y="32"/>
                  </a:lnTo>
                  <a:lnTo>
                    <a:pt x="41" y="30"/>
                  </a:lnTo>
                  <a:lnTo>
                    <a:pt x="43" y="25"/>
                  </a:lnTo>
                  <a:lnTo>
                    <a:pt x="46" y="21"/>
                  </a:lnTo>
                  <a:lnTo>
                    <a:pt x="48"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3" name="Freeform 172"/>
            <p:cNvSpPr>
              <a:spLocks/>
            </p:cNvSpPr>
            <p:nvPr userDrawn="1"/>
          </p:nvSpPr>
          <p:spPr bwMode="auto">
            <a:xfrm>
              <a:off x="5018" y="569"/>
              <a:ext cx="40" cy="41"/>
            </a:xfrm>
            <a:custGeom>
              <a:avLst/>
              <a:gdLst>
                <a:gd name="T0" fmla="*/ 31 w 40"/>
                <a:gd name="T1" fmla="*/ 33 h 41"/>
                <a:gd name="T2" fmla="*/ 31 w 40"/>
                <a:gd name="T3" fmla="*/ 33 h 41"/>
                <a:gd name="T4" fmla="*/ 29 w 40"/>
                <a:gd name="T5" fmla="*/ 41 h 41"/>
                <a:gd name="T6" fmla="*/ 18 w 40"/>
                <a:gd name="T7" fmla="*/ 41 h 41"/>
                <a:gd name="T8" fmla="*/ 20 w 40"/>
                <a:gd name="T9" fmla="*/ 35 h 41"/>
                <a:gd name="T10" fmla="*/ 20 w 40"/>
                <a:gd name="T11" fmla="*/ 35 h 41"/>
                <a:gd name="T12" fmla="*/ 15 w 40"/>
                <a:gd name="T13" fmla="*/ 39 h 41"/>
                <a:gd name="T14" fmla="*/ 9 w 40"/>
                <a:gd name="T15" fmla="*/ 41 h 41"/>
                <a:gd name="T16" fmla="*/ 9 w 40"/>
                <a:gd name="T17" fmla="*/ 41 h 41"/>
                <a:gd name="T18" fmla="*/ 2 w 40"/>
                <a:gd name="T19" fmla="*/ 39 h 41"/>
                <a:gd name="T20" fmla="*/ 0 w 40"/>
                <a:gd name="T21" fmla="*/ 37 h 41"/>
                <a:gd name="T22" fmla="*/ 0 w 40"/>
                <a:gd name="T23" fmla="*/ 33 h 41"/>
                <a:gd name="T24" fmla="*/ 0 w 40"/>
                <a:gd name="T25" fmla="*/ 33 h 41"/>
                <a:gd name="T26" fmla="*/ 0 w 40"/>
                <a:gd name="T27" fmla="*/ 30 h 41"/>
                <a:gd name="T28" fmla="*/ 9 w 40"/>
                <a:gd name="T29" fmla="*/ 0 h 41"/>
                <a:gd name="T30" fmla="*/ 20 w 40"/>
                <a:gd name="T31" fmla="*/ 0 h 41"/>
                <a:gd name="T32" fmla="*/ 11 w 40"/>
                <a:gd name="T33" fmla="*/ 26 h 41"/>
                <a:gd name="T34" fmla="*/ 11 w 40"/>
                <a:gd name="T35" fmla="*/ 26 h 41"/>
                <a:gd name="T36" fmla="*/ 11 w 40"/>
                <a:gd name="T37" fmla="*/ 32 h 41"/>
                <a:gd name="T38" fmla="*/ 11 w 40"/>
                <a:gd name="T39" fmla="*/ 32 h 41"/>
                <a:gd name="T40" fmla="*/ 11 w 40"/>
                <a:gd name="T41" fmla="*/ 33 h 41"/>
                <a:gd name="T42" fmla="*/ 15 w 40"/>
                <a:gd name="T43" fmla="*/ 35 h 41"/>
                <a:gd name="T44" fmla="*/ 15 w 40"/>
                <a:gd name="T45" fmla="*/ 35 h 41"/>
                <a:gd name="T46" fmla="*/ 18 w 40"/>
                <a:gd name="T47" fmla="*/ 33 h 41"/>
                <a:gd name="T48" fmla="*/ 20 w 40"/>
                <a:gd name="T49" fmla="*/ 32 h 41"/>
                <a:gd name="T50" fmla="*/ 22 w 40"/>
                <a:gd name="T51" fmla="*/ 26 h 41"/>
                <a:gd name="T52" fmla="*/ 31 w 40"/>
                <a:gd name="T53" fmla="*/ 0 h 41"/>
                <a:gd name="T54" fmla="*/ 40 w 40"/>
                <a:gd name="T55" fmla="*/ 0 h 41"/>
                <a:gd name="T56" fmla="*/ 31 w 40"/>
                <a:gd name="T57" fmla="*/ 33 h 41"/>
                <a:gd name="T58" fmla="*/ 31 w 40"/>
                <a:gd name="T59" fmla="*/ 33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1">
                  <a:moveTo>
                    <a:pt x="31" y="33"/>
                  </a:moveTo>
                  <a:lnTo>
                    <a:pt x="31" y="33"/>
                  </a:lnTo>
                  <a:lnTo>
                    <a:pt x="29" y="41"/>
                  </a:lnTo>
                  <a:lnTo>
                    <a:pt x="18" y="41"/>
                  </a:lnTo>
                  <a:lnTo>
                    <a:pt x="20" y="35"/>
                  </a:lnTo>
                  <a:lnTo>
                    <a:pt x="15" y="39"/>
                  </a:lnTo>
                  <a:lnTo>
                    <a:pt x="9" y="41"/>
                  </a:lnTo>
                  <a:lnTo>
                    <a:pt x="2" y="39"/>
                  </a:lnTo>
                  <a:lnTo>
                    <a:pt x="0" y="37"/>
                  </a:lnTo>
                  <a:lnTo>
                    <a:pt x="0" y="33"/>
                  </a:lnTo>
                  <a:lnTo>
                    <a:pt x="0" y="30"/>
                  </a:lnTo>
                  <a:lnTo>
                    <a:pt x="9" y="0"/>
                  </a:lnTo>
                  <a:lnTo>
                    <a:pt x="20" y="0"/>
                  </a:lnTo>
                  <a:lnTo>
                    <a:pt x="11" y="26"/>
                  </a:lnTo>
                  <a:lnTo>
                    <a:pt x="11" y="32"/>
                  </a:lnTo>
                  <a:lnTo>
                    <a:pt x="11" y="33"/>
                  </a:lnTo>
                  <a:lnTo>
                    <a:pt x="15" y="35"/>
                  </a:lnTo>
                  <a:lnTo>
                    <a:pt x="18" y="33"/>
                  </a:lnTo>
                  <a:lnTo>
                    <a:pt x="20" y="32"/>
                  </a:lnTo>
                  <a:lnTo>
                    <a:pt x="22" y="26"/>
                  </a:lnTo>
                  <a:lnTo>
                    <a:pt x="31" y="0"/>
                  </a:lnTo>
                  <a:lnTo>
                    <a:pt x="40" y="0"/>
                  </a:lnTo>
                  <a:lnTo>
                    <a:pt x="31" y="3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4" name="Freeform 173"/>
            <p:cNvSpPr>
              <a:spLocks/>
            </p:cNvSpPr>
            <p:nvPr userDrawn="1"/>
          </p:nvSpPr>
          <p:spPr bwMode="auto">
            <a:xfrm>
              <a:off x="5058" y="569"/>
              <a:ext cx="31" cy="41"/>
            </a:xfrm>
            <a:custGeom>
              <a:avLst/>
              <a:gdLst>
                <a:gd name="T0" fmla="*/ 30 w 31"/>
                <a:gd name="T1" fmla="*/ 9 h 41"/>
                <a:gd name="T2" fmla="*/ 28 w 31"/>
                <a:gd name="T3" fmla="*/ 9 h 41"/>
                <a:gd name="T4" fmla="*/ 28 w 31"/>
                <a:gd name="T5" fmla="*/ 9 h 41"/>
                <a:gd name="T6" fmla="*/ 23 w 31"/>
                <a:gd name="T7" fmla="*/ 9 h 41"/>
                <a:gd name="T8" fmla="*/ 21 w 31"/>
                <a:gd name="T9" fmla="*/ 10 h 41"/>
                <a:gd name="T10" fmla="*/ 17 w 31"/>
                <a:gd name="T11" fmla="*/ 14 h 41"/>
                <a:gd name="T12" fmla="*/ 15 w 31"/>
                <a:gd name="T13" fmla="*/ 17 h 41"/>
                <a:gd name="T14" fmla="*/ 10 w 31"/>
                <a:gd name="T15" fmla="*/ 41 h 41"/>
                <a:gd name="T16" fmla="*/ 0 w 31"/>
                <a:gd name="T17" fmla="*/ 41 h 41"/>
                <a:gd name="T18" fmla="*/ 8 w 31"/>
                <a:gd name="T19" fmla="*/ 7 h 41"/>
                <a:gd name="T20" fmla="*/ 8 w 31"/>
                <a:gd name="T21" fmla="*/ 7 h 41"/>
                <a:gd name="T22" fmla="*/ 12 w 31"/>
                <a:gd name="T23" fmla="*/ 0 h 41"/>
                <a:gd name="T24" fmla="*/ 21 w 31"/>
                <a:gd name="T25" fmla="*/ 0 h 41"/>
                <a:gd name="T26" fmla="*/ 19 w 31"/>
                <a:gd name="T27" fmla="*/ 5 h 41"/>
                <a:gd name="T28" fmla="*/ 19 w 31"/>
                <a:gd name="T29" fmla="*/ 5 h 41"/>
                <a:gd name="T30" fmla="*/ 24 w 31"/>
                <a:gd name="T31" fmla="*/ 2 h 41"/>
                <a:gd name="T32" fmla="*/ 31 w 31"/>
                <a:gd name="T33" fmla="*/ 0 h 41"/>
                <a:gd name="T34" fmla="*/ 31 w 31"/>
                <a:gd name="T35" fmla="*/ 0 h 41"/>
                <a:gd name="T36" fmla="*/ 30 w 31"/>
                <a:gd name="T37" fmla="*/ 9 h 41"/>
                <a:gd name="T38" fmla="*/ 30 w 31"/>
                <a:gd name="T39" fmla="*/ 9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41">
                  <a:moveTo>
                    <a:pt x="30" y="9"/>
                  </a:moveTo>
                  <a:lnTo>
                    <a:pt x="28" y="9"/>
                  </a:lnTo>
                  <a:lnTo>
                    <a:pt x="23" y="9"/>
                  </a:lnTo>
                  <a:lnTo>
                    <a:pt x="21" y="10"/>
                  </a:lnTo>
                  <a:lnTo>
                    <a:pt x="17" y="14"/>
                  </a:lnTo>
                  <a:lnTo>
                    <a:pt x="15" y="17"/>
                  </a:lnTo>
                  <a:lnTo>
                    <a:pt x="10" y="41"/>
                  </a:lnTo>
                  <a:lnTo>
                    <a:pt x="0" y="41"/>
                  </a:lnTo>
                  <a:lnTo>
                    <a:pt x="8" y="7"/>
                  </a:lnTo>
                  <a:lnTo>
                    <a:pt x="12" y="0"/>
                  </a:lnTo>
                  <a:lnTo>
                    <a:pt x="21" y="0"/>
                  </a:lnTo>
                  <a:lnTo>
                    <a:pt x="19" y="5"/>
                  </a:lnTo>
                  <a:lnTo>
                    <a:pt x="24" y="2"/>
                  </a:lnTo>
                  <a:lnTo>
                    <a:pt x="31" y="0"/>
                  </a:lnTo>
                  <a:lnTo>
                    <a:pt x="30"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5" name="Freeform 174"/>
            <p:cNvSpPr>
              <a:spLocks/>
            </p:cNvSpPr>
            <p:nvPr userDrawn="1"/>
          </p:nvSpPr>
          <p:spPr bwMode="auto">
            <a:xfrm>
              <a:off x="5088" y="569"/>
              <a:ext cx="35" cy="41"/>
            </a:xfrm>
            <a:custGeom>
              <a:avLst/>
              <a:gdLst>
                <a:gd name="T0" fmla="*/ 33 w 35"/>
                <a:gd name="T1" fmla="*/ 12 h 41"/>
                <a:gd name="T2" fmla="*/ 25 w 35"/>
                <a:gd name="T3" fmla="*/ 12 h 41"/>
                <a:gd name="T4" fmla="*/ 25 w 35"/>
                <a:gd name="T5" fmla="*/ 12 h 41"/>
                <a:gd name="T6" fmla="*/ 25 w 35"/>
                <a:gd name="T7" fmla="*/ 7 h 41"/>
                <a:gd name="T8" fmla="*/ 25 w 35"/>
                <a:gd name="T9" fmla="*/ 7 h 41"/>
                <a:gd name="T10" fmla="*/ 25 w 35"/>
                <a:gd name="T11" fmla="*/ 5 h 41"/>
                <a:gd name="T12" fmla="*/ 23 w 35"/>
                <a:gd name="T13" fmla="*/ 5 h 41"/>
                <a:gd name="T14" fmla="*/ 23 w 35"/>
                <a:gd name="T15" fmla="*/ 5 h 41"/>
                <a:gd name="T16" fmla="*/ 17 w 35"/>
                <a:gd name="T17" fmla="*/ 7 h 41"/>
                <a:gd name="T18" fmla="*/ 16 w 35"/>
                <a:gd name="T19" fmla="*/ 10 h 41"/>
                <a:gd name="T20" fmla="*/ 16 w 35"/>
                <a:gd name="T21" fmla="*/ 10 h 41"/>
                <a:gd name="T22" fmla="*/ 17 w 35"/>
                <a:gd name="T23" fmla="*/ 12 h 41"/>
                <a:gd name="T24" fmla="*/ 19 w 35"/>
                <a:gd name="T25" fmla="*/ 14 h 41"/>
                <a:gd name="T26" fmla="*/ 23 w 35"/>
                <a:gd name="T27" fmla="*/ 17 h 41"/>
                <a:gd name="T28" fmla="*/ 28 w 35"/>
                <a:gd name="T29" fmla="*/ 21 h 41"/>
                <a:gd name="T30" fmla="*/ 30 w 35"/>
                <a:gd name="T31" fmla="*/ 23 h 41"/>
                <a:gd name="T32" fmla="*/ 30 w 35"/>
                <a:gd name="T33" fmla="*/ 26 h 41"/>
                <a:gd name="T34" fmla="*/ 30 w 35"/>
                <a:gd name="T35" fmla="*/ 26 h 41"/>
                <a:gd name="T36" fmla="*/ 30 w 35"/>
                <a:gd name="T37" fmla="*/ 30 h 41"/>
                <a:gd name="T38" fmla="*/ 30 w 35"/>
                <a:gd name="T39" fmla="*/ 30 h 41"/>
                <a:gd name="T40" fmla="*/ 28 w 35"/>
                <a:gd name="T41" fmla="*/ 35 h 41"/>
                <a:gd name="T42" fmla="*/ 23 w 35"/>
                <a:gd name="T43" fmla="*/ 39 h 41"/>
                <a:gd name="T44" fmla="*/ 17 w 35"/>
                <a:gd name="T45" fmla="*/ 41 h 41"/>
                <a:gd name="T46" fmla="*/ 12 w 35"/>
                <a:gd name="T47" fmla="*/ 41 h 41"/>
                <a:gd name="T48" fmla="*/ 12 w 35"/>
                <a:gd name="T49" fmla="*/ 41 h 41"/>
                <a:gd name="T50" fmla="*/ 3 w 35"/>
                <a:gd name="T51" fmla="*/ 39 h 41"/>
                <a:gd name="T52" fmla="*/ 1 w 35"/>
                <a:gd name="T53" fmla="*/ 37 h 41"/>
                <a:gd name="T54" fmla="*/ 0 w 35"/>
                <a:gd name="T55" fmla="*/ 33 h 41"/>
                <a:gd name="T56" fmla="*/ 0 w 35"/>
                <a:gd name="T57" fmla="*/ 33 h 41"/>
                <a:gd name="T58" fmla="*/ 1 w 35"/>
                <a:gd name="T59" fmla="*/ 28 h 41"/>
                <a:gd name="T60" fmla="*/ 10 w 35"/>
                <a:gd name="T61" fmla="*/ 28 h 41"/>
                <a:gd name="T62" fmla="*/ 10 w 35"/>
                <a:gd name="T63" fmla="*/ 28 h 41"/>
                <a:gd name="T64" fmla="*/ 10 w 35"/>
                <a:gd name="T65" fmla="*/ 32 h 41"/>
                <a:gd name="T66" fmla="*/ 10 w 35"/>
                <a:gd name="T67" fmla="*/ 32 h 41"/>
                <a:gd name="T68" fmla="*/ 10 w 35"/>
                <a:gd name="T69" fmla="*/ 33 h 41"/>
                <a:gd name="T70" fmla="*/ 14 w 35"/>
                <a:gd name="T71" fmla="*/ 35 h 41"/>
                <a:gd name="T72" fmla="*/ 14 w 35"/>
                <a:gd name="T73" fmla="*/ 35 h 41"/>
                <a:gd name="T74" fmla="*/ 16 w 35"/>
                <a:gd name="T75" fmla="*/ 35 h 41"/>
                <a:gd name="T76" fmla="*/ 17 w 35"/>
                <a:gd name="T77" fmla="*/ 33 h 41"/>
                <a:gd name="T78" fmla="*/ 19 w 35"/>
                <a:gd name="T79" fmla="*/ 28 h 41"/>
                <a:gd name="T80" fmla="*/ 19 w 35"/>
                <a:gd name="T81" fmla="*/ 28 h 41"/>
                <a:gd name="T82" fmla="*/ 19 w 35"/>
                <a:gd name="T83" fmla="*/ 26 h 41"/>
                <a:gd name="T84" fmla="*/ 17 w 35"/>
                <a:gd name="T85" fmla="*/ 25 h 41"/>
                <a:gd name="T86" fmla="*/ 12 w 35"/>
                <a:gd name="T87" fmla="*/ 21 h 41"/>
                <a:gd name="T88" fmla="*/ 9 w 35"/>
                <a:gd name="T89" fmla="*/ 17 h 41"/>
                <a:gd name="T90" fmla="*/ 7 w 35"/>
                <a:gd name="T91" fmla="*/ 16 h 41"/>
                <a:gd name="T92" fmla="*/ 7 w 35"/>
                <a:gd name="T93" fmla="*/ 12 h 41"/>
                <a:gd name="T94" fmla="*/ 7 w 35"/>
                <a:gd name="T95" fmla="*/ 12 h 41"/>
                <a:gd name="T96" fmla="*/ 7 w 35"/>
                <a:gd name="T97" fmla="*/ 9 h 41"/>
                <a:gd name="T98" fmla="*/ 7 w 35"/>
                <a:gd name="T99" fmla="*/ 9 h 41"/>
                <a:gd name="T100" fmla="*/ 9 w 35"/>
                <a:gd name="T101" fmla="*/ 5 h 41"/>
                <a:gd name="T102" fmla="*/ 12 w 35"/>
                <a:gd name="T103" fmla="*/ 2 h 41"/>
                <a:gd name="T104" fmla="*/ 17 w 35"/>
                <a:gd name="T105" fmla="*/ 0 h 41"/>
                <a:gd name="T106" fmla="*/ 23 w 35"/>
                <a:gd name="T107" fmla="*/ 0 h 41"/>
                <a:gd name="T108" fmla="*/ 23 w 35"/>
                <a:gd name="T109" fmla="*/ 0 h 41"/>
                <a:gd name="T110" fmla="*/ 32 w 35"/>
                <a:gd name="T111" fmla="*/ 0 h 41"/>
                <a:gd name="T112" fmla="*/ 33 w 35"/>
                <a:gd name="T113" fmla="*/ 3 h 41"/>
                <a:gd name="T114" fmla="*/ 35 w 35"/>
                <a:gd name="T115" fmla="*/ 7 h 41"/>
                <a:gd name="T116" fmla="*/ 35 w 35"/>
                <a:gd name="T117" fmla="*/ 7 h 41"/>
                <a:gd name="T118" fmla="*/ 33 w 35"/>
                <a:gd name="T119" fmla="*/ 12 h 41"/>
                <a:gd name="T120" fmla="*/ 33 w 35"/>
                <a:gd name="T121" fmla="*/ 12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 h="41">
                  <a:moveTo>
                    <a:pt x="33" y="12"/>
                  </a:moveTo>
                  <a:lnTo>
                    <a:pt x="25" y="12"/>
                  </a:lnTo>
                  <a:lnTo>
                    <a:pt x="25" y="7"/>
                  </a:lnTo>
                  <a:lnTo>
                    <a:pt x="25" y="5"/>
                  </a:lnTo>
                  <a:lnTo>
                    <a:pt x="23" y="5"/>
                  </a:lnTo>
                  <a:lnTo>
                    <a:pt x="17" y="7"/>
                  </a:lnTo>
                  <a:lnTo>
                    <a:pt x="16" y="10"/>
                  </a:lnTo>
                  <a:lnTo>
                    <a:pt x="17" y="12"/>
                  </a:lnTo>
                  <a:lnTo>
                    <a:pt x="19" y="14"/>
                  </a:lnTo>
                  <a:lnTo>
                    <a:pt x="23" y="17"/>
                  </a:lnTo>
                  <a:lnTo>
                    <a:pt x="28" y="21"/>
                  </a:lnTo>
                  <a:lnTo>
                    <a:pt x="30" y="23"/>
                  </a:lnTo>
                  <a:lnTo>
                    <a:pt x="30" y="26"/>
                  </a:lnTo>
                  <a:lnTo>
                    <a:pt x="30" y="30"/>
                  </a:lnTo>
                  <a:lnTo>
                    <a:pt x="28" y="35"/>
                  </a:lnTo>
                  <a:lnTo>
                    <a:pt x="23" y="39"/>
                  </a:lnTo>
                  <a:lnTo>
                    <a:pt x="17" y="41"/>
                  </a:lnTo>
                  <a:lnTo>
                    <a:pt x="12" y="41"/>
                  </a:lnTo>
                  <a:lnTo>
                    <a:pt x="3" y="39"/>
                  </a:lnTo>
                  <a:lnTo>
                    <a:pt x="1" y="37"/>
                  </a:lnTo>
                  <a:lnTo>
                    <a:pt x="0" y="33"/>
                  </a:lnTo>
                  <a:lnTo>
                    <a:pt x="1" y="28"/>
                  </a:lnTo>
                  <a:lnTo>
                    <a:pt x="10" y="28"/>
                  </a:lnTo>
                  <a:lnTo>
                    <a:pt x="10" y="32"/>
                  </a:lnTo>
                  <a:lnTo>
                    <a:pt x="10" y="33"/>
                  </a:lnTo>
                  <a:lnTo>
                    <a:pt x="14" y="35"/>
                  </a:lnTo>
                  <a:lnTo>
                    <a:pt x="16" y="35"/>
                  </a:lnTo>
                  <a:lnTo>
                    <a:pt x="17" y="33"/>
                  </a:lnTo>
                  <a:lnTo>
                    <a:pt x="19" y="28"/>
                  </a:lnTo>
                  <a:lnTo>
                    <a:pt x="19" y="26"/>
                  </a:lnTo>
                  <a:lnTo>
                    <a:pt x="17" y="25"/>
                  </a:lnTo>
                  <a:lnTo>
                    <a:pt x="12" y="21"/>
                  </a:lnTo>
                  <a:lnTo>
                    <a:pt x="9" y="17"/>
                  </a:lnTo>
                  <a:lnTo>
                    <a:pt x="7" y="16"/>
                  </a:lnTo>
                  <a:lnTo>
                    <a:pt x="7" y="12"/>
                  </a:lnTo>
                  <a:lnTo>
                    <a:pt x="7" y="9"/>
                  </a:lnTo>
                  <a:lnTo>
                    <a:pt x="9" y="5"/>
                  </a:lnTo>
                  <a:lnTo>
                    <a:pt x="12" y="2"/>
                  </a:lnTo>
                  <a:lnTo>
                    <a:pt x="17" y="0"/>
                  </a:lnTo>
                  <a:lnTo>
                    <a:pt x="23" y="0"/>
                  </a:lnTo>
                  <a:lnTo>
                    <a:pt x="32" y="0"/>
                  </a:lnTo>
                  <a:lnTo>
                    <a:pt x="33" y="3"/>
                  </a:lnTo>
                  <a:lnTo>
                    <a:pt x="35" y="7"/>
                  </a:lnTo>
                  <a:lnTo>
                    <a:pt x="33"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6" name="Freeform 175"/>
            <p:cNvSpPr>
              <a:spLocks/>
            </p:cNvSpPr>
            <p:nvPr userDrawn="1"/>
          </p:nvSpPr>
          <p:spPr bwMode="auto">
            <a:xfrm>
              <a:off x="5125" y="569"/>
              <a:ext cx="41" cy="41"/>
            </a:xfrm>
            <a:custGeom>
              <a:avLst/>
              <a:gdLst>
                <a:gd name="T0" fmla="*/ 30 w 41"/>
                <a:gd name="T1" fmla="*/ 33 h 41"/>
                <a:gd name="T2" fmla="*/ 30 w 41"/>
                <a:gd name="T3" fmla="*/ 33 h 41"/>
                <a:gd name="T4" fmla="*/ 28 w 41"/>
                <a:gd name="T5" fmla="*/ 41 h 41"/>
                <a:gd name="T6" fmla="*/ 19 w 41"/>
                <a:gd name="T7" fmla="*/ 41 h 41"/>
                <a:gd name="T8" fmla="*/ 19 w 41"/>
                <a:gd name="T9" fmla="*/ 35 h 41"/>
                <a:gd name="T10" fmla="*/ 19 w 41"/>
                <a:gd name="T11" fmla="*/ 35 h 41"/>
                <a:gd name="T12" fmla="*/ 14 w 41"/>
                <a:gd name="T13" fmla="*/ 39 h 41"/>
                <a:gd name="T14" fmla="*/ 9 w 41"/>
                <a:gd name="T15" fmla="*/ 41 h 41"/>
                <a:gd name="T16" fmla="*/ 9 w 41"/>
                <a:gd name="T17" fmla="*/ 41 h 41"/>
                <a:gd name="T18" fmla="*/ 3 w 41"/>
                <a:gd name="T19" fmla="*/ 39 h 41"/>
                <a:gd name="T20" fmla="*/ 2 w 41"/>
                <a:gd name="T21" fmla="*/ 37 h 41"/>
                <a:gd name="T22" fmla="*/ 0 w 41"/>
                <a:gd name="T23" fmla="*/ 33 h 41"/>
                <a:gd name="T24" fmla="*/ 0 w 41"/>
                <a:gd name="T25" fmla="*/ 33 h 41"/>
                <a:gd name="T26" fmla="*/ 2 w 41"/>
                <a:gd name="T27" fmla="*/ 30 h 41"/>
                <a:gd name="T28" fmla="*/ 9 w 41"/>
                <a:gd name="T29" fmla="*/ 0 h 41"/>
                <a:gd name="T30" fmla="*/ 19 w 41"/>
                <a:gd name="T31" fmla="*/ 0 h 41"/>
                <a:gd name="T32" fmla="*/ 12 w 41"/>
                <a:gd name="T33" fmla="*/ 26 h 41"/>
                <a:gd name="T34" fmla="*/ 12 w 41"/>
                <a:gd name="T35" fmla="*/ 26 h 41"/>
                <a:gd name="T36" fmla="*/ 11 w 41"/>
                <a:gd name="T37" fmla="*/ 32 h 41"/>
                <a:gd name="T38" fmla="*/ 11 w 41"/>
                <a:gd name="T39" fmla="*/ 32 h 41"/>
                <a:gd name="T40" fmla="*/ 12 w 41"/>
                <a:gd name="T41" fmla="*/ 33 h 41"/>
                <a:gd name="T42" fmla="*/ 14 w 41"/>
                <a:gd name="T43" fmla="*/ 35 h 41"/>
                <a:gd name="T44" fmla="*/ 14 w 41"/>
                <a:gd name="T45" fmla="*/ 35 h 41"/>
                <a:gd name="T46" fmla="*/ 18 w 41"/>
                <a:gd name="T47" fmla="*/ 33 h 41"/>
                <a:gd name="T48" fmla="*/ 19 w 41"/>
                <a:gd name="T49" fmla="*/ 32 h 41"/>
                <a:gd name="T50" fmla="*/ 23 w 41"/>
                <a:gd name="T51" fmla="*/ 26 h 41"/>
                <a:gd name="T52" fmla="*/ 30 w 41"/>
                <a:gd name="T53" fmla="*/ 0 h 41"/>
                <a:gd name="T54" fmla="*/ 41 w 41"/>
                <a:gd name="T55" fmla="*/ 0 h 41"/>
                <a:gd name="T56" fmla="*/ 30 w 41"/>
                <a:gd name="T57" fmla="*/ 33 h 41"/>
                <a:gd name="T58" fmla="*/ 30 w 41"/>
                <a:gd name="T59" fmla="*/ 33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0" y="33"/>
                  </a:moveTo>
                  <a:lnTo>
                    <a:pt x="30" y="33"/>
                  </a:lnTo>
                  <a:lnTo>
                    <a:pt x="28" y="41"/>
                  </a:lnTo>
                  <a:lnTo>
                    <a:pt x="19" y="41"/>
                  </a:lnTo>
                  <a:lnTo>
                    <a:pt x="19" y="35"/>
                  </a:lnTo>
                  <a:lnTo>
                    <a:pt x="14" y="39"/>
                  </a:lnTo>
                  <a:lnTo>
                    <a:pt x="9" y="41"/>
                  </a:lnTo>
                  <a:lnTo>
                    <a:pt x="3" y="39"/>
                  </a:lnTo>
                  <a:lnTo>
                    <a:pt x="2" y="37"/>
                  </a:lnTo>
                  <a:lnTo>
                    <a:pt x="0" y="33"/>
                  </a:lnTo>
                  <a:lnTo>
                    <a:pt x="2" y="30"/>
                  </a:lnTo>
                  <a:lnTo>
                    <a:pt x="9" y="0"/>
                  </a:lnTo>
                  <a:lnTo>
                    <a:pt x="19" y="0"/>
                  </a:lnTo>
                  <a:lnTo>
                    <a:pt x="12" y="26"/>
                  </a:lnTo>
                  <a:lnTo>
                    <a:pt x="11" y="32"/>
                  </a:lnTo>
                  <a:lnTo>
                    <a:pt x="12" y="33"/>
                  </a:lnTo>
                  <a:lnTo>
                    <a:pt x="14" y="35"/>
                  </a:lnTo>
                  <a:lnTo>
                    <a:pt x="18" y="33"/>
                  </a:lnTo>
                  <a:lnTo>
                    <a:pt x="19" y="32"/>
                  </a:lnTo>
                  <a:lnTo>
                    <a:pt x="23" y="26"/>
                  </a:lnTo>
                  <a:lnTo>
                    <a:pt x="30" y="0"/>
                  </a:lnTo>
                  <a:lnTo>
                    <a:pt x="41" y="0"/>
                  </a:lnTo>
                  <a:lnTo>
                    <a:pt x="30" y="33"/>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7" name="Freeform 176"/>
            <p:cNvSpPr>
              <a:spLocks noEditPoints="1"/>
            </p:cNvSpPr>
            <p:nvPr userDrawn="1"/>
          </p:nvSpPr>
          <p:spPr bwMode="auto">
            <a:xfrm>
              <a:off x="5166" y="553"/>
              <a:ext cx="26" cy="57"/>
            </a:xfrm>
            <a:custGeom>
              <a:avLst/>
              <a:gdLst>
                <a:gd name="T0" fmla="*/ 23 w 26"/>
                <a:gd name="T1" fmla="*/ 7 h 57"/>
                <a:gd name="T2" fmla="*/ 12 w 26"/>
                <a:gd name="T3" fmla="*/ 7 h 57"/>
                <a:gd name="T4" fmla="*/ 16 w 26"/>
                <a:gd name="T5" fmla="*/ 0 h 57"/>
                <a:gd name="T6" fmla="*/ 26 w 26"/>
                <a:gd name="T7" fmla="*/ 0 h 57"/>
                <a:gd name="T8" fmla="*/ 23 w 26"/>
                <a:gd name="T9" fmla="*/ 7 h 57"/>
                <a:gd name="T10" fmla="*/ 9 w 26"/>
                <a:gd name="T11" fmla="*/ 57 h 57"/>
                <a:gd name="T12" fmla="*/ 0 w 26"/>
                <a:gd name="T13" fmla="*/ 57 h 57"/>
                <a:gd name="T14" fmla="*/ 10 w 26"/>
                <a:gd name="T15" fmla="*/ 16 h 57"/>
                <a:gd name="T16" fmla="*/ 21 w 26"/>
                <a:gd name="T17" fmla="*/ 16 h 57"/>
                <a:gd name="T18" fmla="*/ 9 w 26"/>
                <a:gd name="T19" fmla="*/ 57 h 57"/>
                <a:gd name="T20" fmla="*/ 9 w 26"/>
                <a:gd name="T21" fmla="*/ 5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57">
                  <a:moveTo>
                    <a:pt x="23" y="7"/>
                  </a:moveTo>
                  <a:lnTo>
                    <a:pt x="12" y="7"/>
                  </a:lnTo>
                  <a:lnTo>
                    <a:pt x="16" y="0"/>
                  </a:lnTo>
                  <a:lnTo>
                    <a:pt x="26" y="0"/>
                  </a:lnTo>
                  <a:lnTo>
                    <a:pt x="23" y="7"/>
                  </a:lnTo>
                  <a:close/>
                  <a:moveTo>
                    <a:pt x="9" y="57"/>
                  </a:moveTo>
                  <a:lnTo>
                    <a:pt x="0" y="57"/>
                  </a:lnTo>
                  <a:lnTo>
                    <a:pt x="10" y="16"/>
                  </a:lnTo>
                  <a:lnTo>
                    <a:pt x="21" y="16"/>
                  </a:lnTo>
                  <a:lnTo>
                    <a:pt x="9" y="57"/>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8" name="Freeform 177"/>
            <p:cNvSpPr>
              <a:spLocks/>
            </p:cNvSpPr>
            <p:nvPr userDrawn="1"/>
          </p:nvSpPr>
          <p:spPr bwMode="auto">
            <a:xfrm>
              <a:off x="5178" y="553"/>
              <a:ext cx="14" cy="7"/>
            </a:xfrm>
            <a:custGeom>
              <a:avLst/>
              <a:gdLst>
                <a:gd name="T0" fmla="*/ 11 w 14"/>
                <a:gd name="T1" fmla="*/ 7 h 7"/>
                <a:gd name="T2" fmla="*/ 0 w 14"/>
                <a:gd name="T3" fmla="*/ 7 h 7"/>
                <a:gd name="T4" fmla="*/ 4 w 14"/>
                <a:gd name="T5" fmla="*/ 0 h 7"/>
                <a:gd name="T6" fmla="*/ 14 w 14"/>
                <a:gd name="T7" fmla="*/ 0 h 7"/>
                <a:gd name="T8" fmla="*/ 11 w 14"/>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7"/>
                  </a:moveTo>
                  <a:lnTo>
                    <a:pt x="0" y="7"/>
                  </a:lnTo>
                  <a:lnTo>
                    <a:pt x="4" y="0"/>
                  </a:lnTo>
                  <a:lnTo>
                    <a:pt x="14" y="0"/>
                  </a:lnTo>
                  <a:lnTo>
                    <a:pt x="1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9" name="Freeform 178"/>
            <p:cNvSpPr>
              <a:spLocks/>
            </p:cNvSpPr>
            <p:nvPr userDrawn="1"/>
          </p:nvSpPr>
          <p:spPr bwMode="auto">
            <a:xfrm>
              <a:off x="5166" y="569"/>
              <a:ext cx="21" cy="41"/>
            </a:xfrm>
            <a:custGeom>
              <a:avLst/>
              <a:gdLst>
                <a:gd name="T0" fmla="*/ 9 w 21"/>
                <a:gd name="T1" fmla="*/ 41 h 41"/>
                <a:gd name="T2" fmla="*/ 0 w 21"/>
                <a:gd name="T3" fmla="*/ 41 h 41"/>
                <a:gd name="T4" fmla="*/ 10 w 21"/>
                <a:gd name="T5" fmla="*/ 0 h 41"/>
                <a:gd name="T6" fmla="*/ 21 w 21"/>
                <a:gd name="T7" fmla="*/ 0 h 41"/>
                <a:gd name="T8" fmla="*/ 9 w 21"/>
                <a:gd name="T9" fmla="*/ 41 h 41"/>
                <a:gd name="T10" fmla="*/ 9 w 21"/>
                <a:gd name="T11" fmla="*/ 4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1">
                  <a:moveTo>
                    <a:pt x="9" y="41"/>
                  </a:moveTo>
                  <a:lnTo>
                    <a:pt x="0" y="41"/>
                  </a:lnTo>
                  <a:lnTo>
                    <a:pt x="10" y="0"/>
                  </a:lnTo>
                  <a:lnTo>
                    <a:pt x="21" y="0"/>
                  </a:lnTo>
                  <a:lnTo>
                    <a:pt x="9"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0" name="Freeform 179"/>
            <p:cNvSpPr>
              <a:spLocks/>
            </p:cNvSpPr>
            <p:nvPr userDrawn="1"/>
          </p:nvSpPr>
          <p:spPr bwMode="auto">
            <a:xfrm>
              <a:off x="5187" y="569"/>
              <a:ext cx="39" cy="41"/>
            </a:xfrm>
            <a:custGeom>
              <a:avLst/>
              <a:gdLst>
                <a:gd name="T0" fmla="*/ 39 w 39"/>
                <a:gd name="T1" fmla="*/ 12 h 41"/>
                <a:gd name="T2" fmla="*/ 30 w 39"/>
                <a:gd name="T3" fmla="*/ 41 h 41"/>
                <a:gd name="T4" fmla="*/ 21 w 39"/>
                <a:gd name="T5" fmla="*/ 41 h 41"/>
                <a:gd name="T6" fmla="*/ 28 w 39"/>
                <a:gd name="T7" fmla="*/ 14 h 41"/>
                <a:gd name="T8" fmla="*/ 28 w 39"/>
                <a:gd name="T9" fmla="*/ 14 h 41"/>
                <a:gd name="T10" fmla="*/ 28 w 39"/>
                <a:gd name="T11" fmla="*/ 9 h 41"/>
                <a:gd name="T12" fmla="*/ 28 w 39"/>
                <a:gd name="T13" fmla="*/ 9 h 41"/>
                <a:gd name="T14" fmla="*/ 28 w 39"/>
                <a:gd name="T15" fmla="*/ 7 h 41"/>
                <a:gd name="T16" fmla="*/ 27 w 39"/>
                <a:gd name="T17" fmla="*/ 5 h 41"/>
                <a:gd name="T18" fmla="*/ 27 w 39"/>
                <a:gd name="T19" fmla="*/ 5 h 41"/>
                <a:gd name="T20" fmla="*/ 23 w 39"/>
                <a:gd name="T21" fmla="*/ 7 h 41"/>
                <a:gd name="T22" fmla="*/ 20 w 39"/>
                <a:gd name="T23" fmla="*/ 9 h 41"/>
                <a:gd name="T24" fmla="*/ 18 w 39"/>
                <a:gd name="T25" fmla="*/ 14 h 41"/>
                <a:gd name="T26" fmla="*/ 11 w 39"/>
                <a:gd name="T27" fmla="*/ 41 h 41"/>
                <a:gd name="T28" fmla="*/ 0 w 39"/>
                <a:gd name="T29" fmla="*/ 41 h 41"/>
                <a:gd name="T30" fmla="*/ 9 w 39"/>
                <a:gd name="T31" fmla="*/ 7 h 41"/>
                <a:gd name="T32" fmla="*/ 9 w 39"/>
                <a:gd name="T33" fmla="*/ 7 h 41"/>
                <a:gd name="T34" fmla="*/ 11 w 39"/>
                <a:gd name="T35" fmla="*/ 0 h 41"/>
                <a:gd name="T36" fmla="*/ 21 w 39"/>
                <a:gd name="T37" fmla="*/ 0 h 41"/>
                <a:gd name="T38" fmla="*/ 20 w 39"/>
                <a:gd name="T39" fmla="*/ 5 h 41"/>
                <a:gd name="T40" fmla="*/ 20 w 39"/>
                <a:gd name="T41" fmla="*/ 5 h 41"/>
                <a:gd name="T42" fmla="*/ 25 w 39"/>
                <a:gd name="T43" fmla="*/ 0 h 41"/>
                <a:gd name="T44" fmla="*/ 32 w 39"/>
                <a:gd name="T45" fmla="*/ 0 h 41"/>
                <a:gd name="T46" fmla="*/ 32 w 39"/>
                <a:gd name="T47" fmla="*/ 0 h 41"/>
                <a:gd name="T48" fmla="*/ 37 w 39"/>
                <a:gd name="T49" fmla="*/ 0 h 41"/>
                <a:gd name="T50" fmla="*/ 39 w 39"/>
                <a:gd name="T51" fmla="*/ 3 h 41"/>
                <a:gd name="T52" fmla="*/ 39 w 39"/>
                <a:gd name="T53" fmla="*/ 7 h 41"/>
                <a:gd name="T54" fmla="*/ 39 w 39"/>
                <a:gd name="T55" fmla="*/ 7 h 41"/>
                <a:gd name="T56" fmla="*/ 39 w 39"/>
                <a:gd name="T57" fmla="*/ 12 h 41"/>
                <a:gd name="T58" fmla="*/ 39 w 39"/>
                <a:gd name="T59" fmla="*/ 12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 h="41">
                  <a:moveTo>
                    <a:pt x="39" y="12"/>
                  </a:moveTo>
                  <a:lnTo>
                    <a:pt x="30" y="41"/>
                  </a:lnTo>
                  <a:lnTo>
                    <a:pt x="21" y="41"/>
                  </a:lnTo>
                  <a:lnTo>
                    <a:pt x="28" y="14"/>
                  </a:lnTo>
                  <a:lnTo>
                    <a:pt x="28" y="9"/>
                  </a:lnTo>
                  <a:lnTo>
                    <a:pt x="28" y="7"/>
                  </a:lnTo>
                  <a:lnTo>
                    <a:pt x="27" y="5"/>
                  </a:lnTo>
                  <a:lnTo>
                    <a:pt x="23" y="7"/>
                  </a:lnTo>
                  <a:lnTo>
                    <a:pt x="20" y="9"/>
                  </a:lnTo>
                  <a:lnTo>
                    <a:pt x="18" y="14"/>
                  </a:lnTo>
                  <a:lnTo>
                    <a:pt x="11" y="41"/>
                  </a:lnTo>
                  <a:lnTo>
                    <a:pt x="0" y="41"/>
                  </a:lnTo>
                  <a:lnTo>
                    <a:pt x="9" y="7"/>
                  </a:lnTo>
                  <a:lnTo>
                    <a:pt x="11" y="0"/>
                  </a:lnTo>
                  <a:lnTo>
                    <a:pt x="21" y="0"/>
                  </a:lnTo>
                  <a:lnTo>
                    <a:pt x="20" y="5"/>
                  </a:lnTo>
                  <a:lnTo>
                    <a:pt x="25" y="0"/>
                  </a:lnTo>
                  <a:lnTo>
                    <a:pt x="32" y="0"/>
                  </a:lnTo>
                  <a:lnTo>
                    <a:pt x="37" y="0"/>
                  </a:lnTo>
                  <a:lnTo>
                    <a:pt x="39" y="3"/>
                  </a:lnTo>
                  <a:lnTo>
                    <a:pt x="39" y="7"/>
                  </a:lnTo>
                  <a:lnTo>
                    <a:pt x="39"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1" name="Freeform 180"/>
            <p:cNvSpPr>
              <a:spLocks noEditPoints="1"/>
            </p:cNvSpPr>
            <p:nvPr userDrawn="1"/>
          </p:nvSpPr>
          <p:spPr bwMode="auto">
            <a:xfrm>
              <a:off x="5226" y="569"/>
              <a:ext cx="44" cy="57"/>
            </a:xfrm>
            <a:custGeom>
              <a:avLst/>
              <a:gdLst>
                <a:gd name="T0" fmla="*/ 30 w 44"/>
                <a:gd name="T1" fmla="*/ 10 h 57"/>
                <a:gd name="T2" fmla="*/ 28 w 44"/>
                <a:gd name="T3" fmla="*/ 21 h 57"/>
                <a:gd name="T4" fmla="*/ 21 w 44"/>
                <a:gd name="T5" fmla="*/ 32 h 57"/>
                <a:gd name="T6" fmla="*/ 18 w 44"/>
                <a:gd name="T7" fmla="*/ 33 h 57"/>
                <a:gd name="T8" fmla="*/ 14 w 44"/>
                <a:gd name="T9" fmla="*/ 30 h 57"/>
                <a:gd name="T10" fmla="*/ 16 w 44"/>
                <a:gd name="T11" fmla="*/ 21 h 57"/>
                <a:gd name="T12" fmla="*/ 20 w 44"/>
                <a:gd name="T13" fmla="*/ 12 h 57"/>
                <a:gd name="T14" fmla="*/ 27 w 44"/>
                <a:gd name="T15" fmla="*/ 5 h 57"/>
                <a:gd name="T16" fmla="*/ 28 w 44"/>
                <a:gd name="T17" fmla="*/ 7 h 57"/>
                <a:gd name="T18" fmla="*/ 44 w 44"/>
                <a:gd name="T19" fmla="*/ 0 h 57"/>
                <a:gd name="T20" fmla="*/ 32 w 44"/>
                <a:gd name="T21" fmla="*/ 5 h 57"/>
                <a:gd name="T22" fmla="*/ 32 w 44"/>
                <a:gd name="T23" fmla="*/ 2 h 57"/>
                <a:gd name="T24" fmla="*/ 23 w 44"/>
                <a:gd name="T25" fmla="*/ 0 h 57"/>
                <a:gd name="T26" fmla="*/ 18 w 44"/>
                <a:gd name="T27" fmla="*/ 2 h 57"/>
                <a:gd name="T28" fmla="*/ 9 w 44"/>
                <a:gd name="T29" fmla="*/ 12 h 57"/>
                <a:gd name="T30" fmla="*/ 5 w 44"/>
                <a:gd name="T31" fmla="*/ 21 h 57"/>
                <a:gd name="T32" fmla="*/ 4 w 44"/>
                <a:gd name="T33" fmla="*/ 32 h 57"/>
                <a:gd name="T34" fmla="*/ 7 w 44"/>
                <a:gd name="T35" fmla="*/ 37 h 57"/>
                <a:gd name="T36" fmla="*/ 12 w 44"/>
                <a:gd name="T37" fmla="*/ 41 h 57"/>
                <a:gd name="T38" fmla="*/ 20 w 44"/>
                <a:gd name="T39" fmla="*/ 39 h 57"/>
                <a:gd name="T40" fmla="*/ 23 w 44"/>
                <a:gd name="T41" fmla="*/ 35 h 57"/>
                <a:gd name="T42" fmla="*/ 18 w 44"/>
                <a:gd name="T43" fmla="*/ 49 h 57"/>
                <a:gd name="T44" fmla="*/ 14 w 44"/>
                <a:gd name="T45" fmla="*/ 51 h 57"/>
                <a:gd name="T46" fmla="*/ 11 w 44"/>
                <a:gd name="T47" fmla="*/ 48 h 57"/>
                <a:gd name="T48" fmla="*/ 11 w 44"/>
                <a:gd name="T49" fmla="*/ 44 h 57"/>
                <a:gd name="T50" fmla="*/ 0 w 44"/>
                <a:gd name="T51" fmla="*/ 44 h 57"/>
                <a:gd name="T52" fmla="*/ 0 w 44"/>
                <a:gd name="T53" fmla="*/ 48 h 57"/>
                <a:gd name="T54" fmla="*/ 4 w 44"/>
                <a:gd name="T55" fmla="*/ 55 h 57"/>
                <a:gd name="T56" fmla="*/ 12 w 44"/>
                <a:gd name="T57" fmla="*/ 57 h 57"/>
                <a:gd name="T58" fmla="*/ 25 w 44"/>
                <a:gd name="T59" fmla="*/ 53 h 57"/>
                <a:gd name="T60" fmla="*/ 32 w 44"/>
                <a:gd name="T61" fmla="*/ 42 h 57"/>
                <a:gd name="T62" fmla="*/ 43 w 44"/>
                <a:gd name="T63" fmla="*/ 7 h 57"/>
                <a:gd name="T64" fmla="*/ 44 w 4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57">
                  <a:moveTo>
                    <a:pt x="30" y="10"/>
                  </a:moveTo>
                  <a:lnTo>
                    <a:pt x="30" y="10"/>
                  </a:lnTo>
                  <a:lnTo>
                    <a:pt x="28" y="21"/>
                  </a:lnTo>
                  <a:lnTo>
                    <a:pt x="25" y="28"/>
                  </a:lnTo>
                  <a:lnTo>
                    <a:pt x="21" y="32"/>
                  </a:lnTo>
                  <a:lnTo>
                    <a:pt x="18" y="33"/>
                  </a:lnTo>
                  <a:lnTo>
                    <a:pt x="16" y="32"/>
                  </a:lnTo>
                  <a:lnTo>
                    <a:pt x="14" y="30"/>
                  </a:lnTo>
                  <a:lnTo>
                    <a:pt x="16" y="21"/>
                  </a:lnTo>
                  <a:lnTo>
                    <a:pt x="20" y="12"/>
                  </a:lnTo>
                  <a:lnTo>
                    <a:pt x="23" y="7"/>
                  </a:lnTo>
                  <a:lnTo>
                    <a:pt x="27" y="5"/>
                  </a:lnTo>
                  <a:lnTo>
                    <a:pt x="28" y="7"/>
                  </a:lnTo>
                  <a:lnTo>
                    <a:pt x="30" y="10"/>
                  </a:lnTo>
                  <a:close/>
                  <a:moveTo>
                    <a:pt x="44" y="0"/>
                  </a:moveTo>
                  <a:lnTo>
                    <a:pt x="34" y="0"/>
                  </a:lnTo>
                  <a:lnTo>
                    <a:pt x="32" y="5"/>
                  </a:lnTo>
                  <a:lnTo>
                    <a:pt x="32" y="2"/>
                  </a:lnTo>
                  <a:lnTo>
                    <a:pt x="30" y="0"/>
                  </a:lnTo>
                  <a:lnTo>
                    <a:pt x="23" y="0"/>
                  </a:lnTo>
                  <a:lnTo>
                    <a:pt x="18" y="2"/>
                  </a:lnTo>
                  <a:lnTo>
                    <a:pt x="12" y="5"/>
                  </a:lnTo>
                  <a:lnTo>
                    <a:pt x="9" y="12"/>
                  </a:lnTo>
                  <a:lnTo>
                    <a:pt x="5" y="21"/>
                  </a:lnTo>
                  <a:lnTo>
                    <a:pt x="4" y="32"/>
                  </a:lnTo>
                  <a:lnTo>
                    <a:pt x="5" y="35"/>
                  </a:lnTo>
                  <a:lnTo>
                    <a:pt x="7" y="37"/>
                  </a:lnTo>
                  <a:lnTo>
                    <a:pt x="9" y="39"/>
                  </a:lnTo>
                  <a:lnTo>
                    <a:pt x="12" y="41"/>
                  </a:lnTo>
                  <a:lnTo>
                    <a:pt x="20" y="39"/>
                  </a:lnTo>
                  <a:lnTo>
                    <a:pt x="23" y="35"/>
                  </a:lnTo>
                  <a:lnTo>
                    <a:pt x="21" y="46"/>
                  </a:lnTo>
                  <a:lnTo>
                    <a:pt x="18" y="49"/>
                  </a:lnTo>
                  <a:lnTo>
                    <a:pt x="14" y="51"/>
                  </a:lnTo>
                  <a:lnTo>
                    <a:pt x="11" y="49"/>
                  </a:lnTo>
                  <a:lnTo>
                    <a:pt x="11" y="48"/>
                  </a:lnTo>
                  <a:lnTo>
                    <a:pt x="11" y="44"/>
                  </a:lnTo>
                  <a:lnTo>
                    <a:pt x="0" y="44"/>
                  </a:lnTo>
                  <a:lnTo>
                    <a:pt x="0" y="48"/>
                  </a:lnTo>
                  <a:lnTo>
                    <a:pt x="2" y="53"/>
                  </a:lnTo>
                  <a:lnTo>
                    <a:pt x="4" y="55"/>
                  </a:lnTo>
                  <a:lnTo>
                    <a:pt x="12" y="57"/>
                  </a:lnTo>
                  <a:lnTo>
                    <a:pt x="20" y="55"/>
                  </a:lnTo>
                  <a:lnTo>
                    <a:pt x="25" y="53"/>
                  </a:lnTo>
                  <a:lnTo>
                    <a:pt x="28" y="48"/>
                  </a:lnTo>
                  <a:lnTo>
                    <a:pt x="32" y="42"/>
                  </a:lnTo>
                  <a:lnTo>
                    <a:pt x="43" y="7"/>
                  </a:lnTo>
                  <a:lnTo>
                    <a:pt x="44" y="0"/>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2" name="Freeform 181"/>
            <p:cNvSpPr>
              <a:spLocks/>
            </p:cNvSpPr>
            <p:nvPr userDrawn="1"/>
          </p:nvSpPr>
          <p:spPr bwMode="auto">
            <a:xfrm>
              <a:off x="5240" y="574"/>
              <a:ext cx="16" cy="28"/>
            </a:xfrm>
            <a:custGeom>
              <a:avLst/>
              <a:gdLst>
                <a:gd name="T0" fmla="*/ 16 w 16"/>
                <a:gd name="T1" fmla="*/ 5 h 28"/>
                <a:gd name="T2" fmla="*/ 16 w 16"/>
                <a:gd name="T3" fmla="*/ 5 h 28"/>
                <a:gd name="T4" fmla="*/ 14 w 16"/>
                <a:gd name="T5" fmla="*/ 16 h 28"/>
                <a:gd name="T6" fmla="*/ 14 w 16"/>
                <a:gd name="T7" fmla="*/ 16 h 28"/>
                <a:gd name="T8" fmla="*/ 11 w 16"/>
                <a:gd name="T9" fmla="*/ 23 h 28"/>
                <a:gd name="T10" fmla="*/ 7 w 16"/>
                <a:gd name="T11" fmla="*/ 27 h 28"/>
                <a:gd name="T12" fmla="*/ 4 w 16"/>
                <a:gd name="T13" fmla="*/ 28 h 28"/>
                <a:gd name="T14" fmla="*/ 4 w 16"/>
                <a:gd name="T15" fmla="*/ 28 h 28"/>
                <a:gd name="T16" fmla="*/ 2 w 16"/>
                <a:gd name="T17" fmla="*/ 27 h 28"/>
                <a:gd name="T18" fmla="*/ 0 w 16"/>
                <a:gd name="T19" fmla="*/ 25 h 28"/>
                <a:gd name="T20" fmla="*/ 0 w 16"/>
                <a:gd name="T21" fmla="*/ 25 h 28"/>
                <a:gd name="T22" fmla="*/ 2 w 16"/>
                <a:gd name="T23" fmla="*/ 16 h 28"/>
                <a:gd name="T24" fmla="*/ 2 w 16"/>
                <a:gd name="T25" fmla="*/ 16 h 28"/>
                <a:gd name="T26" fmla="*/ 6 w 16"/>
                <a:gd name="T27" fmla="*/ 7 h 28"/>
                <a:gd name="T28" fmla="*/ 9 w 16"/>
                <a:gd name="T29" fmla="*/ 2 h 28"/>
                <a:gd name="T30" fmla="*/ 13 w 16"/>
                <a:gd name="T31" fmla="*/ 0 h 28"/>
                <a:gd name="T32" fmla="*/ 13 w 16"/>
                <a:gd name="T33" fmla="*/ 0 h 28"/>
                <a:gd name="T34" fmla="*/ 14 w 16"/>
                <a:gd name="T35" fmla="*/ 2 h 28"/>
                <a:gd name="T36" fmla="*/ 16 w 16"/>
                <a:gd name="T37" fmla="*/ 5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28">
                  <a:moveTo>
                    <a:pt x="16" y="5"/>
                  </a:moveTo>
                  <a:lnTo>
                    <a:pt x="16" y="5"/>
                  </a:lnTo>
                  <a:lnTo>
                    <a:pt x="14" y="16"/>
                  </a:lnTo>
                  <a:lnTo>
                    <a:pt x="11" y="23"/>
                  </a:lnTo>
                  <a:lnTo>
                    <a:pt x="7" y="27"/>
                  </a:lnTo>
                  <a:lnTo>
                    <a:pt x="4" y="28"/>
                  </a:lnTo>
                  <a:lnTo>
                    <a:pt x="2" y="27"/>
                  </a:lnTo>
                  <a:lnTo>
                    <a:pt x="0" y="25"/>
                  </a:lnTo>
                  <a:lnTo>
                    <a:pt x="2" y="16"/>
                  </a:lnTo>
                  <a:lnTo>
                    <a:pt x="6" y="7"/>
                  </a:lnTo>
                  <a:lnTo>
                    <a:pt x="9" y="2"/>
                  </a:lnTo>
                  <a:lnTo>
                    <a:pt x="13" y="0"/>
                  </a:lnTo>
                  <a:lnTo>
                    <a:pt x="14" y="2"/>
                  </a:lnTo>
                  <a:lnTo>
                    <a:pt x="1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3" name="Freeform 182"/>
            <p:cNvSpPr>
              <a:spLocks/>
            </p:cNvSpPr>
            <p:nvPr userDrawn="1"/>
          </p:nvSpPr>
          <p:spPr bwMode="auto">
            <a:xfrm>
              <a:off x="5226" y="569"/>
              <a:ext cx="44" cy="57"/>
            </a:xfrm>
            <a:custGeom>
              <a:avLst/>
              <a:gdLst>
                <a:gd name="T0" fmla="*/ 44 w 44"/>
                <a:gd name="T1" fmla="*/ 0 h 57"/>
                <a:gd name="T2" fmla="*/ 34 w 44"/>
                <a:gd name="T3" fmla="*/ 0 h 57"/>
                <a:gd name="T4" fmla="*/ 32 w 44"/>
                <a:gd name="T5" fmla="*/ 5 h 57"/>
                <a:gd name="T6" fmla="*/ 32 w 44"/>
                <a:gd name="T7" fmla="*/ 5 h 57"/>
                <a:gd name="T8" fmla="*/ 32 w 44"/>
                <a:gd name="T9" fmla="*/ 2 h 57"/>
                <a:gd name="T10" fmla="*/ 30 w 44"/>
                <a:gd name="T11" fmla="*/ 0 h 57"/>
                <a:gd name="T12" fmla="*/ 23 w 44"/>
                <a:gd name="T13" fmla="*/ 0 h 57"/>
                <a:gd name="T14" fmla="*/ 23 w 44"/>
                <a:gd name="T15" fmla="*/ 0 h 57"/>
                <a:gd name="T16" fmla="*/ 18 w 44"/>
                <a:gd name="T17" fmla="*/ 2 h 57"/>
                <a:gd name="T18" fmla="*/ 12 w 44"/>
                <a:gd name="T19" fmla="*/ 5 h 57"/>
                <a:gd name="T20" fmla="*/ 9 w 44"/>
                <a:gd name="T21" fmla="*/ 12 h 57"/>
                <a:gd name="T22" fmla="*/ 5 w 44"/>
                <a:gd name="T23" fmla="*/ 21 h 57"/>
                <a:gd name="T24" fmla="*/ 5 w 44"/>
                <a:gd name="T25" fmla="*/ 21 h 57"/>
                <a:gd name="T26" fmla="*/ 4 w 44"/>
                <a:gd name="T27" fmla="*/ 32 h 57"/>
                <a:gd name="T28" fmla="*/ 4 w 44"/>
                <a:gd name="T29" fmla="*/ 32 h 57"/>
                <a:gd name="T30" fmla="*/ 5 w 44"/>
                <a:gd name="T31" fmla="*/ 35 h 57"/>
                <a:gd name="T32" fmla="*/ 7 w 44"/>
                <a:gd name="T33" fmla="*/ 37 h 57"/>
                <a:gd name="T34" fmla="*/ 9 w 44"/>
                <a:gd name="T35" fmla="*/ 39 h 57"/>
                <a:gd name="T36" fmla="*/ 12 w 44"/>
                <a:gd name="T37" fmla="*/ 41 h 57"/>
                <a:gd name="T38" fmla="*/ 12 w 44"/>
                <a:gd name="T39" fmla="*/ 41 h 57"/>
                <a:gd name="T40" fmla="*/ 20 w 44"/>
                <a:gd name="T41" fmla="*/ 39 h 57"/>
                <a:gd name="T42" fmla="*/ 23 w 44"/>
                <a:gd name="T43" fmla="*/ 35 h 57"/>
                <a:gd name="T44" fmla="*/ 23 w 44"/>
                <a:gd name="T45" fmla="*/ 35 h 57"/>
                <a:gd name="T46" fmla="*/ 21 w 44"/>
                <a:gd name="T47" fmla="*/ 46 h 57"/>
                <a:gd name="T48" fmla="*/ 18 w 44"/>
                <a:gd name="T49" fmla="*/ 49 h 57"/>
                <a:gd name="T50" fmla="*/ 14 w 44"/>
                <a:gd name="T51" fmla="*/ 51 h 57"/>
                <a:gd name="T52" fmla="*/ 14 w 44"/>
                <a:gd name="T53" fmla="*/ 51 h 57"/>
                <a:gd name="T54" fmla="*/ 11 w 44"/>
                <a:gd name="T55" fmla="*/ 49 h 57"/>
                <a:gd name="T56" fmla="*/ 11 w 44"/>
                <a:gd name="T57" fmla="*/ 48 h 57"/>
                <a:gd name="T58" fmla="*/ 11 w 44"/>
                <a:gd name="T59" fmla="*/ 48 h 57"/>
                <a:gd name="T60" fmla="*/ 11 w 44"/>
                <a:gd name="T61" fmla="*/ 44 h 57"/>
                <a:gd name="T62" fmla="*/ 0 w 44"/>
                <a:gd name="T63" fmla="*/ 44 h 57"/>
                <a:gd name="T64" fmla="*/ 0 w 44"/>
                <a:gd name="T65" fmla="*/ 44 h 57"/>
                <a:gd name="T66" fmla="*/ 0 w 44"/>
                <a:gd name="T67" fmla="*/ 48 h 57"/>
                <a:gd name="T68" fmla="*/ 0 w 44"/>
                <a:gd name="T69" fmla="*/ 48 h 57"/>
                <a:gd name="T70" fmla="*/ 2 w 44"/>
                <a:gd name="T71" fmla="*/ 53 h 57"/>
                <a:gd name="T72" fmla="*/ 4 w 44"/>
                <a:gd name="T73" fmla="*/ 55 h 57"/>
                <a:gd name="T74" fmla="*/ 12 w 44"/>
                <a:gd name="T75" fmla="*/ 57 h 57"/>
                <a:gd name="T76" fmla="*/ 12 w 44"/>
                <a:gd name="T77" fmla="*/ 57 h 57"/>
                <a:gd name="T78" fmla="*/ 20 w 44"/>
                <a:gd name="T79" fmla="*/ 55 h 57"/>
                <a:gd name="T80" fmla="*/ 25 w 44"/>
                <a:gd name="T81" fmla="*/ 53 h 57"/>
                <a:gd name="T82" fmla="*/ 28 w 44"/>
                <a:gd name="T83" fmla="*/ 48 h 57"/>
                <a:gd name="T84" fmla="*/ 32 w 44"/>
                <a:gd name="T85" fmla="*/ 42 h 57"/>
                <a:gd name="T86" fmla="*/ 43 w 44"/>
                <a:gd name="T87" fmla="*/ 7 h 57"/>
                <a:gd name="T88" fmla="*/ 43 w 44"/>
                <a:gd name="T89" fmla="*/ 7 h 57"/>
                <a:gd name="T90" fmla="*/ 44 w 44"/>
                <a:gd name="T91" fmla="*/ 0 h 57"/>
                <a:gd name="T92" fmla="*/ 44 w 44"/>
                <a:gd name="T93" fmla="*/ 0 h 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 h="57">
                  <a:moveTo>
                    <a:pt x="44" y="0"/>
                  </a:moveTo>
                  <a:lnTo>
                    <a:pt x="34" y="0"/>
                  </a:lnTo>
                  <a:lnTo>
                    <a:pt x="32" y="5"/>
                  </a:lnTo>
                  <a:lnTo>
                    <a:pt x="32" y="2"/>
                  </a:lnTo>
                  <a:lnTo>
                    <a:pt x="30" y="0"/>
                  </a:lnTo>
                  <a:lnTo>
                    <a:pt x="23" y="0"/>
                  </a:lnTo>
                  <a:lnTo>
                    <a:pt x="18" y="2"/>
                  </a:lnTo>
                  <a:lnTo>
                    <a:pt x="12" y="5"/>
                  </a:lnTo>
                  <a:lnTo>
                    <a:pt x="9" y="12"/>
                  </a:lnTo>
                  <a:lnTo>
                    <a:pt x="5" y="21"/>
                  </a:lnTo>
                  <a:lnTo>
                    <a:pt x="4" y="32"/>
                  </a:lnTo>
                  <a:lnTo>
                    <a:pt x="5" y="35"/>
                  </a:lnTo>
                  <a:lnTo>
                    <a:pt x="7" y="37"/>
                  </a:lnTo>
                  <a:lnTo>
                    <a:pt x="9" y="39"/>
                  </a:lnTo>
                  <a:lnTo>
                    <a:pt x="12" y="41"/>
                  </a:lnTo>
                  <a:lnTo>
                    <a:pt x="20" y="39"/>
                  </a:lnTo>
                  <a:lnTo>
                    <a:pt x="23" y="35"/>
                  </a:lnTo>
                  <a:lnTo>
                    <a:pt x="21" y="46"/>
                  </a:lnTo>
                  <a:lnTo>
                    <a:pt x="18" y="49"/>
                  </a:lnTo>
                  <a:lnTo>
                    <a:pt x="14" y="51"/>
                  </a:lnTo>
                  <a:lnTo>
                    <a:pt x="11" y="49"/>
                  </a:lnTo>
                  <a:lnTo>
                    <a:pt x="11" y="48"/>
                  </a:lnTo>
                  <a:lnTo>
                    <a:pt x="11" y="44"/>
                  </a:lnTo>
                  <a:lnTo>
                    <a:pt x="0" y="44"/>
                  </a:lnTo>
                  <a:lnTo>
                    <a:pt x="0" y="48"/>
                  </a:lnTo>
                  <a:lnTo>
                    <a:pt x="2" y="53"/>
                  </a:lnTo>
                  <a:lnTo>
                    <a:pt x="4" y="55"/>
                  </a:lnTo>
                  <a:lnTo>
                    <a:pt x="12" y="57"/>
                  </a:lnTo>
                  <a:lnTo>
                    <a:pt x="20" y="55"/>
                  </a:lnTo>
                  <a:lnTo>
                    <a:pt x="25" y="53"/>
                  </a:lnTo>
                  <a:lnTo>
                    <a:pt x="28" y="48"/>
                  </a:lnTo>
                  <a:lnTo>
                    <a:pt x="32" y="42"/>
                  </a:lnTo>
                  <a:lnTo>
                    <a:pt x="43" y="7"/>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4" name="Freeform 183"/>
            <p:cNvSpPr>
              <a:spLocks/>
            </p:cNvSpPr>
            <p:nvPr userDrawn="1"/>
          </p:nvSpPr>
          <p:spPr bwMode="auto">
            <a:xfrm>
              <a:off x="5276" y="551"/>
              <a:ext cx="46" cy="59"/>
            </a:xfrm>
            <a:custGeom>
              <a:avLst/>
              <a:gdLst>
                <a:gd name="T0" fmla="*/ 44 w 46"/>
                <a:gd name="T1" fmla="*/ 9 h 59"/>
                <a:gd name="T2" fmla="*/ 25 w 46"/>
                <a:gd name="T3" fmla="*/ 9 h 59"/>
                <a:gd name="T4" fmla="*/ 21 w 46"/>
                <a:gd name="T5" fmla="*/ 25 h 59"/>
                <a:gd name="T6" fmla="*/ 39 w 46"/>
                <a:gd name="T7" fmla="*/ 25 h 59"/>
                <a:gd name="T8" fmla="*/ 35 w 46"/>
                <a:gd name="T9" fmla="*/ 32 h 59"/>
                <a:gd name="T10" fmla="*/ 17 w 46"/>
                <a:gd name="T11" fmla="*/ 32 h 59"/>
                <a:gd name="T12" fmla="*/ 12 w 46"/>
                <a:gd name="T13" fmla="*/ 50 h 59"/>
                <a:gd name="T14" fmla="*/ 33 w 46"/>
                <a:gd name="T15" fmla="*/ 50 h 59"/>
                <a:gd name="T16" fmla="*/ 30 w 46"/>
                <a:gd name="T17" fmla="*/ 59 h 59"/>
                <a:gd name="T18" fmla="*/ 0 w 46"/>
                <a:gd name="T19" fmla="*/ 59 h 59"/>
                <a:gd name="T20" fmla="*/ 16 w 46"/>
                <a:gd name="T21" fmla="*/ 0 h 59"/>
                <a:gd name="T22" fmla="*/ 46 w 46"/>
                <a:gd name="T23" fmla="*/ 0 h 59"/>
                <a:gd name="T24" fmla="*/ 44 w 46"/>
                <a:gd name="T25" fmla="*/ 9 h 59"/>
                <a:gd name="T26" fmla="*/ 44 w 46"/>
                <a:gd name="T27" fmla="*/ 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59">
                  <a:moveTo>
                    <a:pt x="44" y="9"/>
                  </a:moveTo>
                  <a:lnTo>
                    <a:pt x="25" y="9"/>
                  </a:lnTo>
                  <a:lnTo>
                    <a:pt x="21" y="25"/>
                  </a:lnTo>
                  <a:lnTo>
                    <a:pt x="39" y="25"/>
                  </a:lnTo>
                  <a:lnTo>
                    <a:pt x="35" y="32"/>
                  </a:lnTo>
                  <a:lnTo>
                    <a:pt x="17" y="32"/>
                  </a:lnTo>
                  <a:lnTo>
                    <a:pt x="12" y="50"/>
                  </a:lnTo>
                  <a:lnTo>
                    <a:pt x="33" y="50"/>
                  </a:lnTo>
                  <a:lnTo>
                    <a:pt x="30" y="59"/>
                  </a:lnTo>
                  <a:lnTo>
                    <a:pt x="0" y="59"/>
                  </a:lnTo>
                  <a:lnTo>
                    <a:pt x="16" y="0"/>
                  </a:lnTo>
                  <a:lnTo>
                    <a:pt x="46" y="0"/>
                  </a:lnTo>
                  <a:lnTo>
                    <a:pt x="44"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5" name="Freeform 184"/>
            <p:cNvSpPr>
              <a:spLocks/>
            </p:cNvSpPr>
            <p:nvPr userDrawn="1"/>
          </p:nvSpPr>
          <p:spPr bwMode="auto">
            <a:xfrm>
              <a:off x="5313" y="569"/>
              <a:ext cx="44" cy="41"/>
            </a:xfrm>
            <a:custGeom>
              <a:avLst/>
              <a:gdLst>
                <a:gd name="T0" fmla="*/ 28 w 44"/>
                <a:gd name="T1" fmla="*/ 19 h 41"/>
                <a:gd name="T2" fmla="*/ 34 w 44"/>
                <a:gd name="T3" fmla="*/ 41 h 41"/>
                <a:gd name="T4" fmla="*/ 23 w 44"/>
                <a:gd name="T5" fmla="*/ 41 h 41"/>
                <a:gd name="T6" fmla="*/ 21 w 44"/>
                <a:gd name="T7" fmla="*/ 25 h 41"/>
                <a:gd name="T8" fmla="*/ 11 w 44"/>
                <a:gd name="T9" fmla="*/ 41 h 41"/>
                <a:gd name="T10" fmla="*/ 0 w 44"/>
                <a:gd name="T11" fmla="*/ 41 h 41"/>
                <a:gd name="T12" fmla="*/ 18 w 44"/>
                <a:gd name="T13" fmla="*/ 19 h 41"/>
                <a:gd name="T14" fmla="*/ 12 w 44"/>
                <a:gd name="T15" fmla="*/ 0 h 41"/>
                <a:gd name="T16" fmla="*/ 23 w 44"/>
                <a:gd name="T17" fmla="*/ 0 h 41"/>
                <a:gd name="T18" fmla="*/ 25 w 44"/>
                <a:gd name="T19" fmla="*/ 12 h 41"/>
                <a:gd name="T20" fmla="*/ 34 w 44"/>
                <a:gd name="T21" fmla="*/ 0 h 41"/>
                <a:gd name="T22" fmla="*/ 44 w 44"/>
                <a:gd name="T23" fmla="*/ 0 h 41"/>
                <a:gd name="T24" fmla="*/ 28 w 44"/>
                <a:gd name="T25" fmla="*/ 19 h 41"/>
                <a:gd name="T26" fmla="*/ 28 w 44"/>
                <a:gd name="T27" fmla="*/ 1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1">
                  <a:moveTo>
                    <a:pt x="28" y="19"/>
                  </a:moveTo>
                  <a:lnTo>
                    <a:pt x="34" y="41"/>
                  </a:lnTo>
                  <a:lnTo>
                    <a:pt x="23" y="41"/>
                  </a:lnTo>
                  <a:lnTo>
                    <a:pt x="21" y="25"/>
                  </a:lnTo>
                  <a:lnTo>
                    <a:pt x="11" y="41"/>
                  </a:lnTo>
                  <a:lnTo>
                    <a:pt x="0" y="41"/>
                  </a:lnTo>
                  <a:lnTo>
                    <a:pt x="18" y="19"/>
                  </a:lnTo>
                  <a:lnTo>
                    <a:pt x="12" y="0"/>
                  </a:lnTo>
                  <a:lnTo>
                    <a:pt x="23" y="0"/>
                  </a:lnTo>
                  <a:lnTo>
                    <a:pt x="25" y="12"/>
                  </a:lnTo>
                  <a:lnTo>
                    <a:pt x="34" y="0"/>
                  </a:lnTo>
                  <a:lnTo>
                    <a:pt x="44" y="0"/>
                  </a:lnTo>
                  <a:lnTo>
                    <a:pt x="28" y="1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6" name="Freeform 185"/>
            <p:cNvSpPr>
              <a:spLocks/>
            </p:cNvSpPr>
            <p:nvPr userDrawn="1"/>
          </p:nvSpPr>
          <p:spPr bwMode="auto">
            <a:xfrm>
              <a:off x="5356" y="569"/>
              <a:ext cx="35" cy="41"/>
            </a:xfrm>
            <a:custGeom>
              <a:avLst/>
              <a:gdLst>
                <a:gd name="T0" fmla="*/ 35 w 35"/>
                <a:gd name="T1" fmla="*/ 14 h 41"/>
                <a:gd name="T2" fmla="*/ 24 w 35"/>
                <a:gd name="T3" fmla="*/ 14 h 41"/>
                <a:gd name="T4" fmla="*/ 24 w 35"/>
                <a:gd name="T5" fmla="*/ 14 h 41"/>
                <a:gd name="T6" fmla="*/ 26 w 35"/>
                <a:gd name="T7" fmla="*/ 9 h 41"/>
                <a:gd name="T8" fmla="*/ 26 w 35"/>
                <a:gd name="T9" fmla="*/ 9 h 41"/>
                <a:gd name="T10" fmla="*/ 24 w 35"/>
                <a:gd name="T11" fmla="*/ 7 h 41"/>
                <a:gd name="T12" fmla="*/ 23 w 35"/>
                <a:gd name="T13" fmla="*/ 5 h 41"/>
                <a:gd name="T14" fmla="*/ 23 w 35"/>
                <a:gd name="T15" fmla="*/ 5 h 41"/>
                <a:gd name="T16" fmla="*/ 17 w 35"/>
                <a:gd name="T17" fmla="*/ 7 h 41"/>
                <a:gd name="T18" fmla="*/ 16 w 35"/>
                <a:gd name="T19" fmla="*/ 10 h 41"/>
                <a:gd name="T20" fmla="*/ 12 w 35"/>
                <a:gd name="T21" fmla="*/ 21 h 41"/>
                <a:gd name="T22" fmla="*/ 12 w 35"/>
                <a:gd name="T23" fmla="*/ 21 h 41"/>
                <a:gd name="T24" fmla="*/ 10 w 35"/>
                <a:gd name="T25" fmla="*/ 30 h 41"/>
                <a:gd name="T26" fmla="*/ 10 w 35"/>
                <a:gd name="T27" fmla="*/ 30 h 41"/>
                <a:gd name="T28" fmla="*/ 10 w 35"/>
                <a:gd name="T29" fmla="*/ 33 h 41"/>
                <a:gd name="T30" fmla="*/ 14 w 35"/>
                <a:gd name="T31" fmla="*/ 35 h 41"/>
                <a:gd name="T32" fmla="*/ 14 w 35"/>
                <a:gd name="T33" fmla="*/ 35 h 41"/>
                <a:gd name="T34" fmla="*/ 17 w 35"/>
                <a:gd name="T35" fmla="*/ 33 h 41"/>
                <a:gd name="T36" fmla="*/ 19 w 35"/>
                <a:gd name="T37" fmla="*/ 32 h 41"/>
                <a:gd name="T38" fmla="*/ 21 w 35"/>
                <a:gd name="T39" fmla="*/ 26 h 41"/>
                <a:gd name="T40" fmla="*/ 31 w 35"/>
                <a:gd name="T41" fmla="*/ 26 h 41"/>
                <a:gd name="T42" fmla="*/ 31 w 35"/>
                <a:gd name="T43" fmla="*/ 26 h 41"/>
                <a:gd name="T44" fmla="*/ 28 w 35"/>
                <a:gd name="T45" fmla="*/ 33 h 41"/>
                <a:gd name="T46" fmla="*/ 24 w 35"/>
                <a:gd name="T47" fmla="*/ 37 h 41"/>
                <a:gd name="T48" fmla="*/ 19 w 35"/>
                <a:gd name="T49" fmla="*/ 41 h 41"/>
                <a:gd name="T50" fmla="*/ 12 w 35"/>
                <a:gd name="T51" fmla="*/ 41 h 41"/>
                <a:gd name="T52" fmla="*/ 12 w 35"/>
                <a:gd name="T53" fmla="*/ 41 h 41"/>
                <a:gd name="T54" fmla="*/ 8 w 35"/>
                <a:gd name="T55" fmla="*/ 41 h 41"/>
                <a:gd name="T56" fmla="*/ 3 w 35"/>
                <a:gd name="T57" fmla="*/ 39 h 41"/>
                <a:gd name="T58" fmla="*/ 1 w 35"/>
                <a:gd name="T59" fmla="*/ 37 h 41"/>
                <a:gd name="T60" fmla="*/ 0 w 35"/>
                <a:gd name="T61" fmla="*/ 32 h 41"/>
                <a:gd name="T62" fmla="*/ 0 w 35"/>
                <a:gd name="T63" fmla="*/ 32 h 41"/>
                <a:gd name="T64" fmla="*/ 1 w 35"/>
                <a:gd name="T65" fmla="*/ 21 h 41"/>
                <a:gd name="T66" fmla="*/ 1 w 35"/>
                <a:gd name="T67" fmla="*/ 21 h 41"/>
                <a:gd name="T68" fmla="*/ 5 w 35"/>
                <a:gd name="T69" fmla="*/ 12 h 41"/>
                <a:gd name="T70" fmla="*/ 8 w 35"/>
                <a:gd name="T71" fmla="*/ 5 h 41"/>
                <a:gd name="T72" fmla="*/ 14 w 35"/>
                <a:gd name="T73" fmla="*/ 2 h 41"/>
                <a:gd name="T74" fmla="*/ 17 w 35"/>
                <a:gd name="T75" fmla="*/ 0 h 41"/>
                <a:gd name="T76" fmla="*/ 23 w 35"/>
                <a:gd name="T77" fmla="*/ 0 h 41"/>
                <a:gd name="T78" fmla="*/ 23 w 35"/>
                <a:gd name="T79" fmla="*/ 0 h 41"/>
                <a:gd name="T80" fmla="*/ 28 w 35"/>
                <a:gd name="T81" fmla="*/ 0 h 41"/>
                <a:gd name="T82" fmla="*/ 31 w 35"/>
                <a:gd name="T83" fmla="*/ 0 h 41"/>
                <a:gd name="T84" fmla="*/ 35 w 35"/>
                <a:gd name="T85" fmla="*/ 3 h 41"/>
                <a:gd name="T86" fmla="*/ 35 w 35"/>
                <a:gd name="T87" fmla="*/ 7 h 41"/>
                <a:gd name="T88" fmla="*/ 35 w 35"/>
                <a:gd name="T89" fmla="*/ 7 h 41"/>
                <a:gd name="T90" fmla="*/ 35 w 35"/>
                <a:gd name="T91" fmla="*/ 14 h 41"/>
                <a:gd name="T92" fmla="*/ 35 w 35"/>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 h="41">
                  <a:moveTo>
                    <a:pt x="35" y="14"/>
                  </a:moveTo>
                  <a:lnTo>
                    <a:pt x="24" y="14"/>
                  </a:lnTo>
                  <a:lnTo>
                    <a:pt x="26" y="9"/>
                  </a:lnTo>
                  <a:lnTo>
                    <a:pt x="24" y="7"/>
                  </a:lnTo>
                  <a:lnTo>
                    <a:pt x="23" y="5"/>
                  </a:lnTo>
                  <a:lnTo>
                    <a:pt x="17" y="7"/>
                  </a:lnTo>
                  <a:lnTo>
                    <a:pt x="16" y="10"/>
                  </a:lnTo>
                  <a:lnTo>
                    <a:pt x="12" y="21"/>
                  </a:lnTo>
                  <a:lnTo>
                    <a:pt x="10" y="30"/>
                  </a:lnTo>
                  <a:lnTo>
                    <a:pt x="10" y="33"/>
                  </a:lnTo>
                  <a:lnTo>
                    <a:pt x="14" y="35"/>
                  </a:lnTo>
                  <a:lnTo>
                    <a:pt x="17" y="33"/>
                  </a:lnTo>
                  <a:lnTo>
                    <a:pt x="19" y="32"/>
                  </a:lnTo>
                  <a:lnTo>
                    <a:pt x="21" y="26"/>
                  </a:lnTo>
                  <a:lnTo>
                    <a:pt x="31" y="26"/>
                  </a:lnTo>
                  <a:lnTo>
                    <a:pt x="28" y="33"/>
                  </a:lnTo>
                  <a:lnTo>
                    <a:pt x="24" y="37"/>
                  </a:lnTo>
                  <a:lnTo>
                    <a:pt x="19" y="41"/>
                  </a:lnTo>
                  <a:lnTo>
                    <a:pt x="12" y="41"/>
                  </a:lnTo>
                  <a:lnTo>
                    <a:pt x="8" y="41"/>
                  </a:lnTo>
                  <a:lnTo>
                    <a:pt x="3" y="39"/>
                  </a:lnTo>
                  <a:lnTo>
                    <a:pt x="1" y="37"/>
                  </a:lnTo>
                  <a:lnTo>
                    <a:pt x="0" y="32"/>
                  </a:lnTo>
                  <a:lnTo>
                    <a:pt x="1" y="21"/>
                  </a:lnTo>
                  <a:lnTo>
                    <a:pt x="5" y="12"/>
                  </a:lnTo>
                  <a:lnTo>
                    <a:pt x="8" y="5"/>
                  </a:lnTo>
                  <a:lnTo>
                    <a:pt x="14" y="2"/>
                  </a:lnTo>
                  <a:lnTo>
                    <a:pt x="17" y="0"/>
                  </a:lnTo>
                  <a:lnTo>
                    <a:pt x="23" y="0"/>
                  </a:lnTo>
                  <a:lnTo>
                    <a:pt x="28" y="0"/>
                  </a:lnTo>
                  <a:lnTo>
                    <a:pt x="31" y="0"/>
                  </a:lnTo>
                  <a:lnTo>
                    <a:pt x="35" y="3"/>
                  </a:lnTo>
                  <a:lnTo>
                    <a:pt x="35" y="7"/>
                  </a:lnTo>
                  <a:lnTo>
                    <a:pt x="35" y="1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7" name="Freeform 186"/>
            <p:cNvSpPr>
              <a:spLocks noEditPoints="1"/>
            </p:cNvSpPr>
            <p:nvPr userDrawn="1"/>
          </p:nvSpPr>
          <p:spPr bwMode="auto">
            <a:xfrm>
              <a:off x="5393" y="569"/>
              <a:ext cx="35" cy="41"/>
            </a:xfrm>
            <a:custGeom>
              <a:avLst/>
              <a:gdLst>
                <a:gd name="T0" fmla="*/ 26 w 35"/>
                <a:gd name="T1" fmla="*/ 9 h 41"/>
                <a:gd name="T2" fmla="*/ 26 w 35"/>
                <a:gd name="T3" fmla="*/ 9 h 41"/>
                <a:gd name="T4" fmla="*/ 25 w 35"/>
                <a:gd name="T5" fmla="*/ 16 h 41"/>
                <a:gd name="T6" fmla="*/ 14 w 35"/>
                <a:gd name="T7" fmla="*/ 16 h 41"/>
                <a:gd name="T8" fmla="*/ 14 w 35"/>
                <a:gd name="T9" fmla="*/ 16 h 41"/>
                <a:gd name="T10" fmla="*/ 16 w 35"/>
                <a:gd name="T11" fmla="*/ 9 h 41"/>
                <a:gd name="T12" fmla="*/ 19 w 35"/>
                <a:gd name="T13" fmla="*/ 7 h 41"/>
                <a:gd name="T14" fmla="*/ 23 w 35"/>
                <a:gd name="T15" fmla="*/ 5 h 41"/>
                <a:gd name="T16" fmla="*/ 23 w 35"/>
                <a:gd name="T17" fmla="*/ 5 h 41"/>
                <a:gd name="T18" fmla="*/ 25 w 35"/>
                <a:gd name="T19" fmla="*/ 7 h 41"/>
                <a:gd name="T20" fmla="*/ 26 w 35"/>
                <a:gd name="T21" fmla="*/ 9 h 41"/>
                <a:gd name="T22" fmla="*/ 35 w 35"/>
                <a:gd name="T23" fmla="*/ 9 h 41"/>
                <a:gd name="T24" fmla="*/ 35 w 35"/>
                <a:gd name="T25" fmla="*/ 9 h 41"/>
                <a:gd name="T26" fmla="*/ 35 w 35"/>
                <a:gd name="T27" fmla="*/ 3 h 41"/>
                <a:gd name="T28" fmla="*/ 32 w 35"/>
                <a:gd name="T29" fmla="*/ 2 h 41"/>
                <a:gd name="T30" fmla="*/ 28 w 35"/>
                <a:gd name="T31" fmla="*/ 0 h 41"/>
                <a:gd name="T32" fmla="*/ 25 w 35"/>
                <a:gd name="T33" fmla="*/ 0 h 41"/>
                <a:gd name="T34" fmla="*/ 25 w 35"/>
                <a:gd name="T35" fmla="*/ 0 h 41"/>
                <a:gd name="T36" fmla="*/ 16 w 35"/>
                <a:gd name="T37" fmla="*/ 2 h 41"/>
                <a:gd name="T38" fmla="*/ 9 w 35"/>
                <a:gd name="T39" fmla="*/ 5 h 41"/>
                <a:gd name="T40" fmla="*/ 5 w 35"/>
                <a:gd name="T41" fmla="*/ 12 h 41"/>
                <a:gd name="T42" fmla="*/ 2 w 35"/>
                <a:gd name="T43" fmla="*/ 21 h 41"/>
                <a:gd name="T44" fmla="*/ 2 w 35"/>
                <a:gd name="T45" fmla="*/ 21 h 41"/>
                <a:gd name="T46" fmla="*/ 0 w 35"/>
                <a:gd name="T47" fmla="*/ 32 h 41"/>
                <a:gd name="T48" fmla="*/ 0 w 35"/>
                <a:gd name="T49" fmla="*/ 32 h 41"/>
                <a:gd name="T50" fmla="*/ 2 w 35"/>
                <a:gd name="T51" fmla="*/ 37 h 41"/>
                <a:gd name="T52" fmla="*/ 3 w 35"/>
                <a:gd name="T53" fmla="*/ 39 h 41"/>
                <a:gd name="T54" fmla="*/ 9 w 35"/>
                <a:gd name="T55" fmla="*/ 41 h 41"/>
                <a:gd name="T56" fmla="*/ 12 w 35"/>
                <a:gd name="T57" fmla="*/ 41 h 41"/>
                <a:gd name="T58" fmla="*/ 12 w 35"/>
                <a:gd name="T59" fmla="*/ 41 h 41"/>
                <a:gd name="T60" fmla="*/ 19 w 35"/>
                <a:gd name="T61" fmla="*/ 41 h 41"/>
                <a:gd name="T62" fmla="*/ 25 w 35"/>
                <a:gd name="T63" fmla="*/ 37 h 41"/>
                <a:gd name="T64" fmla="*/ 28 w 35"/>
                <a:gd name="T65" fmla="*/ 33 h 41"/>
                <a:gd name="T66" fmla="*/ 32 w 35"/>
                <a:gd name="T67" fmla="*/ 26 h 41"/>
                <a:gd name="T68" fmla="*/ 21 w 35"/>
                <a:gd name="T69" fmla="*/ 26 h 41"/>
                <a:gd name="T70" fmla="*/ 21 w 35"/>
                <a:gd name="T71" fmla="*/ 26 h 41"/>
                <a:gd name="T72" fmla="*/ 19 w 35"/>
                <a:gd name="T73" fmla="*/ 32 h 41"/>
                <a:gd name="T74" fmla="*/ 18 w 35"/>
                <a:gd name="T75" fmla="*/ 33 h 41"/>
                <a:gd name="T76" fmla="*/ 14 w 35"/>
                <a:gd name="T77" fmla="*/ 35 h 41"/>
                <a:gd name="T78" fmla="*/ 14 w 35"/>
                <a:gd name="T79" fmla="*/ 35 h 41"/>
                <a:gd name="T80" fmla="*/ 10 w 35"/>
                <a:gd name="T81" fmla="*/ 33 h 41"/>
                <a:gd name="T82" fmla="*/ 10 w 35"/>
                <a:gd name="T83" fmla="*/ 32 h 41"/>
                <a:gd name="T84" fmla="*/ 10 w 35"/>
                <a:gd name="T85" fmla="*/ 32 h 41"/>
                <a:gd name="T86" fmla="*/ 12 w 35"/>
                <a:gd name="T87" fmla="*/ 21 h 41"/>
                <a:gd name="T88" fmla="*/ 33 w 35"/>
                <a:gd name="T89" fmla="*/ 21 h 41"/>
                <a:gd name="T90" fmla="*/ 33 w 35"/>
                <a:gd name="T91" fmla="*/ 21 h 41"/>
                <a:gd name="T92" fmla="*/ 35 w 35"/>
                <a:gd name="T93" fmla="*/ 16 h 41"/>
                <a:gd name="T94" fmla="*/ 35 w 35"/>
                <a:gd name="T95" fmla="*/ 9 h 41"/>
                <a:gd name="T96" fmla="*/ 35 w 35"/>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 h="41">
                  <a:moveTo>
                    <a:pt x="26" y="9"/>
                  </a:moveTo>
                  <a:lnTo>
                    <a:pt x="26" y="9"/>
                  </a:lnTo>
                  <a:lnTo>
                    <a:pt x="25" y="16"/>
                  </a:lnTo>
                  <a:lnTo>
                    <a:pt x="14" y="16"/>
                  </a:lnTo>
                  <a:lnTo>
                    <a:pt x="16" y="9"/>
                  </a:lnTo>
                  <a:lnTo>
                    <a:pt x="19" y="7"/>
                  </a:lnTo>
                  <a:lnTo>
                    <a:pt x="23" y="5"/>
                  </a:lnTo>
                  <a:lnTo>
                    <a:pt x="25" y="7"/>
                  </a:lnTo>
                  <a:lnTo>
                    <a:pt x="26" y="9"/>
                  </a:lnTo>
                  <a:close/>
                  <a:moveTo>
                    <a:pt x="35" y="9"/>
                  </a:moveTo>
                  <a:lnTo>
                    <a:pt x="35" y="9"/>
                  </a:lnTo>
                  <a:lnTo>
                    <a:pt x="35" y="3"/>
                  </a:lnTo>
                  <a:lnTo>
                    <a:pt x="32" y="2"/>
                  </a:lnTo>
                  <a:lnTo>
                    <a:pt x="28" y="0"/>
                  </a:lnTo>
                  <a:lnTo>
                    <a:pt x="25" y="0"/>
                  </a:lnTo>
                  <a:lnTo>
                    <a:pt x="16" y="2"/>
                  </a:lnTo>
                  <a:lnTo>
                    <a:pt x="9" y="5"/>
                  </a:lnTo>
                  <a:lnTo>
                    <a:pt x="5" y="12"/>
                  </a:lnTo>
                  <a:lnTo>
                    <a:pt x="2" y="21"/>
                  </a:lnTo>
                  <a:lnTo>
                    <a:pt x="0" y="32"/>
                  </a:lnTo>
                  <a:lnTo>
                    <a:pt x="2" y="37"/>
                  </a:lnTo>
                  <a:lnTo>
                    <a:pt x="3" y="39"/>
                  </a:lnTo>
                  <a:lnTo>
                    <a:pt x="9" y="41"/>
                  </a:lnTo>
                  <a:lnTo>
                    <a:pt x="12" y="41"/>
                  </a:lnTo>
                  <a:lnTo>
                    <a:pt x="19" y="41"/>
                  </a:lnTo>
                  <a:lnTo>
                    <a:pt x="25" y="37"/>
                  </a:lnTo>
                  <a:lnTo>
                    <a:pt x="28" y="33"/>
                  </a:lnTo>
                  <a:lnTo>
                    <a:pt x="32" y="26"/>
                  </a:lnTo>
                  <a:lnTo>
                    <a:pt x="21" y="26"/>
                  </a:lnTo>
                  <a:lnTo>
                    <a:pt x="19" y="32"/>
                  </a:lnTo>
                  <a:lnTo>
                    <a:pt x="18" y="33"/>
                  </a:lnTo>
                  <a:lnTo>
                    <a:pt x="14" y="35"/>
                  </a:lnTo>
                  <a:lnTo>
                    <a:pt x="10" y="33"/>
                  </a:lnTo>
                  <a:lnTo>
                    <a:pt x="10" y="32"/>
                  </a:lnTo>
                  <a:lnTo>
                    <a:pt x="12" y="21"/>
                  </a:lnTo>
                  <a:lnTo>
                    <a:pt x="33" y="21"/>
                  </a:lnTo>
                  <a:lnTo>
                    <a:pt x="35" y="16"/>
                  </a:lnTo>
                  <a:lnTo>
                    <a:pt x="35"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8" name="Freeform 187"/>
            <p:cNvSpPr>
              <a:spLocks/>
            </p:cNvSpPr>
            <p:nvPr userDrawn="1"/>
          </p:nvSpPr>
          <p:spPr bwMode="auto">
            <a:xfrm>
              <a:off x="5407" y="574"/>
              <a:ext cx="12" cy="11"/>
            </a:xfrm>
            <a:custGeom>
              <a:avLst/>
              <a:gdLst>
                <a:gd name="T0" fmla="*/ 12 w 12"/>
                <a:gd name="T1" fmla="*/ 4 h 11"/>
                <a:gd name="T2" fmla="*/ 12 w 12"/>
                <a:gd name="T3" fmla="*/ 4 h 11"/>
                <a:gd name="T4" fmla="*/ 11 w 12"/>
                <a:gd name="T5" fmla="*/ 11 h 11"/>
                <a:gd name="T6" fmla="*/ 0 w 12"/>
                <a:gd name="T7" fmla="*/ 11 h 11"/>
                <a:gd name="T8" fmla="*/ 0 w 12"/>
                <a:gd name="T9" fmla="*/ 11 h 11"/>
                <a:gd name="T10" fmla="*/ 2 w 12"/>
                <a:gd name="T11" fmla="*/ 4 h 11"/>
                <a:gd name="T12" fmla="*/ 5 w 12"/>
                <a:gd name="T13" fmla="*/ 2 h 11"/>
                <a:gd name="T14" fmla="*/ 9 w 12"/>
                <a:gd name="T15" fmla="*/ 0 h 11"/>
                <a:gd name="T16" fmla="*/ 9 w 12"/>
                <a:gd name="T17" fmla="*/ 0 h 11"/>
                <a:gd name="T18" fmla="*/ 11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1" y="11"/>
                  </a:lnTo>
                  <a:lnTo>
                    <a:pt x="0" y="11"/>
                  </a:lnTo>
                  <a:lnTo>
                    <a:pt x="2" y="4"/>
                  </a:lnTo>
                  <a:lnTo>
                    <a:pt x="5" y="2"/>
                  </a:lnTo>
                  <a:lnTo>
                    <a:pt x="9" y="0"/>
                  </a:lnTo>
                  <a:lnTo>
                    <a:pt x="11"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9" name="Freeform 188"/>
            <p:cNvSpPr>
              <a:spLocks/>
            </p:cNvSpPr>
            <p:nvPr userDrawn="1"/>
          </p:nvSpPr>
          <p:spPr bwMode="auto">
            <a:xfrm>
              <a:off x="5393" y="569"/>
              <a:ext cx="35" cy="41"/>
            </a:xfrm>
            <a:custGeom>
              <a:avLst/>
              <a:gdLst>
                <a:gd name="T0" fmla="*/ 35 w 35"/>
                <a:gd name="T1" fmla="*/ 9 h 41"/>
                <a:gd name="T2" fmla="*/ 35 w 35"/>
                <a:gd name="T3" fmla="*/ 9 h 41"/>
                <a:gd name="T4" fmla="*/ 35 w 35"/>
                <a:gd name="T5" fmla="*/ 3 h 41"/>
                <a:gd name="T6" fmla="*/ 32 w 35"/>
                <a:gd name="T7" fmla="*/ 2 h 41"/>
                <a:gd name="T8" fmla="*/ 28 w 35"/>
                <a:gd name="T9" fmla="*/ 0 h 41"/>
                <a:gd name="T10" fmla="*/ 25 w 35"/>
                <a:gd name="T11" fmla="*/ 0 h 41"/>
                <a:gd name="T12" fmla="*/ 25 w 35"/>
                <a:gd name="T13" fmla="*/ 0 h 41"/>
                <a:gd name="T14" fmla="*/ 16 w 35"/>
                <a:gd name="T15" fmla="*/ 2 h 41"/>
                <a:gd name="T16" fmla="*/ 9 w 35"/>
                <a:gd name="T17" fmla="*/ 5 h 41"/>
                <a:gd name="T18" fmla="*/ 5 w 35"/>
                <a:gd name="T19" fmla="*/ 12 h 41"/>
                <a:gd name="T20" fmla="*/ 2 w 35"/>
                <a:gd name="T21" fmla="*/ 21 h 41"/>
                <a:gd name="T22" fmla="*/ 2 w 35"/>
                <a:gd name="T23" fmla="*/ 21 h 41"/>
                <a:gd name="T24" fmla="*/ 0 w 35"/>
                <a:gd name="T25" fmla="*/ 32 h 41"/>
                <a:gd name="T26" fmla="*/ 0 w 35"/>
                <a:gd name="T27" fmla="*/ 32 h 41"/>
                <a:gd name="T28" fmla="*/ 2 w 35"/>
                <a:gd name="T29" fmla="*/ 37 h 41"/>
                <a:gd name="T30" fmla="*/ 3 w 35"/>
                <a:gd name="T31" fmla="*/ 39 h 41"/>
                <a:gd name="T32" fmla="*/ 9 w 35"/>
                <a:gd name="T33" fmla="*/ 41 h 41"/>
                <a:gd name="T34" fmla="*/ 12 w 35"/>
                <a:gd name="T35" fmla="*/ 41 h 41"/>
                <a:gd name="T36" fmla="*/ 12 w 35"/>
                <a:gd name="T37" fmla="*/ 41 h 41"/>
                <a:gd name="T38" fmla="*/ 19 w 35"/>
                <a:gd name="T39" fmla="*/ 41 h 41"/>
                <a:gd name="T40" fmla="*/ 25 w 35"/>
                <a:gd name="T41" fmla="*/ 37 h 41"/>
                <a:gd name="T42" fmla="*/ 28 w 35"/>
                <a:gd name="T43" fmla="*/ 33 h 41"/>
                <a:gd name="T44" fmla="*/ 32 w 35"/>
                <a:gd name="T45" fmla="*/ 26 h 41"/>
                <a:gd name="T46" fmla="*/ 21 w 35"/>
                <a:gd name="T47" fmla="*/ 26 h 41"/>
                <a:gd name="T48" fmla="*/ 21 w 35"/>
                <a:gd name="T49" fmla="*/ 26 h 41"/>
                <a:gd name="T50" fmla="*/ 19 w 35"/>
                <a:gd name="T51" fmla="*/ 32 h 41"/>
                <a:gd name="T52" fmla="*/ 18 w 35"/>
                <a:gd name="T53" fmla="*/ 33 h 41"/>
                <a:gd name="T54" fmla="*/ 14 w 35"/>
                <a:gd name="T55" fmla="*/ 35 h 41"/>
                <a:gd name="T56" fmla="*/ 14 w 35"/>
                <a:gd name="T57" fmla="*/ 35 h 41"/>
                <a:gd name="T58" fmla="*/ 10 w 35"/>
                <a:gd name="T59" fmla="*/ 33 h 41"/>
                <a:gd name="T60" fmla="*/ 10 w 35"/>
                <a:gd name="T61" fmla="*/ 32 h 41"/>
                <a:gd name="T62" fmla="*/ 10 w 35"/>
                <a:gd name="T63" fmla="*/ 32 h 41"/>
                <a:gd name="T64" fmla="*/ 12 w 35"/>
                <a:gd name="T65" fmla="*/ 21 h 41"/>
                <a:gd name="T66" fmla="*/ 33 w 35"/>
                <a:gd name="T67" fmla="*/ 21 h 41"/>
                <a:gd name="T68" fmla="*/ 33 w 35"/>
                <a:gd name="T69" fmla="*/ 21 h 41"/>
                <a:gd name="T70" fmla="*/ 35 w 35"/>
                <a:gd name="T71" fmla="*/ 16 h 41"/>
                <a:gd name="T72" fmla="*/ 35 w 35"/>
                <a:gd name="T73" fmla="*/ 9 h 41"/>
                <a:gd name="T74" fmla="*/ 35 w 35"/>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 h="41">
                  <a:moveTo>
                    <a:pt x="35" y="9"/>
                  </a:moveTo>
                  <a:lnTo>
                    <a:pt x="35" y="9"/>
                  </a:lnTo>
                  <a:lnTo>
                    <a:pt x="35" y="3"/>
                  </a:lnTo>
                  <a:lnTo>
                    <a:pt x="32" y="2"/>
                  </a:lnTo>
                  <a:lnTo>
                    <a:pt x="28" y="0"/>
                  </a:lnTo>
                  <a:lnTo>
                    <a:pt x="25" y="0"/>
                  </a:lnTo>
                  <a:lnTo>
                    <a:pt x="16" y="2"/>
                  </a:lnTo>
                  <a:lnTo>
                    <a:pt x="9" y="5"/>
                  </a:lnTo>
                  <a:lnTo>
                    <a:pt x="5" y="12"/>
                  </a:lnTo>
                  <a:lnTo>
                    <a:pt x="2" y="21"/>
                  </a:lnTo>
                  <a:lnTo>
                    <a:pt x="0" y="32"/>
                  </a:lnTo>
                  <a:lnTo>
                    <a:pt x="2" y="37"/>
                  </a:lnTo>
                  <a:lnTo>
                    <a:pt x="3" y="39"/>
                  </a:lnTo>
                  <a:lnTo>
                    <a:pt x="9" y="41"/>
                  </a:lnTo>
                  <a:lnTo>
                    <a:pt x="12" y="41"/>
                  </a:lnTo>
                  <a:lnTo>
                    <a:pt x="19" y="41"/>
                  </a:lnTo>
                  <a:lnTo>
                    <a:pt x="25" y="37"/>
                  </a:lnTo>
                  <a:lnTo>
                    <a:pt x="28" y="33"/>
                  </a:lnTo>
                  <a:lnTo>
                    <a:pt x="32" y="26"/>
                  </a:lnTo>
                  <a:lnTo>
                    <a:pt x="21" y="26"/>
                  </a:lnTo>
                  <a:lnTo>
                    <a:pt x="19" y="32"/>
                  </a:lnTo>
                  <a:lnTo>
                    <a:pt x="18" y="33"/>
                  </a:lnTo>
                  <a:lnTo>
                    <a:pt x="14" y="35"/>
                  </a:lnTo>
                  <a:lnTo>
                    <a:pt x="10" y="33"/>
                  </a:lnTo>
                  <a:lnTo>
                    <a:pt x="10" y="32"/>
                  </a:lnTo>
                  <a:lnTo>
                    <a:pt x="12" y="21"/>
                  </a:lnTo>
                  <a:lnTo>
                    <a:pt x="33" y="21"/>
                  </a:lnTo>
                  <a:lnTo>
                    <a:pt x="35" y="16"/>
                  </a:lnTo>
                  <a:lnTo>
                    <a:pt x="35"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0" name="Freeform 189"/>
            <p:cNvSpPr>
              <a:spLocks/>
            </p:cNvSpPr>
            <p:nvPr userDrawn="1"/>
          </p:nvSpPr>
          <p:spPr bwMode="auto">
            <a:xfrm>
              <a:off x="5430" y="551"/>
              <a:ext cx="27" cy="59"/>
            </a:xfrm>
            <a:custGeom>
              <a:avLst/>
              <a:gdLst>
                <a:gd name="T0" fmla="*/ 9 w 27"/>
                <a:gd name="T1" fmla="*/ 59 h 59"/>
                <a:gd name="T2" fmla="*/ 0 w 27"/>
                <a:gd name="T3" fmla="*/ 59 h 59"/>
                <a:gd name="T4" fmla="*/ 16 w 27"/>
                <a:gd name="T5" fmla="*/ 0 h 59"/>
                <a:gd name="T6" fmla="*/ 27 w 27"/>
                <a:gd name="T7" fmla="*/ 0 h 59"/>
                <a:gd name="T8" fmla="*/ 9 w 27"/>
                <a:gd name="T9" fmla="*/ 59 h 59"/>
                <a:gd name="T10" fmla="*/ 9 w 27"/>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9">
                  <a:moveTo>
                    <a:pt x="9" y="59"/>
                  </a:moveTo>
                  <a:lnTo>
                    <a:pt x="0" y="59"/>
                  </a:lnTo>
                  <a:lnTo>
                    <a:pt x="16" y="0"/>
                  </a:lnTo>
                  <a:lnTo>
                    <a:pt x="27" y="0"/>
                  </a:lnTo>
                  <a:lnTo>
                    <a:pt x="9" y="5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1" name="Freeform 190"/>
            <p:cNvSpPr>
              <a:spLocks/>
            </p:cNvSpPr>
            <p:nvPr userDrawn="1"/>
          </p:nvSpPr>
          <p:spPr bwMode="auto">
            <a:xfrm>
              <a:off x="5451" y="551"/>
              <a:ext cx="25" cy="59"/>
            </a:xfrm>
            <a:custGeom>
              <a:avLst/>
              <a:gdLst>
                <a:gd name="T0" fmla="*/ 9 w 25"/>
                <a:gd name="T1" fmla="*/ 59 h 59"/>
                <a:gd name="T2" fmla="*/ 0 w 25"/>
                <a:gd name="T3" fmla="*/ 59 h 59"/>
                <a:gd name="T4" fmla="*/ 16 w 25"/>
                <a:gd name="T5" fmla="*/ 0 h 59"/>
                <a:gd name="T6" fmla="*/ 25 w 25"/>
                <a:gd name="T7" fmla="*/ 0 h 59"/>
                <a:gd name="T8" fmla="*/ 9 w 25"/>
                <a:gd name="T9" fmla="*/ 59 h 59"/>
                <a:gd name="T10" fmla="*/ 9 w 25"/>
                <a:gd name="T11" fmla="*/ 5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9">
                  <a:moveTo>
                    <a:pt x="9" y="59"/>
                  </a:moveTo>
                  <a:lnTo>
                    <a:pt x="0" y="59"/>
                  </a:lnTo>
                  <a:lnTo>
                    <a:pt x="16" y="0"/>
                  </a:lnTo>
                  <a:lnTo>
                    <a:pt x="25" y="0"/>
                  </a:lnTo>
                  <a:lnTo>
                    <a:pt x="9" y="5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2" name="Freeform 191"/>
            <p:cNvSpPr>
              <a:spLocks noEditPoints="1"/>
            </p:cNvSpPr>
            <p:nvPr userDrawn="1"/>
          </p:nvSpPr>
          <p:spPr bwMode="auto">
            <a:xfrm>
              <a:off x="5474" y="569"/>
              <a:ext cx="36" cy="41"/>
            </a:xfrm>
            <a:custGeom>
              <a:avLst/>
              <a:gdLst>
                <a:gd name="T0" fmla="*/ 25 w 36"/>
                <a:gd name="T1" fmla="*/ 9 h 41"/>
                <a:gd name="T2" fmla="*/ 25 w 36"/>
                <a:gd name="T3" fmla="*/ 9 h 41"/>
                <a:gd name="T4" fmla="*/ 23 w 36"/>
                <a:gd name="T5" fmla="*/ 16 h 41"/>
                <a:gd name="T6" fmla="*/ 13 w 36"/>
                <a:gd name="T7" fmla="*/ 16 h 41"/>
                <a:gd name="T8" fmla="*/ 13 w 36"/>
                <a:gd name="T9" fmla="*/ 16 h 41"/>
                <a:gd name="T10" fmla="*/ 16 w 36"/>
                <a:gd name="T11" fmla="*/ 9 h 41"/>
                <a:gd name="T12" fmla="*/ 18 w 36"/>
                <a:gd name="T13" fmla="*/ 7 h 41"/>
                <a:gd name="T14" fmla="*/ 22 w 36"/>
                <a:gd name="T15" fmla="*/ 5 h 41"/>
                <a:gd name="T16" fmla="*/ 22 w 36"/>
                <a:gd name="T17" fmla="*/ 5 h 41"/>
                <a:gd name="T18" fmla="*/ 25 w 36"/>
                <a:gd name="T19" fmla="*/ 7 h 41"/>
                <a:gd name="T20" fmla="*/ 25 w 36"/>
                <a:gd name="T21" fmla="*/ 9 h 41"/>
                <a:gd name="T22" fmla="*/ 36 w 36"/>
                <a:gd name="T23" fmla="*/ 9 h 41"/>
                <a:gd name="T24" fmla="*/ 36 w 36"/>
                <a:gd name="T25" fmla="*/ 9 h 41"/>
                <a:gd name="T26" fmla="*/ 34 w 36"/>
                <a:gd name="T27" fmla="*/ 3 h 41"/>
                <a:gd name="T28" fmla="*/ 32 w 36"/>
                <a:gd name="T29" fmla="*/ 2 h 41"/>
                <a:gd name="T30" fmla="*/ 29 w 36"/>
                <a:gd name="T31" fmla="*/ 0 h 41"/>
                <a:gd name="T32" fmla="*/ 23 w 36"/>
                <a:gd name="T33" fmla="*/ 0 h 41"/>
                <a:gd name="T34" fmla="*/ 23 w 36"/>
                <a:gd name="T35" fmla="*/ 0 h 41"/>
                <a:gd name="T36" fmla="*/ 15 w 36"/>
                <a:gd name="T37" fmla="*/ 2 h 41"/>
                <a:gd name="T38" fmla="*/ 9 w 36"/>
                <a:gd name="T39" fmla="*/ 5 h 41"/>
                <a:gd name="T40" fmla="*/ 6 w 36"/>
                <a:gd name="T41" fmla="*/ 12 h 41"/>
                <a:gd name="T42" fmla="*/ 2 w 36"/>
                <a:gd name="T43" fmla="*/ 21 h 41"/>
                <a:gd name="T44" fmla="*/ 2 w 36"/>
                <a:gd name="T45" fmla="*/ 21 h 41"/>
                <a:gd name="T46" fmla="*/ 0 w 36"/>
                <a:gd name="T47" fmla="*/ 32 h 41"/>
                <a:gd name="T48" fmla="*/ 0 w 36"/>
                <a:gd name="T49" fmla="*/ 32 h 41"/>
                <a:gd name="T50" fmla="*/ 0 w 36"/>
                <a:gd name="T51" fmla="*/ 37 h 41"/>
                <a:gd name="T52" fmla="*/ 4 w 36"/>
                <a:gd name="T53" fmla="*/ 39 h 41"/>
                <a:gd name="T54" fmla="*/ 7 w 36"/>
                <a:gd name="T55" fmla="*/ 41 h 41"/>
                <a:gd name="T56" fmla="*/ 13 w 36"/>
                <a:gd name="T57" fmla="*/ 41 h 41"/>
                <a:gd name="T58" fmla="*/ 13 w 36"/>
                <a:gd name="T59" fmla="*/ 41 h 41"/>
                <a:gd name="T60" fmla="*/ 20 w 36"/>
                <a:gd name="T61" fmla="*/ 41 h 41"/>
                <a:gd name="T62" fmla="*/ 23 w 36"/>
                <a:gd name="T63" fmla="*/ 37 h 41"/>
                <a:gd name="T64" fmla="*/ 29 w 36"/>
                <a:gd name="T65" fmla="*/ 33 h 41"/>
                <a:gd name="T66" fmla="*/ 31 w 36"/>
                <a:gd name="T67" fmla="*/ 26 h 41"/>
                <a:gd name="T68" fmla="*/ 22 w 36"/>
                <a:gd name="T69" fmla="*/ 26 h 41"/>
                <a:gd name="T70" fmla="*/ 22 w 36"/>
                <a:gd name="T71" fmla="*/ 26 h 41"/>
                <a:gd name="T72" fmla="*/ 18 w 36"/>
                <a:gd name="T73" fmla="*/ 32 h 41"/>
                <a:gd name="T74" fmla="*/ 16 w 36"/>
                <a:gd name="T75" fmla="*/ 33 h 41"/>
                <a:gd name="T76" fmla="*/ 13 w 36"/>
                <a:gd name="T77" fmla="*/ 35 h 41"/>
                <a:gd name="T78" fmla="*/ 13 w 36"/>
                <a:gd name="T79" fmla="*/ 35 h 41"/>
                <a:gd name="T80" fmla="*/ 11 w 36"/>
                <a:gd name="T81" fmla="*/ 33 h 41"/>
                <a:gd name="T82" fmla="*/ 9 w 36"/>
                <a:gd name="T83" fmla="*/ 32 h 41"/>
                <a:gd name="T84" fmla="*/ 9 w 36"/>
                <a:gd name="T85" fmla="*/ 32 h 41"/>
                <a:gd name="T86" fmla="*/ 11 w 36"/>
                <a:gd name="T87" fmla="*/ 21 h 41"/>
                <a:gd name="T88" fmla="*/ 32 w 36"/>
                <a:gd name="T89" fmla="*/ 21 h 41"/>
                <a:gd name="T90" fmla="*/ 32 w 36"/>
                <a:gd name="T91" fmla="*/ 21 h 41"/>
                <a:gd name="T92" fmla="*/ 34 w 36"/>
                <a:gd name="T93" fmla="*/ 16 h 41"/>
                <a:gd name="T94" fmla="*/ 36 w 36"/>
                <a:gd name="T95" fmla="*/ 9 h 41"/>
                <a:gd name="T96" fmla="*/ 36 w 36"/>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 h="41">
                  <a:moveTo>
                    <a:pt x="25" y="9"/>
                  </a:moveTo>
                  <a:lnTo>
                    <a:pt x="25" y="9"/>
                  </a:lnTo>
                  <a:lnTo>
                    <a:pt x="23" y="16"/>
                  </a:lnTo>
                  <a:lnTo>
                    <a:pt x="13" y="16"/>
                  </a:lnTo>
                  <a:lnTo>
                    <a:pt x="16" y="9"/>
                  </a:lnTo>
                  <a:lnTo>
                    <a:pt x="18" y="7"/>
                  </a:lnTo>
                  <a:lnTo>
                    <a:pt x="22" y="5"/>
                  </a:lnTo>
                  <a:lnTo>
                    <a:pt x="25" y="7"/>
                  </a:lnTo>
                  <a:lnTo>
                    <a:pt x="25" y="9"/>
                  </a:lnTo>
                  <a:close/>
                  <a:moveTo>
                    <a:pt x="36" y="9"/>
                  </a:moveTo>
                  <a:lnTo>
                    <a:pt x="36" y="9"/>
                  </a:lnTo>
                  <a:lnTo>
                    <a:pt x="34" y="3"/>
                  </a:lnTo>
                  <a:lnTo>
                    <a:pt x="32" y="2"/>
                  </a:lnTo>
                  <a:lnTo>
                    <a:pt x="29" y="0"/>
                  </a:lnTo>
                  <a:lnTo>
                    <a:pt x="23" y="0"/>
                  </a:lnTo>
                  <a:lnTo>
                    <a:pt x="15" y="2"/>
                  </a:lnTo>
                  <a:lnTo>
                    <a:pt x="9" y="5"/>
                  </a:lnTo>
                  <a:lnTo>
                    <a:pt x="6" y="12"/>
                  </a:lnTo>
                  <a:lnTo>
                    <a:pt x="2" y="21"/>
                  </a:lnTo>
                  <a:lnTo>
                    <a:pt x="0" y="32"/>
                  </a:lnTo>
                  <a:lnTo>
                    <a:pt x="0" y="37"/>
                  </a:lnTo>
                  <a:lnTo>
                    <a:pt x="4" y="39"/>
                  </a:lnTo>
                  <a:lnTo>
                    <a:pt x="7" y="41"/>
                  </a:lnTo>
                  <a:lnTo>
                    <a:pt x="13" y="41"/>
                  </a:lnTo>
                  <a:lnTo>
                    <a:pt x="20" y="41"/>
                  </a:lnTo>
                  <a:lnTo>
                    <a:pt x="23" y="37"/>
                  </a:lnTo>
                  <a:lnTo>
                    <a:pt x="29" y="33"/>
                  </a:lnTo>
                  <a:lnTo>
                    <a:pt x="31" y="26"/>
                  </a:lnTo>
                  <a:lnTo>
                    <a:pt x="22" y="26"/>
                  </a:lnTo>
                  <a:lnTo>
                    <a:pt x="18" y="32"/>
                  </a:lnTo>
                  <a:lnTo>
                    <a:pt x="16" y="33"/>
                  </a:lnTo>
                  <a:lnTo>
                    <a:pt x="13" y="35"/>
                  </a:lnTo>
                  <a:lnTo>
                    <a:pt x="11" y="33"/>
                  </a:lnTo>
                  <a:lnTo>
                    <a:pt x="9" y="32"/>
                  </a:lnTo>
                  <a:lnTo>
                    <a:pt x="11" y="21"/>
                  </a:lnTo>
                  <a:lnTo>
                    <a:pt x="32" y="21"/>
                  </a:lnTo>
                  <a:lnTo>
                    <a:pt x="34" y="16"/>
                  </a:lnTo>
                  <a:lnTo>
                    <a:pt x="36"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3" name="Freeform 192"/>
            <p:cNvSpPr>
              <a:spLocks/>
            </p:cNvSpPr>
            <p:nvPr userDrawn="1"/>
          </p:nvSpPr>
          <p:spPr bwMode="auto">
            <a:xfrm>
              <a:off x="5487" y="574"/>
              <a:ext cx="12" cy="11"/>
            </a:xfrm>
            <a:custGeom>
              <a:avLst/>
              <a:gdLst>
                <a:gd name="T0" fmla="*/ 12 w 12"/>
                <a:gd name="T1" fmla="*/ 4 h 11"/>
                <a:gd name="T2" fmla="*/ 12 w 12"/>
                <a:gd name="T3" fmla="*/ 4 h 11"/>
                <a:gd name="T4" fmla="*/ 10 w 12"/>
                <a:gd name="T5" fmla="*/ 11 h 11"/>
                <a:gd name="T6" fmla="*/ 0 w 12"/>
                <a:gd name="T7" fmla="*/ 11 h 11"/>
                <a:gd name="T8" fmla="*/ 0 w 12"/>
                <a:gd name="T9" fmla="*/ 11 h 11"/>
                <a:gd name="T10" fmla="*/ 3 w 12"/>
                <a:gd name="T11" fmla="*/ 4 h 11"/>
                <a:gd name="T12" fmla="*/ 5 w 12"/>
                <a:gd name="T13" fmla="*/ 2 h 11"/>
                <a:gd name="T14" fmla="*/ 9 w 12"/>
                <a:gd name="T15" fmla="*/ 0 h 11"/>
                <a:gd name="T16" fmla="*/ 9 w 12"/>
                <a:gd name="T17" fmla="*/ 0 h 11"/>
                <a:gd name="T18" fmla="*/ 12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0" y="11"/>
                  </a:lnTo>
                  <a:lnTo>
                    <a:pt x="0" y="11"/>
                  </a:lnTo>
                  <a:lnTo>
                    <a:pt x="3" y="4"/>
                  </a:lnTo>
                  <a:lnTo>
                    <a:pt x="5" y="2"/>
                  </a:lnTo>
                  <a:lnTo>
                    <a:pt x="9" y="0"/>
                  </a:lnTo>
                  <a:lnTo>
                    <a:pt x="12"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4" name="Freeform 193"/>
            <p:cNvSpPr>
              <a:spLocks/>
            </p:cNvSpPr>
            <p:nvPr userDrawn="1"/>
          </p:nvSpPr>
          <p:spPr bwMode="auto">
            <a:xfrm>
              <a:off x="5474" y="569"/>
              <a:ext cx="36" cy="41"/>
            </a:xfrm>
            <a:custGeom>
              <a:avLst/>
              <a:gdLst>
                <a:gd name="T0" fmla="*/ 36 w 36"/>
                <a:gd name="T1" fmla="*/ 9 h 41"/>
                <a:gd name="T2" fmla="*/ 36 w 36"/>
                <a:gd name="T3" fmla="*/ 9 h 41"/>
                <a:gd name="T4" fmla="*/ 34 w 36"/>
                <a:gd name="T5" fmla="*/ 3 h 41"/>
                <a:gd name="T6" fmla="*/ 32 w 36"/>
                <a:gd name="T7" fmla="*/ 2 h 41"/>
                <a:gd name="T8" fmla="*/ 29 w 36"/>
                <a:gd name="T9" fmla="*/ 0 h 41"/>
                <a:gd name="T10" fmla="*/ 23 w 36"/>
                <a:gd name="T11" fmla="*/ 0 h 41"/>
                <a:gd name="T12" fmla="*/ 23 w 36"/>
                <a:gd name="T13" fmla="*/ 0 h 41"/>
                <a:gd name="T14" fmla="*/ 15 w 36"/>
                <a:gd name="T15" fmla="*/ 2 h 41"/>
                <a:gd name="T16" fmla="*/ 9 w 36"/>
                <a:gd name="T17" fmla="*/ 5 h 41"/>
                <a:gd name="T18" fmla="*/ 6 w 36"/>
                <a:gd name="T19" fmla="*/ 12 h 41"/>
                <a:gd name="T20" fmla="*/ 2 w 36"/>
                <a:gd name="T21" fmla="*/ 21 h 41"/>
                <a:gd name="T22" fmla="*/ 2 w 36"/>
                <a:gd name="T23" fmla="*/ 21 h 41"/>
                <a:gd name="T24" fmla="*/ 0 w 36"/>
                <a:gd name="T25" fmla="*/ 32 h 41"/>
                <a:gd name="T26" fmla="*/ 0 w 36"/>
                <a:gd name="T27" fmla="*/ 32 h 41"/>
                <a:gd name="T28" fmla="*/ 0 w 36"/>
                <a:gd name="T29" fmla="*/ 37 h 41"/>
                <a:gd name="T30" fmla="*/ 4 w 36"/>
                <a:gd name="T31" fmla="*/ 39 h 41"/>
                <a:gd name="T32" fmla="*/ 7 w 36"/>
                <a:gd name="T33" fmla="*/ 41 h 41"/>
                <a:gd name="T34" fmla="*/ 13 w 36"/>
                <a:gd name="T35" fmla="*/ 41 h 41"/>
                <a:gd name="T36" fmla="*/ 13 w 36"/>
                <a:gd name="T37" fmla="*/ 41 h 41"/>
                <a:gd name="T38" fmla="*/ 20 w 36"/>
                <a:gd name="T39" fmla="*/ 41 h 41"/>
                <a:gd name="T40" fmla="*/ 23 w 36"/>
                <a:gd name="T41" fmla="*/ 37 h 41"/>
                <a:gd name="T42" fmla="*/ 29 w 36"/>
                <a:gd name="T43" fmla="*/ 33 h 41"/>
                <a:gd name="T44" fmla="*/ 31 w 36"/>
                <a:gd name="T45" fmla="*/ 26 h 41"/>
                <a:gd name="T46" fmla="*/ 22 w 36"/>
                <a:gd name="T47" fmla="*/ 26 h 41"/>
                <a:gd name="T48" fmla="*/ 22 w 36"/>
                <a:gd name="T49" fmla="*/ 26 h 41"/>
                <a:gd name="T50" fmla="*/ 18 w 36"/>
                <a:gd name="T51" fmla="*/ 32 h 41"/>
                <a:gd name="T52" fmla="*/ 16 w 36"/>
                <a:gd name="T53" fmla="*/ 33 h 41"/>
                <a:gd name="T54" fmla="*/ 13 w 36"/>
                <a:gd name="T55" fmla="*/ 35 h 41"/>
                <a:gd name="T56" fmla="*/ 13 w 36"/>
                <a:gd name="T57" fmla="*/ 35 h 41"/>
                <a:gd name="T58" fmla="*/ 11 w 36"/>
                <a:gd name="T59" fmla="*/ 33 h 41"/>
                <a:gd name="T60" fmla="*/ 9 w 36"/>
                <a:gd name="T61" fmla="*/ 32 h 41"/>
                <a:gd name="T62" fmla="*/ 9 w 36"/>
                <a:gd name="T63" fmla="*/ 32 h 41"/>
                <a:gd name="T64" fmla="*/ 11 w 36"/>
                <a:gd name="T65" fmla="*/ 21 h 41"/>
                <a:gd name="T66" fmla="*/ 32 w 36"/>
                <a:gd name="T67" fmla="*/ 21 h 41"/>
                <a:gd name="T68" fmla="*/ 32 w 36"/>
                <a:gd name="T69" fmla="*/ 21 h 41"/>
                <a:gd name="T70" fmla="*/ 34 w 36"/>
                <a:gd name="T71" fmla="*/ 16 h 41"/>
                <a:gd name="T72" fmla="*/ 36 w 36"/>
                <a:gd name="T73" fmla="*/ 9 h 41"/>
                <a:gd name="T74" fmla="*/ 36 w 36"/>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 h="41">
                  <a:moveTo>
                    <a:pt x="36" y="9"/>
                  </a:moveTo>
                  <a:lnTo>
                    <a:pt x="36" y="9"/>
                  </a:lnTo>
                  <a:lnTo>
                    <a:pt x="34" y="3"/>
                  </a:lnTo>
                  <a:lnTo>
                    <a:pt x="32" y="2"/>
                  </a:lnTo>
                  <a:lnTo>
                    <a:pt x="29" y="0"/>
                  </a:lnTo>
                  <a:lnTo>
                    <a:pt x="23" y="0"/>
                  </a:lnTo>
                  <a:lnTo>
                    <a:pt x="15" y="2"/>
                  </a:lnTo>
                  <a:lnTo>
                    <a:pt x="9" y="5"/>
                  </a:lnTo>
                  <a:lnTo>
                    <a:pt x="6" y="12"/>
                  </a:lnTo>
                  <a:lnTo>
                    <a:pt x="2" y="21"/>
                  </a:lnTo>
                  <a:lnTo>
                    <a:pt x="0" y="32"/>
                  </a:lnTo>
                  <a:lnTo>
                    <a:pt x="0" y="37"/>
                  </a:lnTo>
                  <a:lnTo>
                    <a:pt x="4" y="39"/>
                  </a:lnTo>
                  <a:lnTo>
                    <a:pt x="7" y="41"/>
                  </a:lnTo>
                  <a:lnTo>
                    <a:pt x="13" y="41"/>
                  </a:lnTo>
                  <a:lnTo>
                    <a:pt x="20" y="41"/>
                  </a:lnTo>
                  <a:lnTo>
                    <a:pt x="23" y="37"/>
                  </a:lnTo>
                  <a:lnTo>
                    <a:pt x="29" y="33"/>
                  </a:lnTo>
                  <a:lnTo>
                    <a:pt x="31" y="26"/>
                  </a:lnTo>
                  <a:lnTo>
                    <a:pt x="22" y="26"/>
                  </a:lnTo>
                  <a:lnTo>
                    <a:pt x="18" y="32"/>
                  </a:lnTo>
                  <a:lnTo>
                    <a:pt x="16" y="33"/>
                  </a:lnTo>
                  <a:lnTo>
                    <a:pt x="13" y="35"/>
                  </a:lnTo>
                  <a:lnTo>
                    <a:pt x="11" y="33"/>
                  </a:lnTo>
                  <a:lnTo>
                    <a:pt x="9" y="32"/>
                  </a:lnTo>
                  <a:lnTo>
                    <a:pt x="11" y="21"/>
                  </a:lnTo>
                  <a:lnTo>
                    <a:pt x="32" y="21"/>
                  </a:lnTo>
                  <a:lnTo>
                    <a:pt x="34" y="16"/>
                  </a:lnTo>
                  <a:lnTo>
                    <a:pt x="36"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5" name="Freeform 194"/>
            <p:cNvSpPr>
              <a:spLocks/>
            </p:cNvSpPr>
            <p:nvPr userDrawn="1"/>
          </p:nvSpPr>
          <p:spPr bwMode="auto">
            <a:xfrm>
              <a:off x="5510" y="569"/>
              <a:ext cx="41" cy="41"/>
            </a:xfrm>
            <a:custGeom>
              <a:avLst/>
              <a:gdLst>
                <a:gd name="T0" fmla="*/ 39 w 41"/>
                <a:gd name="T1" fmla="*/ 12 h 41"/>
                <a:gd name="T2" fmla="*/ 32 w 41"/>
                <a:gd name="T3" fmla="*/ 41 h 41"/>
                <a:gd name="T4" fmla="*/ 21 w 41"/>
                <a:gd name="T5" fmla="*/ 41 h 41"/>
                <a:gd name="T6" fmla="*/ 28 w 41"/>
                <a:gd name="T7" fmla="*/ 14 h 41"/>
                <a:gd name="T8" fmla="*/ 28 w 41"/>
                <a:gd name="T9" fmla="*/ 14 h 41"/>
                <a:gd name="T10" fmla="*/ 30 w 41"/>
                <a:gd name="T11" fmla="*/ 9 h 41"/>
                <a:gd name="T12" fmla="*/ 30 w 41"/>
                <a:gd name="T13" fmla="*/ 9 h 41"/>
                <a:gd name="T14" fmla="*/ 28 w 41"/>
                <a:gd name="T15" fmla="*/ 7 h 41"/>
                <a:gd name="T16" fmla="*/ 26 w 41"/>
                <a:gd name="T17" fmla="*/ 5 h 41"/>
                <a:gd name="T18" fmla="*/ 26 w 41"/>
                <a:gd name="T19" fmla="*/ 5 h 41"/>
                <a:gd name="T20" fmla="*/ 23 w 41"/>
                <a:gd name="T21" fmla="*/ 7 h 41"/>
                <a:gd name="T22" fmla="*/ 21 w 41"/>
                <a:gd name="T23" fmla="*/ 9 h 41"/>
                <a:gd name="T24" fmla="*/ 18 w 41"/>
                <a:gd name="T25" fmla="*/ 14 h 41"/>
                <a:gd name="T26" fmla="*/ 11 w 41"/>
                <a:gd name="T27" fmla="*/ 41 h 41"/>
                <a:gd name="T28" fmla="*/ 0 w 41"/>
                <a:gd name="T29" fmla="*/ 41 h 41"/>
                <a:gd name="T30" fmla="*/ 11 w 41"/>
                <a:gd name="T31" fmla="*/ 7 h 41"/>
                <a:gd name="T32" fmla="*/ 11 w 41"/>
                <a:gd name="T33" fmla="*/ 7 h 41"/>
                <a:gd name="T34" fmla="*/ 12 w 41"/>
                <a:gd name="T35" fmla="*/ 0 h 41"/>
                <a:gd name="T36" fmla="*/ 21 w 41"/>
                <a:gd name="T37" fmla="*/ 0 h 41"/>
                <a:gd name="T38" fmla="*/ 21 w 41"/>
                <a:gd name="T39" fmla="*/ 5 h 41"/>
                <a:gd name="T40" fmla="*/ 21 w 41"/>
                <a:gd name="T41" fmla="*/ 5 h 41"/>
                <a:gd name="T42" fmla="*/ 26 w 41"/>
                <a:gd name="T43" fmla="*/ 0 h 41"/>
                <a:gd name="T44" fmla="*/ 32 w 41"/>
                <a:gd name="T45" fmla="*/ 0 h 41"/>
                <a:gd name="T46" fmla="*/ 32 w 41"/>
                <a:gd name="T47" fmla="*/ 0 h 41"/>
                <a:gd name="T48" fmla="*/ 37 w 41"/>
                <a:gd name="T49" fmla="*/ 0 h 41"/>
                <a:gd name="T50" fmla="*/ 39 w 41"/>
                <a:gd name="T51" fmla="*/ 3 h 41"/>
                <a:gd name="T52" fmla="*/ 41 w 41"/>
                <a:gd name="T53" fmla="*/ 7 h 41"/>
                <a:gd name="T54" fmla="*/ 41 w 41"/>
                <a:gd name="T55" fmla="*/ 7 h 41"/>
                <a:gd name="T56" fmla="*/ 39 w 41"/>
                <a:gd name="T57" fmla="*/ 12 h 41"/>
                <a:gd name="T58" fmla="*/ 39 w 41"/>
                <a:gd name="T59" fmla="*/ 12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41">
                  <a:moveTo>
                    <a:pt x="39" y="12"/>
                  </a:moveTo>
                  <a:lnTo>
                    <a:pt x="32" y="41"/>
                  </a:lnTo>
                  <a:lnTo>
                    <a:pt x="21" y="41"/>
                  </a:lnTo>
                  <a:lnTo>
                    <a:pt x="28" y="14"/>
                  </a:lnTo>
                  <a:lnTo>
                    <a:pt x="30" y="9"/>
                  </a:lnTo>
                  <a:lnTo>
                    <a:pt x="28" y="7"/>
                  </a:lnTo>
                  <a:lnTo>
                    <a:pt x="26" y="5"/>
                  </a:lnTo>
                  <a:lnTo>
                    <a:pt x="23" y="7"/>
                  </a:lnTo>
                  <a:lnTo>
                    <a:pt x="21" y="9"/>
                  </a:lnTo>
                  <a:lnTo>
                    <a:pt x="18" y="14"/>
                  </a:lnTo>
                  <a:lnTo>
                    <a:pt x="11" y="41"/>
                  </a:lnTo>
                  <a:lnTo>
                    <a:pt x="0" y="41"/>
                  </a:lnTo>
                  <a:lnTo>
                    <a:pt x="11" y="7"/>
                  </a:lnTo>
                  <a:lnTo>
                    <a:pt x="12" y="0"/>
                  </a:lnTo>
                  <a:lnTo>
                    <a:pt x="21" y="0"/>
                  </a:lnTo>
                  <a:lnTo>
                    <a:pt x="21" y="5"/>
                  </a:lnTo>
                  <a:lnTo>
                    <a:pt x="26" y="0"/>
                  </a:lnTo>
                  <a:lnTo>
                    <a:pt x="32" y="0"/>
                  </a:lnTo>
                  <a:lnTo>
                    <a:pt x="37" y="0"/>
                  </a:lnTo>
                  <a:lnTo>
                    <a:pt x="39" y="3"/>
                  </a:lnTo>
                  <a:lnTo>
                    <a:pt x="41" y="7"/>
                  </a:lnTo>
                  <a:lnTo>
                    <a:pt x="39" y="12"/>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6" name="Freeform 195"/>
            <p:cNvSpPr>
              <a:spLocks/>
            </p:cNvSpPr>
            <p:nvPr userDrawn="1"/>
          </p:nvSpPr>
          <p:spPr bwMode="auto">
            <a:xfrm>
              <a:off x="5552" y="569"/>
              <a:ext cx="36" cy="41"/>
            </a:xfrm>
            <a:custGeom>
              <a:avLst/>
              <a:gdLst>
                <a:gd name="T0" fmla="*/ 36 w 36"/>
                <a:gd name="T1" fmla="*/ 14 h 41"/>
                <a:gd name="T2" fmla="*/ 25 w 36"/>
                <a:gd name="T3" fmla="*/ 14 h 41"/>
                <a:gd name="T4" fmla="*/ 25 w 36"/>
                <a:gd name="T5" fmla="*/ 14 h 41"/>
                <a:gd name="T6" fmla="*/ 27 w 36"/>
                <a:gd name="T7" fmla="*/ 9 h 41"/>
                <a:gd name="T8" fmla="*/ 27 w 36"/>
                <a:gd name="T9" fmla="*/ 9 h 41"/>
                <a:gd name="T10" fmla="*/ 25 w 36"/>
                <a:gd name="T11" fmla="*/ 7 h 41"/>
                <a:gd name="T12" fmla="*/ 24 w 36"/>
                <a:gd name="T13" fmla="*/ 5 h 41"/>
                <a:gd name="T14" fmla="*/ 24 w 36"/>
                <a:gd name="T15" fmla="*/ 5 h 41"/>
                <a:gd name="T16" fmla="*/ 20 w 36"/>
                <a:gd name="T17" fmla="*/ 7 h 41"/>
                <a:gd name="T18" fmla="*/ 16 w 36"/>
                <a:gd name="T19" fmla="*/ 10 h 41"/>
                <a:gd name="T20" fmla="*/ 13 w 36"/>
                <a:gd name="T21" fmla="*/ 21 h 41"/>
                <a:gd name="T22" fmla="*/ 13 w 36"/>
                <a:gd name="T23" fmla="*/ 21 h 41"/>
                <a:gd name="T24" fmla="*/ 11 w 36"/>
                <a:gd name="T25" fmla="*/ 30 h 41"/>
                <a:gd name="T26" fmla="*/ 11 w 36"/>
                <a:gd name="T27" fmla="*/ 30 h 41"/>
                <a:gd name="T28" fmla="*/ 11 w 36"/>
                <a:gd name="T29" fmla="*/ 33 h 41"/>
                <a:gd name="T30" fmla="*/ 15 w 36"/>
                <a:gd name="T31" fmla="*/ 35 h 41"/>
                <a:gd name="T32" fmla="*/ 15 w 36"/>
                <a:gd name="T33" fmla="*/ 35 h 41"/>
                <a:gd name="T34" fmla="*/ 18 w 36"/>
                <a:gd name="T35" fmla="*/ 33 h 41"/>
                <a:gd name="T36" fmla="*/ 20 w 36"/>
                <a:gd name="T37" fmla="*/ 32 h 41"/>
                <a:gd name="T38" fmla="*/ 22 w 36"/>
                <a:gd name="T39" fmla="*/ 26 h 41"/>
                <a:gd name="T40" fmla="*/ 32 w 36"/>
                <a:gd name="T41" fmla="*/ 26 h 41"/>
                <a:gd name="T42" fmla="*/ 32 w 36"/>
                <a:gd name="T43" fmla="*/ 26 h 41"/>
                <a:gd name="T44" fmla="*/ 29 w 36"/>
                <a:gd name="T45" fmla="*/ 33 h 41"/>
                <a:gd name="T46" fmla="*/ 25 w 36"/>
                <a:gd name="T47" fmla="*/ 37 h 41"/>
                <a:gd name="T48" fmla="*/ 20 w 36"/>
                <a:gd name="T49" fmla="*/ 41 h 41"/>
                <a:gd name="T50" fmla="*/ 15 w 36"/>
                <a:gd name="T51" fmla="*/ 41 h 41"/>
                <a:gd name="T52" fmla="*/ 15 w 36"/>
                <a:gd name="T53" fmla="*/ 41 h 41"/>
                <a:gd name="T54" fmla="*/ 9 w 36"/>
                <a:gd name="T55" fmla="*/ 41 h 41"/>
                <a:gd name="T56" fmla="*/ 6 w 36"/>
                <a:gd name="T57" fmla="*/ 39 h 41"/>
                <a:gd name="T58" fmla="*/ 2 w 36"/>
                <a:gd name="T59" fmla="*/ 37 h 41"/>
                <a:gd name="T60" fmla="*/ 0 w 36"/>
                <a:gd name="T61" fmla="*/ 32 h 41"/>
                <a:gd name="T62" fmla="*/ 0 w 36"/>
                <a:gd name="T63" fmla="*/ 32 h 41"/>
                <a:gd name="T64" fmla="*/ 2 w 36"/>
                <a:gd name="T65" fmla="*/ 21 h 41"/>
                <a:gd name="T66" fmla="*/ 2 w 36"/>
                <a:gd name="T67" fmla="*/ 21 h 41"/>
                <a:gd name="T68" fmla="*/ 6 w 36"/>
                <a:gd name="T69" fmla="*/ 12 h 41"/>
                <a:gd name="T70" fmla="*/ 9 w 36"/>
                <a:gd name="T71" fmla="*/ 5 h 41"/>
                <a:gd name="T72" fmla="*/ 15 w 36"/>
                <a:gd name="T73" fmla="*/ 2 h 41"/>
                <a:gd name="T74" fmla="*/ 20 w 36"/>
                <a:gd name="T75" fmla="*/ 0 h 41"/>
                <a:gd name="T76" fmla="*/ 24 w 36"/>
                <a:gd name="T77" fmla="*/ 0 h 41"/>
                <a:gd name="T78" fmla="*/ 24 w 36"/>
                <a:gd name="T79" fmla="*/ 0 h 41"/>
                <a:gd name="T80" fmla="*/ 29 w 36"/>
                <a:gd name="T81" fmla="*/ 0 h 41"/>
                <a:gd name="T82" fmla="*/ 32 w 36"/>
                <a:gd name="T83" fmla="*/ 0 h 41"/>
                <a:gd name="T84" fmla="*/ 36 w 36"/>
                <a:gd name="T85" fmla="*/ 3 h 41"/>
                <a:gd name="T86" fmla="*/ 36 w 36"/>
                <a:gd name="T87" fmla="*/ 7 h 41"/>
                <a:gd name="T88" fmla="*/ 36 w 36"/>
                <a:gd name="T89" fmla="*/ 7 h 41"/>
                <a:gd name="T90" fmla="*/ 36 w 36"/>
                <a:gd name="T91" fmla="*/ 14 h 41"/>
                <a:gd name="T92" fmla="*/ 36 w 36"/>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41">
                  <a:moveTo>
                    <a:pt x="36" y="14"/>
                  </a:moveTo>
                  <a:lnTo>
                    <a:pt x="25" y="14"/>
                  </a:lnTo>
                  <a:lnTo>
                    <a:pt x="27" y="9"/>
                  </a:lnTo>
                  <a:lnTo>
                    <a:pt x="25" y="7"/>
                  </a:lnTo>
                  <a:lnTo>
                    <a:pt x="24" y="5"/>
                  </a:lnTo>
                  <a:lnTo>
                    <a:pt x="20" y="7"/>
                  </a:lnTo>
                  <a:lnTo>
                    <a:pt x="16" y="10"/>
                  </a:lnTo>
                  <a:lnTo>
                    <a:pt x="13" y="21"/>
                  </a:lnTo>
                  <a:lnTo>
                    <a:pt x="11" y="30"/>
                  </a:lnTo>
                  <a:lnTo>
                    <a:pt x="11" y="33"/>
                  </a:lnTo>
                  <a:lnTo>
                    <a:pt x="15" y="35"/>
                  </a:lnTo>
                  <a:lnTo>
                    <a:pt x="18" y="33"/>
                  </a:lnTo>
                  <a:lnTo>
                    <a:pt x="20" y="32"/>
                  </a:lnTo>
                  <a:lnTo>
                    <a:pt x="22" y="26"/>
                  </a:lnTo>
                  <a:lnTo>
                    <a:pt x="32" y="26"/>
                  </a:lnTo>
                  <a:lnTo>
                    <a:pt x="29" y="33"/>
                  </a:lnTo>
                  <a:lnTo>
                    <a:pt x="25" y="37"/>
                  </a:lnTo>
                  <a:lnTo>
                    <a:pt x="20" y="41"/>
                  </a:lnTo>
                  <a:lnTo>
                    <a:pt x="15" y="41"/>
                  </a:lnTo>
                  <a:lnTo>
                    <a:pt x="9" y="41"/>
                  </a:lnTo>
                  <a:lnTo>
                    <a:pt x="6" y="39"/>
                  </a:lnTo>
                  <a:lnTo>
                    <a:pt x="2" y="37"/>
                  </a:lnTo>
                  <a:lnTo>
                    <a:pt x="0" y="32"/>
                  </a:lnTo>
                  <a:lnTo>
                    <a:pt x="2" y="21"/>
                  </a:lnTo>
                  <a:lnTo>
                    <a:pt x="6" y="12"/>
                  </a:lnTo>
                  <a:lnTo>
                    <a:pt x="9" y="5"/>
                  </a:lnTo>
                  <a:lnTo>
                    <a:pt x="15" y="2"/>
                  </a:lnTo>
                  <a:lnTo>
                    <a:pt x="20" y="0"/>
                  </a:lnTo>
                  <a:lnTo>
                    <a:pt x="24" y="0"/>
                  </a:lnTo>
                  <a:lnTo>
                    <a:pt x="29" y="0"/>
                  </a:lnTo>
                  <a:lnTo>
                    <a:pt x="32" y="0"/>
                  </a:lnTo>
                  <a:lnTo>
                    <a:pt x="36" y="3"/>
                  </a:lnTo>
                  <a:lnTo>
                    <a:pt x="36" y="7"/>
                  </a:lnTo>
                  <a:lnTo>
                    <a:pt x="36" y="1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7" name="Freeform 196"/>
            <p:cNvSpPr>
              <a:spLocks noEditPoints="1"/>
            </p:cNvSpPr>
            <p:nvPr userDrawn="1"/>
          </p:nvSpPr>
          <p:spPr bwMode="auto">
            <a:xfrm>
              <a:off x="5591" y="569"/>
              <a:ext cx="34" cy="41"/>
            </a:xfrm>
            <a:custGeom>
              <a:avLst/>
              <a:gdLst>
                <a:gd name="T0" fmla="*/ 25 w 34"/>
                <a:gd name="T1" fmla="*/ 9 h 41"/>
                <a:gd name="T2" fmla="*/ 25 w 34"/>
                <a:gd name="T3" fmla="*/ 9 h 41"/>
                <a:gd name="T4" fmla="*/ 24 w 34"/>
                <a:gd name="T5" fmla="*/ 16 h 41"/>
                <a:gd name="T6" fmla="*/ 13 w 34"/>
                <a:gd name="T7" fmla="*/ 16 h 41"/>
                <a:gd name="T8" fmla="*/ 13 w 34"/>
                <a:gd name="T9" fmla="*/ 16 h 41"/>
                <a:gd name="T10" fmla="*/ 16 w 34"/>
                <a:gd name="T11" fmla="*/ 9 h 41"/>
                <a:gd name="T12" fmla="*/ 18 w 34"/>
                <a:gd name="T13" fmla="*/ 7 h 41"/>
                <a:gd name="T14" fmla="*/ 22 w 34"/>
                <a:gd name="T15" fmla="*/ 5 h 41"/>
                <a:gd name="T16" fmla="*/ 22 w 34"/>
                <a:gd name="T17" fmla="*/ 5 h 41"/>
                <a:gd name="T18" fmla="*/ 25 w 34"/>
                <a:gd name="T19" fmla="*/ 7 h 41"/>
                <a:gd name="T20" fmla="*/ 25 w 34"/>
                <a:gd name="T21" fmla="*/ 9 h 41"/>
                <a:gd name="T22" fmla="*/ 34 w 34"/>
                <a:gd name="T23" fmla="*/ 9 h 41"/>
                <a:gd name="T24" fmla="*/ 34 w 34"/>
                <a:gd name="T25" fmla="*/ 9 h 41"/>
                <a:gd name="T26" fmla="*/ 34 w 34"/>
                <a:gd name="T27" fmla="*/ 3 h 41"/>
                <a:gd name="T28" fmla="*/ 31 w 34"/>
                <a:gd name="T29" fmla="*/ 2 h 41"/>
                <a:gd name="T30" fmla="*/ 27 w 34"/>
                <a:gd name="T31" fmla="*/ 0 h 41"/>
                <a:gd name="T32" fmla="*/ 24 w 34"/>
                <a:gd name="T33" fmla="*/ 0 h 41"/>
                <a:gd name="T34" fmla="*/ 24 w 34"/>
                <a:gd name="T35" fmla="*/ 0 h 41"/>
                <a:gd name="T36" fmla="*/ 15 w 34"/>
                <a:gd name="T37" fmla="*/ 2 h 41"/>
                <a:gd name="T38" fmla="*/ 9 w 34"/>
                <a:gd name="T39" fmla="*/ 5 h 41"/>
                <a:gd name="T40" fmla="*/ 4 w 34"/>
                <a:gd name="T41" fmla="*/ 12 h 41"/>
                <a:gd name="T42" fmla="*/ 2 w 34"/>
                <a:gd name="T43" fmla="*/ 21 h 41"/>
                <a:gd name="T44" fmla="*/ 2 w 34"/>
                <a:gd name="T45" fmla="*/ 21 h 41"/>
                <a:gd name="T46" fmla="*/ 0 w 34"/>
                <a:gd name="T47" fmla="*/ 32 h 41"/>
                <a:gd name="T48" fmla="*/ 0 w 34"/>
                <a:gd name="T49" fmla="*/ 32 h 41"/>
                <a:gd name="T50" fmla="*/ 0 w 34"/>
                <a:gd name="T51" fmla="*/ 37 h 41"/>
                <a:gd name="T52" fmla="*/ 4 w 34"/>
                <a:gd name="T53" fmla="*/ 39 h 41"/>
                <a:gd name="T54" fmla="*/ 8 w 34"/>
                <a:gd name="T55" fmla="*/ 41 h 41"/>
                <a:gd name="T56" fmla="*/ 11 w 34"/>
                <a:gd name="T57" fmla="*/ 41 h 41"/>
                <a:gd name="T58" fmla="*/ 11 w 34"/>
                <a:gd name="T59" fmla="*/ 41 h 41"/>
                <a:gd name="T60" fmla="*/ 18 w 34"/>
                <a:gd name="T61" fmla="*/ 41 h 41"/>
                <a:gd name="T62" fmla="*/ 24 w 34"/>
                <a:gd name="T63" fmla="*/ 37 h 41"/>
                <a:gd name="T64" fmla="*/ 27 w 34"/>
                <a:gd name="T65" fmla="*/ 33 h 41"/>
                <a:gd name="T66" fmla="*/ 31 w 34"/>
                <a:gd name="T67" fmla="*/ 26 h 41"/>
                <a:gd name="T68" fmla="*/ 20 w 34"/>
                <a:gd name="T69" fmla="*/ 26 h 41"/>
                <a:gd name="T70" fmla="*/ 20 w 34"/>
                <a:gd name="T71" fmla="*/ 26 h 41"/>
                <a:gd name="T72" fmla="*/ 18 w 34"/>
                <a:gd name="T73" fmla="*/ 32 h 41"/>
                <a:gd name="T74" fmla="*/ 16 w 34"/>
                <a:gd name="T75" fmla="*/ 33 h 41"/>
                <a:gd name="T76" fmla="*/ 13 w 34"/>
                <a:gd name="T77" fmla="*/ 35 h 41"/>
                <a:gd name="T78" fmla="*/ 13 w 34"/>
                <a:gd name="T79" fmla="*/ 35 h 41"/>
                <a:gd name="T80" fmla="*/ 11 w 34"/>
                <a:gd name="T81" fmla="*/ 33 h 41"/>
                <a:gd name="T82" fmla="*/ 9 w 34"/>
                <a:gd name="T83" fmla="*/ 32 h 41"/>
                <a:gd name="T84" fmla="*/ 9 w 34"/>
                <a:gd name="T85" fmla="*/ 32 h 41"/>
                <a:gd name="T86" fmla="*/ 11 w 34"/>
                <a:gd name="T87" fmla="*/ 21 h 41"/>
                <a:gd name="T88" fmla="*/ 32 w 34"/>
                <a:gd name="T89" fmla="*/ 21 h 41"/>
                <a:gd name="T90" fmla="*/ 32 w 34"/>
                <a:gd name="T91" fmla="*/ 21 h 41"/>
                <a:gd name="T92" fmla="*/ 34 w 34"/>
                <a:gd name="T93" fmla="*/ 16 h 41"/>
                <a:gd name="T94" fmla="*/ 34 w 34"/>
                <a:gd name="T95" fmla="*/ 9 h 41"/>
                <a:gd name="T96" fmla="*/ 34 w 34"/>
                <a:gd name="T97" fmla="*/ 9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41">
                  <a:moveTo>
                    <a:pt x="25" y="9"/>
                  </a:moveTo>
                  <a:lnTo>
                    <a:pt x="25" y="9"/>
                  </a:lnTo>
                  <a:lnTo>
                    <a:pt x="24" y="16"/>
                  </a:lnTo>
                  <a:lnTo>
                    <a:pt x="13" y="16"/>
                  </a:lnTo>
                  <a:lnTo>
                    <a:pt x="16" y="9"/>
                  </a:lnTo>
                  <a:lnTo>
                    <a:pt x="18" y="7"/>
                  </a:lnTo>
                  <a:lnTo>
                    <a:pt x="22" y="5"/>
                  </a:lnTo>
                  <a:lnTo>
                    <a:pt x="25" y="7"/>
                  </a:lnTo>
                  <a:lnTo>
                    <a:pt x="25" y="9"/>
                  </a:lnTo>
                  <a:close/>
                  <a:moveTo>
                    <a:pt x="34" y="9"/>
                  </a:moveTo>
                  <a:lnTo>
                    <a:pt x="34" y="9"/>
                  </a:lnTo>
                  <a:lnTo>
                    <a:pt x="34" y="3"/>
                  </a:lnTo>
                  <a:lnTo>
                    <a:pt x="31" y="2"/>
                  </a:lnTo>
                  <a:lnTo>
                    <a:pt x="27" y="0"/>
                  </a:lnTo>
                  <a:lnTo>
                    <a:pt x="24" y="0"/>
                  </a:lnTo>
                  <a:lnTo>
                    <a:pt x="15" y="2"/>
                  </a:lnTo>
                  <a:lnTo>
                    <a:pt x="9" y="5"/>
                  </a:lnTo>
                  <a:lnTo>
                    <a:pt x="4" y="12"/>
                  </a:lnTo>
                  <a:lnTo>
                    <a:pt x="2" y="21"/>
                  </a:lnTo>
                  <a:lnTo>
                    <a:pt x="0" y="32"/>
                  </a:lnTo>
                  <a:lnTo>
                    <a:pt x="0" y="37"/>
                  </a:lnTo>
                  <a:lnTo>
                    <a:pt x="4" y="39"/>
                  </a:lnTo>
                  <a:lnTo>
                    <a:pt x="8" y="41"/>
                  </a:lnTo>
                  <a:lnTo>
                    <a:pt x="11" y="41"/>
                  </a:lnTo>
                  <a:lnTo>
                    <a:pt x="18" y="41"/>
                  </a:lnTo>
                  <a:lnTo>
                    <a:pt x="24" y="37"/>
                  </a:lnTo>
                  <a:lnTo>
                    <a:pt x="27" y="33"/>
                  </a:lnTo>
                  <a:lnTo>
                    <a:pt x="31" y="26"/>
                  </a:lnTo>
                  <a:lnTo>
                    <a:pt x="20" y="26"/>
                  </a:lnTo>
                  <a:lnTo>
                    <a:pt x="18" y="32"/>
                  </a:lnTo>
                  <a:lnTo>
                    <a:pt x="16" y="33"/>
                  </a:lnTo>
                  <a:lnTo>
                    <a:pt x="13" y="35"/>
                  </a:lnTo>
                  <a:lnTo>
                    <a:pt x="11" y="33"/>
                  </a:lnTo>
                  <a:lnTo>
                    <a:pt x="9" y="32"/>
                  </a:lnTo>
                  <a:lnTo>
                    <a:pt x="11" y="21"/>
                  </a:lnTo>
                  <a:lnTo>
                    <a:pt x="32" y="21"/>
                  </a:lnTo>
                  <a:lnTo>
                    <a:pt x="34" y="16"/>
                  </a:lnTo>
                  <a:lnTo>
                    <a:pt x="34" y="9"/>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8" name="Freeform 197"/>
            <p:cNvSpPr>
              <a:spLocks/>
            </p:cNvSpPr>
            <p:nvPr userDrawn="1"/>
          </p:nvSpPr>
          <p:spPr bwMode="auto">
            <a:xfrm>
              <a:off x="5604" y="574"/>
              <a:ext cx="12" cy="11"/>
            </a:xfrm>
            <a:custGeom>
              <a:avLst/>
              <a:gdLst>
                <a:gd name="T0" fmla="*/ 12 w 12"/>
                <a:gd name="T1" fmla="*/ 4 h 11"/>
                <a:gd name="T2" fmla="*/ 12 w 12"/>
                <a:gd name="T3" fmla="*/ 4 h 11"/>
                <a:gd name="T4" fmla="*/ 11 w 12"/>
                <a:gd name="T5" fmla="*/ 11 h 11"/>
                <a:gd name="T6" fmla="*/ 0 w 12"/>
                <a:gd name="T7" fmla="*/ 11 h 11"/>
                <a:gd name="T8" fmla="*/ 0 w 12"/>
                <a:gd name="T9" fmla="*/ 11 h 11"/>
                <a:gd name="T10" fmla="*/ 3 w 12"/>
                <a:gd name="T11" fmla="*/ 4 h 11"/>
                <a:gd name="T12" fmla="*/ 5 w 12"/>
                <a:gd name="T13" fmla="*/ 2 h 11"/>
                <a:gd name="T14" fmla="*/ 9 w 12"/>
                <a:gd name="T15" fmla="*/ 0 h 11"/>
                <a:gd name="T16" fmla="*/ 9 w 12"/>
                <a:gd name="T17" fmla="*/ 0 h 11"/>
                <a:gd name="T18" fmla="*/ 12 w 12"/>
                <a:gd name="T19" fmla="*/ 2 h 11"/>
                <a:gd name="T20" fmla="*/ 12 w 12"/>
                <a:gd name="T21" fmla="*/ 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1">
                  <a:moveTo>
                    <a:pt x="12" y="4"/>
                  </a:moveTo>
                  <a:lnTo>
                    <a:pt x="12" y="4"/>
                  </a:lnTo>
                  <a:lnTo>
                    <a:pt x="11" y="11"/>
                  </a:lnTo>
                  <a:lnTo>
                    <a:pt x="0" y="11"/>
                  </a:lnTo>
                  <a:lnTo>
                    <a:pt x="3" y="4"/>
                  </a:lnTo>
                  <a:lnTo>
                    <a:pt x="5" y="2"/>
                  </a:lnTo>
                  <a:lnTo>
                    <a:pt x="9" y="0"/>
                  </a:lnTo>
                  <a:lnTo>
                    <a:pt x="12" y="2"/>
                  </a:lnTo>
                  <a:lnTo>
                    <a:pt x="1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9" name="Freeform 198"/>
            <p:cNvSpPr>
              <a:spLocks/>
            </p:cNvSpPr>
            <p:nvPr userDrawn="1"/>
          </p:nvSpPr>
          <p:spPr bwMode="auto">
            <a:xfrm>
              <a:off x="5591" y="569"/>
              <a:ext cx="34" cy="41"/>
            </a:xfrm>
            <a:custGeom>
              <a:avLst/>
              <a:gdLst>
                <a:gd name="T0" fmla="*/ 34 w 34"/>
                <a:gd name="T1" fmla="*/ 9 h 41"/>
                <a:gd name="T2" fmla="*/ 34 w 34"/>
                <a:gd name="T3" fmla="*/ 9 h 41"/>
                <a:gd name="T4" fmla="*/ 34 w 34"/>
                <a:gd name="T5" fmla="*/ 3 h 41"/>
                <a:gd name="T6" fmla="*/ 31 w 34"/>
                <a:gd name="T7" fmla="*/ 2 h 41"/>
                <a:gd name="T8" fmla="*/ 27 w 34"/>
                <a:gd name="T9" fmla="*/ 0 h 41"/>
                <a:gd name="T10" fmla="*/ 24 w 34"/>
                <a:gd name="T11" fmla="*/ 0 h 41"/>
                <a:gd name="T12" fmla="*/ 24 w 34"/>
                <a:gd name="T13" fmla="*/ 0 h 41"/>
                <a:gd name="T14" fmla="*/ 15 w 34"/>
                <a:gd name="T15" fmla="*/ 2 h 41"/>
                <a:gd name="T16" fmla="*/ 9 w 34"/>
                <a:gd name="T17" fmla="*/ 5 h 41"/>
                <a:gd name="T18" fmla="*/ 4 w 34"/>
                <a:gd name="T19" fmla="*/ 12 h 41"/>
                <a:gd name="T20" fmla="*/ 2 w 34"/>
                <a:gd name="T21" fmla="*/ 21 h 41"/>
                <a:gd name="T22" fmla="*/ 2 w 34"/>
                <a:gd name="T23" fmla="*/ 21 h 41"/>
                <a:gd name="T24" fmla="*/ 0 w 34"/>
                <a:gd name="T25" fmla="*/ 32 h 41"/>
                <a:gd name="T26" fmla="*/ 0 w 34"/>
                <a:gd name="T27" fmla="*/ 32 h 41"/>
                <a:gd name="T28" fmla="*/ 0 w 34"/>
                <a:gd name="T29" fmla="*/ 37 h 41"/>
                <a:gd name="T30" fmla="*/ 4 w 34"/>
                <a:gd name="T31" fmla="*/ 39 h 41"/>
                <a:gd name="T32" fmla="*/ 8 w 34"/>
                <a:gd name="T33" fmla="*/ 41 h 41"/>
                <a:gd name="T34" fmla="*/ 11 w 34"/>
                <a:gd name="T35" fmla="*/ 41 h 41"/>
                <a:gd name="T36" fmla="*/ 11 w 34"/>
                <a:gd name="T37" fmla="*/ 41 h 41"/>
                <a:gd name="T38" fmla="*/ 18 w 34"/>
                <a:gd name="T39" fmla="*/ 41 h 41"/>
                <a:gd name="T40" fmla="*/ 24 w 34"/>
                <a:gd name="T41" fmla="*/ 37 h 41"/>
                <a:gd name="T42" fmla="*/ 27 w 34"/>
                <a:gd name="T43" fmla="*/ 33 h 41"/>
                <a:gd name="T44" fmla="*/ 31 w 34"/>
                <a:gd name="T45" fmla="*/ 26 h 41"/>
                <a:gd name="T46" fmla="*/ 20 w 34"/>
                <a:gd name="T47" fmla="*/ 26 h 41"/>
                <a:gd name="T48" fmla="*/ 20 w 34"/>
                <a:gd name="T49" fmla="*/ 26 h 41"/>
                <a:gd name="T50" fmla="*/ 18 w 34"/>
                <a:gd name="T51" fmla="*/ 32 h 41"/>
                <a:gd name="T52" fmla="*/ 16 w 34"/>
                <a:gd name="T53" fmla="*/ 33 h 41"/>
                <a:gd name="T54" fmla="*/ 13 w 34"/>
                <a:gd name="T55" fmla="*/ 35 h 41"/>
                <a:gd name="T56" fmla="*/ 13 w 34"/>
                <a:gd name="T57" fmla="*/ 35 h 41"/>
                <a:gd name="T58" fmla="*/ 11 w 34"/>
                <a:gd name="T59" fmla="*/ 33 h 41"/>
                <a:gd name="T60" fmla="*/ 9 w 34"/>
                <a:gd name="T61" fmla="*/ 32 h 41"/>
                <a:gd name="T62" fmla="*/ 9 w 34"/>
                <a:gd name="T63" fmla="*/ 32 h 41"/>
                <a:gd name="T64" fmla="*/ 11 w 34"/>
                <a:gd name="T65" fmla="*/ 21 h 41"/>
                <a:gd name="T66" fmla="*/ 32 w 34"/>
                <a:gd name="T67" fmla="*/ 21 h 41"/>
                <a:gd name="T68" fmla="*/ 32 w 34"/>
                <a:gd name="T69" fmla="*/ 21 h 41"/>
                <a:gd name="T70" fmla="*/ 34 w 34"/>
                <a:gd name="T71" fmla="*/ 16 h 41"/>
                <a:gd name="T72" fmla="*/ 34 w 34"/>
                <a:gd name="T73" fmla="*/ 9 h 41"/>
                <a:gd name="T74" fmla="*/ 34 w 34"/>
                <a:gd name="T75" fmla="*/ 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41">
                  <a:moveTo>
                    <a:pt x="34" y="9"/>
                  </a:moveTo>
                  <a:lnTo>
                    <a:pt x="34" y="9"/>
                  </a:lnTo>
                  <a:lnTo>
                    <a:pt x="34" y="3"/>
                  </a:lnTo>
                  <a:lnTo>
                    <a:pt x="31" y="2"/>
                  </a:lnTo>
                  <a:lnTo>
                    <a:pt x="27" y="0"/>
                  </a:lnTo>
                  <a:lnTo>
                    <a:pt x="24" y="0"/>
                  </a:lnTo>
                  <a:lnTo>
                    <a:pt x="15" y="2"/>
                  </a:lnTo>
                  <a:lnTo>
                    <a:pt x="9" y="5"/>
                  </a:lnTo>
                  <a:lnTo>
                    <a:pt x="4" y="12"/>
                  </a:lnTo>
                  <a:lnTo>
                    <a:pt x="2" y="21"/>
                  </a:lnTo>
                  <a:lnTo>
                    <a:pt x="0" y="32"/>
                  </a:lnTo>
                  <a:lnTo>
                    <a:pt x="0" y="37"/>
                  </a:lnTo>
                  <a:lnTo>
                    <a:pt x="4" y="39"/>
                  </a:lnTo>
                  <a:lnTo>
                    <a:pt x="8" y="41"/>
                  </a:lnTo>
                  <a:lnTo>
                    <a:pt x="11" y="41"/>
                  </a:lnTo>
                  <a:lnTo>
                    <a:pt x="18" y="41"/>
                  </a:lnTo>
                  <a:lnTo>
                    <a:pt x="24" y="37"/>
                  </a:lnTo>
                  <a:lnTo>
                    <a:pt x="27" y="33"/>
                  </a:lnTo>
                  <a:lnTo>
                    <a:pt x="31" y="26"/>
                  </a:lnTo>
                  <a:lnTo>
                    <a:pt x="20" y="26"/>
                  </a:lnTo>
                  <a:lnTo>
                    <a:pt x="18" y="32"/>
                  </a:lnTo>
                  <a:lnTo>
                    <a:pt x="16" y="33"/>
                  </a:lnTo>
                  <a:lnTo>
                    <a:pt x="13" y="35"/>
                  </a:lnTo>
                  <a:lnTo>
                    <a:pt x="11" y="33"/>
                  </a:lnTo>
                  <a:lnTo>
                    <a:pt x="9" y="32"/>
                  </a:lnTo>
                  <a:lnTo>
                    <a:pt x="11" y="21"/>
                  </a:lnTo>
                  <a:lnTo>
                    <a:pt x="32" y="21"/>
                  </a:lnTo>
                  <a:lnTo>
                    <a:pt x="34" y="16"/>
                  </a:lnTo>
                  <a:lnTo>
                    <a:pt x="34"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0" name="Freeform 199"/>
            <p:cNvSpPr>
              <a:spLocks/>
            </p:cNvSpPr>
            <p:nvPr userDrawn="1"/>
          </p:nvSpPr>
          <p:spPr bwMode="auto">
            <a:xfrm>
              <a:off x="5230" y="12"/>
              <a:ext cx="81" cy="204"/>
            </a:xfrm>
            <a:custGeom>
              <a:avLst/>
              <a:gdLst>
                <a:gd name="T0" fmla="*/ 23 w 81"/>
                <a:gd name="T1" fmla="*/ 204 h 204"/>
                <a:gd name="T2" fmla="*/ 0 w 81"/>
                <a:gd name="T3" fmla="*/ 204 h 204"/>
                <a:gd name="T4" fmla="*/ 58 w 81"/>
                <a:gd name="T5" fmla="*/ 0 h 204"/>
                <a:gd name="T6" fmla="*/ 81 w 81"/>
                <a:gd name="T7" fmla="*/ 0 h 204"/>
                <a:gd name="T8" fmla="*/ 23 w 81"/>
                <a:gd name="T9" fmla="*/ 204 h 204"/>
                <a:gd name="T10" fmla="*/ 23 w 81"/>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04">
                  <a:moveTo>
                    <a:pt x="23" y="204"/>
                  </a:moveTo>
                  <a:lnTo>
                    <a:pt x="0" y="204"/>
                  </a:lnTo>
                  <a:lnTo>
                    <a:pt x="58" y="0"/>
                  </a:lnTo>
                  <a:lnTo>
                    <a:pt x="81" y="0"/>
                  </a:lnTo>
                  <a:lnTo>
                    <a:pt x="23" y="204"/>
                  </a:lnTo>
                  <a:close/>
                </a:path>
              </a:pathLst>
            </a:custGeom>
            <a:solidFill>
              <a:srgbClr val="48B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27" name="Rectangle 2"/>
          <p:cNvSpPr>
            <a:spLocks noGrp="1" noChangeArrowheads="1"/>
          </p:cNvSpPr>
          <p:nvPr>
            <p:ph type="title"/>
          </p:nvPr>
        </p:nvSpPr>
        <p:spPr bwMode="auto">
          <a:xfrm>
            <a:off x="323850" y="44450"/>
            <a:ext cx="5797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61200" numCol="1" anchor="b" anchorCtr="0" compatLnSpc="1">
            <a:prstTxWarp prst="textNoShape">
              <a:avLst/>
            </a:prstTxWarp>
            <a:spAutoFit/>
          </a:bodyPr>
          <a:lstStyle/>
          <a:p>
            <a:pPr lvl="0"/>
            <a:r>
              <a:rPr lang="ja-JP" altLang="en-US" smtClean="0"/>
              <a:t>マスタ タイトルの書式設定</a:t>
            </a:r>
          </a:p>
        </p:txBody>
      </p:sp>
      <p:sp>
        <p:nvSpPr>
          <p:cNvPr id="1028" name="Rectangle 3"/>
          <p:cNvSpPr>
            <a:spLocks noGrp="1" noChangeArrowheads="1"/>
          </p:cNvSpPr>
          <p:nvPr>
            <p:ph type="body" idx="1"/>
          </p:nvPr>
        </p:nvSpPr>
        <p:spPr bwMode="auto">
          <a:xfrm>
            <a:off x="468313" y="1016000"/>
            <a:ext cx="82296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34925" y="6581775"/>
            <a:ext cx="1938338" cy="276225"/>
          </a:xfrm>
          <a:prstGeom prst="rect">
            <a:avLst/>
          </a:prstGeom>
          <a:noFill/>
          <a:ln w="9525">
            <a:noFill/>
            <a:miter lim="800000"/>
            <a:headEnd/>
            <a:tailEnd/>
          </a:ln>
          <a:effectLst/>
        </p:spPr>
        <p:txBody>
          <a:bodyPr vert="horz" wrap="none" lIns="91440" tIns="45720" rIns="91440" bIns="18000" numCol="1" anchor="b" anchorCtr="0" compatLnSpc="1">
            <a:prstTxWarp prst="textNoShape">
              <a:avLst/>
            </a:prstTxWarp>
            <a:spAutoFit/>
          </a:bodyPr>
          <a:lstStyle>
            <a:lvl1pPr>
              <a:defRPr sz="1400">
                <a:ea typeface="ＭＳ Ｐゴシック" pitchFamily="50" charset="-128"/>
              </a:defRPr>
            </a:lvl1pPr>
          </a:lstStyle>
          <a:p>
            <a:pPr>
              <a:defRPr/>
            </a:pPr>
            <a:r>
              <a:rPr lang="en-US" altLang="ja-JP" smtClean="0"/>
              <a:t>2013/03/20</a:t>
            </a:r>
            <a:endParaRPr lang="en-US" altLang="ja-JP"/>
          </a:p>
        </p:txBody>
      </p:sp>
      <p:sp>
        <p:nvSpPr>
          <p:cNvPr id="1029" name="Rectangle 5"/>
          <p:cNvSpPr>
            <a:spLocks noGrp="1" noChangeArrowheads="1"/>
          </p:cNvSpPr>
          <p:nvPr>
            <p:ph type="ftr" sz="quarter" idx="3"/>
          </p:nvPr>
        </p:nvSpPr>
        <p:spPr bwMode="auto">
          <a:xfrm>
            <a:off x="2662238" y="6589713"/>
            <a:ext cx="2951162" cy="276225"/>
          </a:xfrm>
          <a:prstGeom prst="rect">
            <a:avLst/>
          </a:prstGeom>
          <a:noFill/>
          <a:ln w="9525">
            <a:noFill/>
            <a:miter lim="800000"/>
            <a:headEnd/>
            <a:tailEnd/>
          </a:ln>
          <a:effectLst/>
        </p:spPr>
        <p:txBody>
          <a:bodyPr vert="horz" wrap="none" lIns="91440" tIns="45720" rIns="91440" bIns="18000" numCol="1" anchor="b" anchorCtr="1" compatLnSpc="1">
            <a:prstTxWarp prst="textNoShape">
              <a:avLst/>
            </a:prstTxWarp>
            <a:spAutoFit/>
          </a:bodyPr>
          <a:lstStyle>
            <a:lvl1pPr algn="ctr">
              <a:defRPr sz="1400">
                <a:ea typeface="ＭＳ Ｐゴシック" pitchFamily="50" charset="-128"/>
              </a:defRPr>
            </a:lvl1pPr>
          </a:lstStyle>
          <a:p>
            <a:pPr>
              <a:defRPr/>
            </a:pPr>
            <a:r>
              <a:rPr lang="en-US" altLang="ja-JP" smtClean="0"/>
              <a:t>Y.Seo, Tokyo Tech</a:t>
            </a:r>
            <a:endParaRPr lang="en-US" altLang="ja-JP"/>
          </a:p>
        </p:txBody>
      </p:sp>
      <p:sp>
        <p:nvSpPr>
          <p:cNvPr id="1031" name="AutoShape 14"/>
          <p:cNvSpPr>
            <a:spLocks noChangeAspect="1" noChangeArrowheads="1" noTextEdit="1"/>
          </p:cNvSpPr>
          <p:nvPr userDrawn="1"/>
        </p:nvSpPr>
        <p:spPr bwMode="auto">
          <a:xfrm>
            <a:off x="-252413" y="3176588"/>
            <a:ext cx="9144001"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32" name="Rectangle 79"/>
          <p:cNvSpPr>
            <a:spLocks noChangeArrowheads="1"/>
          </p:cNvSpPr>
          <p:nvPr/>
        </p:nvSpPr>
        <p:spPr bwMode="auto">
          <a:xfrm>
            <a:off x="8229600" y="98425"/>
            <a:ext cx="885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fld id="{0D71F446-E85D-4E1E-9BB1-BF87DE42FE3E}" type="slidenum">
              <a:rPr lang="en-US" altLang="ja-JP" sz="3200"/>
              <a:pPr algn="r"/>
              <a:t>‹#›</a:t>
            </a:fld>
            <a:endParaRPr lang="en-US" altLang="ja-JP" sz="3200"/>
          </a:p>
        </p:txBody>
      </p:sp>
      <p:pic>
        <p:nvPicPr>
          <p:cNvPr id="1033" name="Picture 8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43775" y="6564313"/>
            <a:ext cx="18002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9"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p:hf sldNum="0" hdr="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ゴシック" pitchFamily="49" charset="-128"/>
        </a:defRPr>
      </a:lvl2pPr>
      <a:lvl3pPr algn="l" rtl="0" eaLnBrk="0" fontAlgn="base" hangingPunct="0">
        <a:spcBef>
          <a:spcPct val="0"/>
        </a:spcBef>
        <a:spcAft>
          <a:spcPct val="0"/>
        </a:spcAft>
        <a:defRPr kumimoji="1" sz="3600">
          <a:solidFill>
            <a:schemeClr val="tx2"/>
          </a:solidFill>
          <a:latin typeface="Arial" charset="0"/>
          <a:ea typeface="ＭＳ ゴシック" pitchFamily="49" charset="-128"/>
        </a:defRPr>
      </a:lvl3pPr>
      <a:lvl4pPr algn="l" rtl="0" eaLnBrk="0" fontAlgn="base" hangingPunct="0">
        <a:spcBef>
          <a:spcPct val="0"/>
        </a:spcBef>
        <a:spcAft>
          <a:spcPct val="0"/>
        </a:spcAft>
        <a:defRPr kumimoji="1" sz="3600">
          <a:solidFill>
            <a:schemeClr val="tx2"/>
          </a:solidFill>
          <a:latin typeface="Arial" charset="0"/>
          <a:ea typeface="ＭＳ ゴシック" pitchFamily="49" charset="-128"/>
        </a:defRPr>
      </a:lvl4pPr>
      <a:lvl5pPr algn="l" rtl="0" eaLnBrk="0" fontAlgn="base" hangingPunct="0">
        <a:spcBef>
          <a:spcPct val="0"/>
        </a:spcBef>
        <a:spcAft>
          <a:spcPct val="0"/>
        </a:spcAft>
        <a:defRPr kumimoji="1" sz="3600">
          <a:solidFill>
            <a:schemeClr val="tx2"/>
          </a:solidFill>
          <a:latin typeface="Arial" charset="0"/>
          <a:ea typeface="ＭＳ ゴシック" pitchFamily="49" charset="-128"/>
        </a:defRPr>
      </a:lvl5pPr>
      <a:lvl6pPr marL="457200" algn="l" rtl="0" fontAlgn="base">
        <a:spcBef>
          <a:spcPct val="0"/>
        </a:spcBef>
        <a:spcAft>
          <a:spcPct val="0"/>
        </a:spcAft>
        <a:defRPr kumimoji="1" sz="3600">
          <a:solidFill>
            <a:schemeClr val="tx2"/>
          </a:solidFill>
          <a:latin typeface="Arial" charset="0"/>
          <a:ea typeface="ＭＳ ゴシック" pitchFamily="49" charset="-128"/>
        </a:defRPr>
      </a:lvl6pPr>
      <a:lvl7pPr marL="914400" algn="l" rtl="0" fontAlgn="base">
        <a:spcBef>
          <a:spcPct val="0"/>
        </a:spcBef>
        <a:spcAft>
          <a:spcPct val="0"/>
        </a:spcAft>
        <a:defRPr kumimoji="1" sz="3600">
          <a:solidFill>
            <a:schemeClr val="tx2"/>
          </a:solidFill>
          <a:latin typeface="Arial" charset="0"/>
          <a:ea typeface="ＭＳ ゴシック" pitchFamily="49" charset="-128"/>
        </a:defRPr>
      </a:lvl7pPr>
      <a:lvl8pPr marL="1371600" algn="l" rtl="0" fontAlgn="base">
        <a:spcBef>
          <a:spcPct val="0"/>
        </a:spcBef>
        <a:spcAft>
          <a:spcPct val="0"/>
        </a:spcAft>
        <a:defRPr kumimoji="1" sz="3600">
          <a:solidFill>
            <a:schemeClr val="tx2"/>
          </a:solidFill>
          <a:latin typeface="Arial" charset="0"/>
          <a:ea typeface="ＭＳ ゴシック" pitchFamily="49" charset="-128"/>
        </a:defRPr>
      </a:lvl8pPr>
      <a:lvl9pPr marL="1828800" algn="l" rtl="0" fontAlgn="base">
        <a:spcBef>
          <a:spcPct val="0"/>
        </a:spcBef>
        <a:spcAft>
          <a:spcPct val="0"/>
        </a:spcAft>
        <a:defRPr kumimoji="1" sz="3600">
          <a:solidFill>
            <a:schemeClr val="tx2"/>
          </a:solidFill>
          <a:latin typeface="Arial"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200">
          <a:solidFill>
            <a:schemeClr val="tx1"/>
          </a:solidFill>
          <a:latin typeface="+mn-lt"/>
          <a:ea typeface="+mn-ea"/>
        </a:defRPr>
      </a:lvl2pPr>
      <a:lvl3pPr marL="1143000" indent="-228600" algn="l" rtl="0" eaLnBrk="0" fontAlgn="base" hangingPunct="0">
        <a:spcBef>
          <a:spcPct val="20000"/>
        </a:spcBef>
        <a:spcAft>
          <a:spcPct val="0"/>
        </a:spcAft>
        <a:buChar char="•"/>
        <a:defRPr kumimoji="1" sz="2800">
          <a:solidFill>
            <a:schemeClr val="tx1"/>
          </a:solidFill>
          <a:latin typeface="+mn-lt"/>
          <a:ea typeface="+mn-ea"/>
        </a:defRPr>
      </a:lvl3pPr>
      <a:lvl4pPr marL="1600200" indent="-228600" algn="l" rtl="0" eaLnBrk="0" fontAlgn="base" hangingPunct="0">
        <a:spcBef>
          <a:spcPct val="20000"/>
        </a:spcBef>
        <a:spcAft>
          <a:spcPct val="0"/>
        </a:spcAft>
        <a:buChar char="–"/>
        <a:defRPr kumimoji="1" sz="24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4.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44.wmf"/><Relationship Id="rId3" Type="http://schemas.openxmlformats.org/officeDocument/2006/relationships/notesSlide" Target="../notesSlides/notesSlide18.xml"/><Relationship Id="rId7" Type="http://schemas.openxmlformats.org/officeDocument/2006/relationships/image" Target="../media/image42.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3.wmf"/><Relationship Id="rId5" Type="http://schemas.openxmlformats.org/officeDocument/2006/relationships/image" Target="../media/image41.wmf"/><Relationship Id="rId15" Type="http://schemas.openxmlformats.org/officeDocument/2006/relationships/image" Target="../media/image45.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47.emf"/><Relationship Id="rId1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10.bin"/><Relationship Id="rId18" Type="http://schemas.openxmlformats.org/officeDocument/2006/relationships/image" Target="../media/image57.wmf"/><Relationship Id="rId3" Type="http://schemas.openxmlformats.org/officeDocument/2006/relationships/notesSlide" Target="../notesSlides/notesSlide21.xml"/><Relationship Id="rId7" Type="http://schemas.openxmlformats.org/officeDocument/2006/relationships/oleObject" Target="../embeddings/oleObject7.bin"/><Relationship Id="rId12" Type="http://schemas.openxmlformats.org/officeDocument/2006/relationships/image" Target="../media/image54.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56.wmf"/><Relationship Id="rId1" Type="http://schemas.openxmlformats.org/officeDocument/2006/relationships/vmlDrawing" Target="../drawings/vmlDrawing2.vml"/><Relationship Id="rId6" Type="http://schemas.openxmlformats.org/officeDocument/2006/relationships/image" Target="../media/image51.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53.wmf"/><Relationship Id="rId4" Type="http://schemas.openxmlformats.org/officeDocument/2006/relationships/image" Target="../media/image58.png"/><Relationship Id="rId9" Type="http://schemas.openxmlformats.org/officeDocument/2006/relationships/oleObject" Target="../embeddings/oleObject8.bin"/><Relationship Id="rId14" Type="http://schemas.openxmlformats.org/officeDocument/2006/relationships/image" Target="../media/image55.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9.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1173074"/>
            <a:ext cx="8351838" cy="1200329"/>
          </a:xfrm>
        </p:spPr>
        <p:txBody>
          <a:bodyPr/>
          <a:lstStyle/>
          <a:p>
            <a:pPr eaLnBrk="1" hangingPunct="1"/>
            <a:r>
              <a:rPr lang="ja-JP" altLang="en-US" sz="3600" b="1" smtClean="0">
                <a:ea typeface="ＭＳ ゴシック" pitchFamily="49" charset="-128"/>
              </a:rPr>
              <a:t>ミリ波帯カスコード回路における</a:t>
            </a:r>
            <a:r>
              <a:rPr lang="en-US" altLang="ja-JP" sz="3600" b="1" smtClean="0">
                <a:ea typeface="ＭＳ ゴシック" pitchFamily="49" charset="-128"/>
              </a:rPr>
              <a:t/>
            </a:r>
            <a:br>
              <a:rPr lang="en-US" altLang="ja-JP" sz="3600" b="1" smtClean="0">
                <a:ea typeface="ＭＳ ゴシック" pitchFamily="49" charset="-128"/>
              </a:rPr>
            </a:br>
            <a:r>
              <a:rPr lang="en-US" altLang="ja-JP" sz="3600" b="1" smtClean="0">
                <a:ea typeface="ＭＳ ゴシック" pitchFamily="49" charset="-128"/>
              </a:rPr>
              <a:t>MAG</a:t>
            </a:r>
            <a:r>
              <a:rPr lang="ja-JP" altLang="en-US" sz="3600" b="1" smtClean="0">
                <a:ea typeface="ＭＳ ゴシック" pitchFamily="49" charset="-128"/>
              </a:rPr>
              <a:t>および安定性の改善</a:t>
            </a:r>
            <a:endParaRPr lang="ja-JP" altLang="en-US" sz="3600" b="1" dirty="0" smtClean="0">
              <a:ea typeface="ＭＳ ゴシック" pitchFamily="49" charset="-128"/>
            </a:endParaRPr>
          </a:p>
        </p:txBody>
      </p:sp>
      <p:sp>
        <p:nvSpPr>
          <p:cNvPr id="2" name="日付プレースホルダー 1"/>
          <p:cNvSpPr>
            <a:spLocks noGrp="1"/>
          </p:cNvSpPr>
          <p:nvPr>
            <p:ph type="dt" sz="half" idx="10"/>
          </p:nvPr>
        </p:nvSpPr>
        <p:spPr/>
        <p:txBody>
          <a:bodyPr/>
          <a:lstStyle/>
          <a:p>
            <a:pPr>
              <a:defRPr/>
            </a:pPr>
            <a:r>
              <a:rPr lang="en-US" altLang="ja-JP" smtClean="0"/>
              <a:t>2013/03/20</a:t>
            </a:r>
            <a:endParaRPr lang="en-US" altLang="ja-JP"/>
          </a:p>
        </p:txBody>
      </p:sp>
      <p:sp>
        <p:nvSpPr>
          <p:cNvPr id="7" name="Rectangle 4"/>
          <p:cNvSpPr>
            <a:spLocks noGrp="1" noChangeArrowheads="1"/>
          </p:cNvSpPr>
          <p:nvPr>
            <p:ph type="subTitle" idx="1"/>
          </p:nvPr>
        </p:nvSpPr>
        <p:spPr>
          <a:xfrm>
            <a:off x="431800" y="3991819"/>
            <a:ext cx="8280400" cy="2363688"/>
          </a:xfrm>
          <a:noFill/>
        </p:spPr>
        <p:txBody>
          <a:bodyPr/>
          <a:lstStyle/>
          <a:p>
            <a:pPr eaLnBrk="1" hangingPunct="1">
              <a:lnSpc>
                <a:spcPct val="90000"/>
              </a:lnSpc>
            </a:pPr>
            <a:r>
              <a:rPr lang="ja-JP" altLang="en-US" b="1" smtClean="0"/>
              <a:t>○瀬尾 </a:t>
            </a:r>
            <a:r>
              <a:rPr lang="ja-JP" altLang="en-US" b="1" dirty="0" smtClean="0"/>
              <a:t>有</a:t>
            </a:r>
            <a:r>
              <a:rPr lang="ja-JP" altLang="en-US" b="1" smtClean="0"/>
              <a:t>輝</a:t>
            </a:r>
            <a:r>
              <a:rPr lang="en-US" altLang="ja-JP" b="1" smtClean="0"/>
              <a:t>, </a:t>
            </a:r>
            <a:r>
              <a:rPr lang="ja-JP" altLang="en-US" b="1" smtClean="0"/>
              <a:t>ト 慶</a:t>
            </a:r>
            <a:r>
              <a:rPr lang="ja-JP" altLang="en-US" b="1"/>
              <a:t>紅</a:t>
            </a:r>
            <a:r>
              <a:rPr lang="en-US" altLang="ja-JP" b="1" smtClean="0"/>
              <a:t>, </a:t>
            </a:r>
            <a:r>
              <a:rPr lang="ja-JP" altLang="en-US" b="1" dirty="0" smtClean="0"/>
              <a:t>岡田 健一</a:t>
            </a:r>
            <a:r>
              <a:rPr lang="en-US" altLang="ja-JP" b="1" dirty="0" smtClean="0"/>
              <a:t>, </a:t>
            </a:r>
            <a:r>
              <a:rPr lang="ja-JP" altLang="en-US" b="1" dirty="0" smtClean="0"/>
              <a:t>松澤 昭</a:t>
            </a:r>
            <a:endParaRPr lang="en-US" altLang="ja-JP" b="1" dirty="0" smtClean="0"/>
          </a:p>
          <a:p>
            <a:pPr eaLnBrk="1" hangingPunct="1"/>
            <a:endParaRPr lang="en-US" altLang="ja-JP" dirty="0" smtClean="0"/>
          </a:p>
          <a:p>
            <a:pPr eaLnBrk="1" hangingPunct="1"/>
            <a:r>
              <a:rPr lang="ja-JP" altLang="en-US" b="1"/>
              <a:t>東京工業大学</a:t>
            </a:r>
            <a:r>
              <a:rPr lang="ja-JP" altLang="en-US" b="1" smtClean="0"/>
              <a:t>大学院理工学研究科</a:t>
            </a:r>
          </a:p>
          <a:p>
            <a:pPr eaLnBrk="1" hangingPunct="1"/>
            <a:r>
              <a:rPr lang="ja-JP" altLang="en-US" b="1" smtClean="0"/>
              <a:t>電子物理工学専攻</a:t>
            </a:r>
            <a:endParaRPr lang="ja-JP" altLang="en-US" b="1"/>
          </a:p>
        </p:txBody>
      </p:sp>
    </p:spTree>
    <p:extLst>
      <p:ext uri="{BB962C8B-B14F-4D97-AF65-F5344CB8AC3E}">
        <p14:creationId xmlns:p14="http://schemas.microsoft.com/office/powerpoint/2010/main" val="69417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01" y="917644"/>
            <a:ext cx="6132513"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3850" y="39713"/>
            <a:ext cx="6825908" cy="661962"/>
          </a:xfrm>
        </p:spPr>
        <p:txBody>
          <a:bodyPr/>
          <a:lstStyle/>
          <a:p>
            <a:r>
              <a:rPr kumimoji="1" lang="ja-JP" altLang="en-US" b="1" smtClean="0"/>
              <a:t>最小安定係数 </a:t>
            </a:r>
            <a:r>
              <a:rPr kumimoji="1" lang="en-US" altLang="ja-JP" b="1" smtClean="0"/>
              <a:t>vs. MAG@60GHz</a:t>
            </a:r>
            <a:endParaRPr kumimoji="1" lang="ja-JP" altLang="en-US" b="1"/>
          </a:p>
        </p:txBody>
      </p:sp>
      <p:sp>
        <p:nvSpPr>
          <p:cNvPr id="3" name="コンテンツ プレースホルダー 2"/>
          <p:cNvSpPr>
            <a:spLocks noGrp="1"/>
          </p:cNvSpPr>
          <p:nvPr>
            <p:ph idx="1"/>
          </p:nvPr>
        </p:nvSpPr>
        <p:spPr>
          <a:xfrm>
            <a:off x="1729280" y="5267542"/>
            <a:ext cx="5674208" cy="1057584"/>
          </a:xfrm>
          <a:solidFill>
            <a:schemeClr val="bg1"/>
          </a:solidFill>
          <a:ln w="38100">
            <a:solidFill>
              <a:srgbClr val="FF0000"/>
            </a:solidFill>
          </a:ln>
        </p:spPr>
        <p:txBody>
          <a:bodyPr/>
          <a:lstStyle/>
          <a:p>
            <a:r>
              <a:rPr lang="en-US" altLang="ja-JP" sz="2800" b="1" smtClean="0"/>
              <a:t>L</a:t>
            </a:r>
            <a:r>
              <a:rPr lang="ja-JP" altLang="en-US" sz="2800" b="1" smtClean="0"/>
              <a:t>を大きくすることで</a:t>
            </a:r>
            <a:r>
              <a:rPr lang="en-US" altLang="ja-JP" sz="2800" b="1" smtClean="0"/>
              <a:t>MAG</a:t>
            </a:r>
            <a:r>
              <a:rPr lang="ja-JP" altLang="en-US" sz="2800" b="1" smtClean="0"/>
              <a:t>が向上</a:t>
            </a:r>
            <a:endParaRPr lang="en-US" altLang="ja-JP" sz="2800" b="1" smtClean="0"/>
          </a:p>
          <a:p>
            <a:r>
              <a:rPr lang="en-US" altLang="ja-JP" sz="2800" b="1" smtClean="0"/>
              <a:t>R</a:t>
            </a:r>
            <a:r>
              <a:rPr lang="ja-JP" altLang="en-US" sz="2800" b="1" smtClean="0"/>
              <a:t>を大きくすることで安定性の改善</a:t>
            </a:r>
            <a:endParaRPr kumimoji="1" lang="en-US" altLang="ja-JP" sz="2800" b="1" dirty="0" smtClean="0"/>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
        <p:nvSpPr>
          <p:cNvPr id="6" name="正方形/長方形 5"/>
          <p:cNvSpPr/>
          <p:nvPr/>
        </p:nvSpPr>
        <p:spPr bwMode="auto">
          <a:xfrm>
            <a:off x="2142062" y="1423074"/>
            <a:ext cx="296726" cy="339115"/>
          </a:xfrm>
          <a:prstGeom prst="rect">
            <a:avLst/>
          </a:prstGeom>
          <a:noFill/>
          <a:ln w="38100" cap="flat" cmpd="sng" algn="ctr">
            <a:solidFill>
              <a:schemeClr val="tx1"/>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テキスト ボックス 6"/>
          <p:cNvSpPr txBox="1"/>
          <p:nvPr/>
        </p:nvSpPr>
        <p:spPr>
          <a:xfrm>
            <a:off x="1962281" y="1731902"/>
            <a:ext cx="662361" cy="400110"/>
          </a:xfrm>
          <a:prstGeom prst="rect">
            <a:avLst/>
          </a:prstGeom>
          <a:noFill/>
        </p:spPr>
        <p:txBody>
          <a:bodyPr wrap="none" rtlCol="0">
            <a:spAutoFit/>
          </a:bodyPr>
          <a:lstStyle/>
          <a:p>
            <a:r>
              <a:rPr kumimoji="1" lang="en-US" altLang="ja-JP" sz="2000" b="1" dirty="0" smtClean="0"/>
              <a:t>R=0</a:t>
            </a:r>
            <a:endParaRPr kumimoji="1" lang="ja-JP" altLang="en-US" sz="2000" b="1" dirty="0"/>
          </a:p>
        </p:txBody>
      </p:sp>
      <p:sp>
        <p:nvSpPr>
          <p:cNvPr id="17" name="正方形/長方形 16"/>
          <p:cNvSpPr/>
          <p:nvPr/>
        </p:nvSpPr>
        <p:spPr bwMode="auto">
          <a:xfrm>
            <a:off x="5540279" y="3277106"/>
            <a:ext cx="296726" cy="339115"/>
          </a:xfrm>
          <a:prstGeom prst="rect">
            <a:avLst/>
          </a:prstGeom>
          <a:noFill/>
          <a:ln w="38100" cap="flat" cmpd="sng" algn="ctr">
            <a:solidFill>
              <a:schemeClr val="tx1"/>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19" name="テキスト ボックス 18"/>
          <p:cNvSpPr txBox="1"/>
          <p:nvPr/>
        </p:nvSpPr>
        <p:spPr>
          <a:xfrm>
            <a:off x="4896085" y="3246391"/>
            <a:ext cx="662361" cy="400110"/>
          </a:xfrm>
          <a:prstGeom prst="rect">
            <a:avLst/>
          </a:prstGeom>
          <a:noFill/>
        </p:spPr>
        <p:txBody>
          <a:bodyPr wrap="none" rtlCol="0">
            <a:spAutoFit/>
          </a:bodyPr>
          <a:lstStyle/>
          <a:p>
            <a:r>
              <a:rPr kumimoji="1" lang="en-US" altLang="ja-JP" sz="2000" b="1" smtClean="0"/>
              <a:t>R=0</a:t>
            </a:r>
            <a:endParaRPr kumimoji="1" lang="ja-JP" altLang="en-US" sz="2000" b="1"/>
          </a:p>
        </p:txBody>
      </p:sp>
      <p:sp>
        <p:nvSpPr>
          <p:cNvPr id="20" name="正方形/長方形 19"/>
          <p:cNvSpPr/>
          <p:nvPr/>
        </p:nvSpPr>
        <p:spPr bwMode="auto">
          <a:xfrm>
            <a:off x="5363658" y="1798521"/>
            <a:ext cx="437011" cy="696398"/>
          </a:xfrm>
          <a:prstGeom prst="rect">
            <a:avLst/>
          </a:prstGeom>
          <a:noFill/>
          <a:ln w="38100" cap="flat" cmpd="sng" algn="ctr">
            <a:solidFill>
              <a:schemeClr val="tx1"/>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21" name="テキスト ボックス 20"/>
          <p:cNvSpPr txBox="1"/>
          <p:nvPr/>
        </p:nvSpPr>
        <p:spPr>
          <a:xfrm>
            <a:off x="5089864" y="1362079"/>
            <a:ext cx="1063112" cy="400110"/>
          </a:xfrm>
          <a:prstGeom prst="rect">
            <a:avLst/>
          </a:prstGeom>
          <a:noFill/>
        </p:spPr>
        <p:txBody>
          <a:bodyPr wrap="none" rtlCol="0">
            <a:spAutoFit/>
          </a:bodyPr>
          <a:lstStyle/>
          <a:p>
            <a:r>
              <a:rPr kumimoji="1" lang="en-US" altLang="ja-JP" sz="2000" b="1" smtClean="0"/>
              <a:t>R=40</a:t>
            </a:r>
            <a:r>
              <a:rPr kumimoji="1" lang="ja-JP" altLang="en-US" sz="2000" b="1" smtClean="0"/>
              <a:t>～</a:t>
            </a:r>
            <a:endParaRPr kumimoji="1" lang="ja-JP" altLang="en-US" sz="2000" b="1"/>
          </a:p>
        </p:txBody>
      </p:sp>
      <p:graphicFrame>
        <p:nvGraphicFramePr>
          <p:cNvPr id="10" name="表 9"/>
          <p:cNvGraphicFramePr>
            <a:graphicFrameLocks noGrp="1"/>
          </p:cNvGraphicFramePr>
          <p:nvPr>
            <p:extLst>
              <p:ext uri="{D42A27DB-BD31-4B8C-83A1-F6EECF244321}">
                <p14:modId xmlns:p14="http://schemas.microsoft.com/office/powerpoint/2010/main" val="118301569"/>
              </p:ext>
            </p:extLst>
          </p:nvPr>
        </p:nvGraphicFramePr>
        <p:xfrm>
          <a:off x="6682153" y="1423074"/>
          <a:ext cx="2120202" cy="2560320"/>
        </p:xfrm>
        <a:graphic>
          <a:graphicData uri="http://schemas.openxmlformats.org/drawingml/2006/table">
            <a:tbl>
              <a:tblPr firstRow="1" bandRow="1">
                <a:tableStyleId>{5940675A-B579-460E-94D1-54222C63F5DA}</a:tableStyleId>
              </a:tblPr>
              <a:tblGrid>
                <a:gridCol w="1221117"/>
                <a:gridCol w="899085"/>
              </a:tblGrid>
              <a:tr h="370840">
                <a:tc>
                  <a:txBody>
                    <a:bodyPr/>
                    <a:lstStyle/>
                    <a:p>
                      <a:endParaRPr kumimoji="1" lang="ja-JP" altLang="en-US" b="1" dirty="0"/>
                    </a:p>
                  </a:txBody>
                  <a:tcPr>
                    <a:solidFill>
                      <a:schemeClr val="bg1"/>
                    </a:solidFill>
                  </a:tcPr>
                </a:tc>
                <a:tc>
                  <a:txBody>
                    <a:bodyPr/>
                    <a:lstStyle/>
                    <a:p>
                      <a:pPr algn="ctr"/>
                      <a:r>
                        <a:rPr kumimoji="1" lang="en-US" altLang="ja-JP" b="1" dirty="0" smtClean="0"/>
                        <a:t>MAG [dB]</a:t>
                      </a:r>
                      <a:endParaRPr kumimoji="1" lang="ja-JP" altLang="en-US" b="1" dirty="0"/>
                    </a:p>
                  </a:txBody>
                  <a:tcPr>
                    <a:solidFill>
                      <a:schemeClr val="bg1"/>
                    </a:solidFill>
                  </a:tcPr>
                </a:tc>
              </a:tr>
              <a:tr h="370840">
                <a:tc>
                  <a:txBody>
                    <a:bodyPr/>
                    <a:lstStyle/>
                    <a:p>
                      <a:pPr algn="ctr"/>
                      <a:r>
                        <a:rPr kumimoji="1" lang="en-US" altLang="ja-JP" b="1" dirty="0" smtClean="0"/>
                        <a:t>L=0 pH</a:t>
                      </a:r>
                    </a:p>
                    <a:p>
                      <a:pPr algn="ctr"/>
                      <a:r>
                        <a:rPr kumimoji="1" lang="en-US" altLang="ja-JP" b="1" dirty="0" smtClean="0"/>
                        <a:t>R=0 Ω</a:t>
                      </a:r>
                      <a:endParaRPr kumimoji="1" lang="ja-JP" altLang="en-US" b="1" dirty="0"/>
                    </a:p>
                  </a:txBody>
                  <a:tcPr>
                    <a:solidFill>
                      <a:schemeClr val="bg1"/>
                    </a:solidFill>
                  </a:tcPr>
                </a:tc>
                <a:tc>
                  <a:txBody>
                    <a:bodyPr/>
                    <a:lstStyle/>
                    <a:p>
                      <a:pPr algn="ctr"/>
                      <a:r>
                        <a:rPr kumimoji="1" lang="en-US" altLang="ja-JP" b="1" dirty="0" smtClean="0"/>
                        <a:t>11.4</a:t>
                      </a:r>
                      <a:endParaRPr kumimoji="1" lang="ja-JP" altLang="en-US" b="1" dirty="0"/>
                    </a:p>
                  </a:txBody>
                  <a:tcP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t>L=85 pH</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t>R=0 Ω</a:t>
                      </a:r>
                      <a:endParaRPr kumimoji="1" lang="ja-JP" altLang="en-US" b="1" dirty="0" smtClean="0"/>
                    </a:p>
                  </a:txBody>
                  <a:tcPr>
                    <a:solidFill>
                      <a:schemeClr val="bg1"/>
                    </a:solidFill>
                  </a:tcPr>
                </a:tc>
                <a:tc>
                  <a:txBody>
                    <a:bodyPr/>
                    <a:lstStyle/>
                    <a:p>
                      <a:pPr algn="ctr"/>
                      <a:r>
                        <a:rPr kumimoji="1" lang="en-US" altLang="ja-JP" b="1" dirty="0" smtClean="0"/>
                        <a:t>12.3</a:t>
                      </a:r>
                      <a:endParaRPr kumimoji="1" lang="ja-JP" altLang="en-US" b="1" dirty="0"/>
                    </a:p>
                  </a:txBody>
                  <a:tcP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t>L=260 pH</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t>R=50 Ω</a:t>
                      </a:r>
                      <a:endParaRPr kumimoji="1" lang="ja-JP" altLang="en-US" b="1" dirty="0" smtClean="0"/>
                    </a:p>
                  </a:txBody>
                  <a:tcPr>
                    <a:solidFill>
                      <a:schemeClr val="bg1"/>
                    </a:solidFill>
                  </a:tcPr>
                </a:tc>
                <a:tc>
                  <a:txBody>
                    <a:bodyPr/>
                    <a:lstStyle/>
                    <a:p>
                      <a:pPr algn="ctr"/>
                      <a:r>
                        <a:rPr kumimoji="1" lang="en-US" altLang="ja-JP" b="1" dirty="0" smtClean="0">
                          <a:solidFill>
                            <a:srgbClr val="FF0000"/>
                          </a:solidFill>
                        </a:rPr>
                        <a:t>14.6</a:t>
                      </a:r>
                      <a:endParaRPr kumimoji="1" lang="ja-JP" altLang="en-US" b="1" dirty="0">
                        <a:solidFill>
                          <a:srgbClr val="FF0000"/>
                        </a:solidFill>
                      </a:endParaRPr>
                    </a:p>
                  </a:txBody>
                  <a:tcPr>
                    <a:solidFill>
                      <a:schemeClr val="bg1"/>
                    </a:solidFill>
                  </a:tcPr>
                </a:tc>
              </a:tr>
            </a:tbl>
          </a:graphicData>
        </a:graphic>
      </p:graphicFrame>
      <p:sp>
        <p:nvSpPr>
          <p:cNvPr id="8" name="テキスト ボックス 7"/>
          <p:cNvSpPr txBox="1"/>
          <p:nvPr/>
        </p:nvSpPr>
        <p:spPr>
          <a:xfrm>
            <a:off x="3479557" y="1256280"/>
            <a:ext cx="1005403" cy="338554"/>
          </a:xfrm>
          <a:prstGeom prst="rect">
            <a:avLst/>
          </a:prstGeom>
          <a:noFill/>
        </p:spPr>
        <p:txBody>
          <a:bodyPr wrap="none" rtlCol="0">
            <a:spAutoFit/>
          </a:bodyPr>
          <a:lstStyle/>
          <a:p>
            <a:r>
              <a:rPr kumimoji="1" lang="ja-JP" altLang="en-US" sz="1600" b="1" smtClean="0">
                <a:solidFill>
                  <a:srgbClr val="FF0000"/>
                </a:solidFill>
              </a:rPr>
              <a:t>提案回路</a:t>
            </a:r>
            <a:endParaRPr kumimoji="1" lang="ja-JP" altLang="en-US" sz="1600" b="1">
              <a:solidFill>
                <a:srgbClr val="FF0000"/>
              </a:solidFill>
            </a:endParaRPr>
          </a:p>
        </p:txBody>
      </p:sp>
      <p:sp>
        <p:nvSpPr>
          <p:cNvPr id="15" name="テキスト ボックス 14"/>
          <p:cNvSpPr txBox="1"/>
          <p:nvPr/>
        </p:nvSpPr>
        <p:spPr>
          <a:xfrm>
            <a:off x="4401746" y="2747580"/>
            <a:ext cx="1011815" cy="338554"/>
          </a:xfrm>
          <a:prstGeom prst="rect">
            <a:avLst/>
          </a:prstGeom>
          <a:noFill/>
        </p:spPr>
        <p:txBody>
          <a:bodyPr wrap="none" rtlCol="0">
            <a:spAutoFit/>
          </a:bodyPr>
          <a:lstStyle/>
          <a:p>
            <a:r>
              <a:rPr kumimoji="1" lang="ja-JP" altLang="en-US" sz="1600" b="1" smtClean="0">
                <a:solidFill>
                  <a:srgbClr val="0070C0"/>
                </a:solidFill>
              </a:rPr>
              <a:t>従来回路</a:t>
            </a:r>
            <a:endParaRPr kumimoji="1" lang="ja-JP" altLang="en-US" sz="1600" b="1">
              <a:solidFill>
                <a:srgbClr val="0070C0"/>
              </a:solidFill>
            </a:endParaRPr>
          </a:p>
        </p:txBody>
      </p:sp>
      <p:sp>
        <p:nvSpPr>
          <p:cNvPr id="16" name="テキスト ボックス 15"/>
          <p:cNvSpPr txBox="1"/>
          <p:nvPr/>
        </p:nvSpPr>
        <p:spPr>
          <a:xfrm>
            <a:off x="4506449" y="3807846"/>
            <a:ext cx="1011815" cy="338554"/>
          </a:xfrm>
          <a:prstGeom prst="rect">
            <a:avLst/>
          </a:prstGeom>
          <a:noFill/>
        </p:spPr>
        <p:txBody>
          <a:bodyPr wrap="none" rtlCol="0">
            <a:spAutoFit/>
          </a:bodyPr>
          <a:lstStyle/>
          <a:p>
            <a:r>
              <a:rPr kumimoji="1" lang="ja-JP" altLang="en-US" sz="1600" b="1" smtClean="0">
                <a:solidFill>
                  <a:srgbClr val="00B050"/>
                </a:solidFill>
              </a:rPr>
              <a:t>従来回路</a:t>
            </a:r>
            <a:endParaRPr kumimoji="1" lang="ja-JP" altLang="en-US" sz="1600" b="1">
              <a:solidFill>
                <a:srgbClr val="00B050"/>
              </a:solidFill>
            </a:endParaRPr>
          </a:p>
        </p:txBody>
      </p:sp>
    </p:spTree>
    <p:extLst>
      <p:ext uri="{BB962C8B-B14F-4D97-AF65-F5344CB8AC3E}">
        <p14:creationId xmlns:p14="http://schemas.microsoft.com/office/powerpoint/2010/main" val="383711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2501006" cy="661962"/>
          </a:xfrm>
        </p:spPr>
        <p:txBody>
          <a:bodyPr/>
          <a:lstStyle/>
          <a:p>
            <a:r>
              <a:rPr kumimoji="1" lang="ja-JP" altLang="en-US" b="1" smtClean="0"/>
              <a:t>レイアウト</a:t>
            </a:r>
            <a:endParaRPr kumimoji="1" lang="ja-JP" altLang="en-US" b="1"/>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cxnSp>
        <p:nvCxnSpPr>
          <p:cNvPr id="8" name="直線矢印コネクタ 7"/>
          <p:cNvCxnSpPr/>
          <p:nvPr/>
        </p:nvCxnSpPr>
        <p:spPr bwMode="auto">
          <a:xfrm flipV="1">
            <a:off x="1106384" y="4760329"/>
            <a:ext cx="2743200" cy="1"/>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10" name="直線矢印コネクタ 9"/>
          <p:cNvCxnSpPr/>
          <p:nvPr/>
        </p:nvCxnSpPr>
        <p:spPr bwMode="auto">
          <a:xfrm flipV="1">
            <a:off x="900677" y="969169"/>
            <a:ext cx="0" cy="3643118"/>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11" name="テキスト ボックス 10"/>
          <p:cNvSpPr txBox="1"/>
          <p:nvPr/>
        </p:nvSpPr>
        <p:spPr>
          <a:xfrm>
            <a:off x="1979288" y="4768778"/>
            <a:ext cx="997389" cy="400110"/>
          </a:xfrm>
          <a:prstGeom prst="rect">
            <a:avLst/>
          </a:prstGeom>
          <a:noFill/>
        </p:spPr>
        <p:txBody>
          <a:bodyPr wrap="none" rtlCol="0">
            <a:spAutoFit/>
          </a:bodyPr>
          <a:lstStyle/>
          <a:p>
            <a:r>
              <a:rPr kumimoji="1" lang="en-US" altLang="ja-JP" sz="2000" b="1" dirty="0" smtClean="0"/>
              <a:t>100um</a:t>
            </a:r>
            <a:endParaRPr kumimoji="1" lang="ja-JP" altLang="en-US" sz="2000" b="1" dirty="0"/>
          </a:p>
        </p:txBody>
      </p:sp>
      <p:sp>
        <p:nvSpPr>
          <p:cNvPr id="12" name="テキスト ボックス 11"/>
          <p:cNvSpPr txBox="1"/>
          <p:nvPr/>
        </p:nvSpPr>
        <p:spPr>
          <a:xfrm>
            <a:off x="174718" y="2399337"/>
            <a:ext cx="997389" cy="400110"/>
          </a:xfrm>
          <a:prstGeom prst="rect">
            <a:avLst/>
          </a:prstGeom>
          <a:noFill/>
          <a:scene3d>
            <a:camera prst="orthographicFront">
              <a:rot lat="0" lon="0" rev="5400000"/>
            </a:camera>
            <a:lightRig rig="threePt" dir="t"/>
          </a:scene3d>
        </p:spPr>
        <p:txBody>
          <a:bodyPr wrap="none" rtlCol="0">
            <a:spAutoFit/>
          </a:bodyPr>
          <a:lstStyle/>
          <a:p>
            <a:r>
              <a:rPr lang="en-US" altLang="ja-JP" sz="2000" b="1" dirty="0" smtClean="0"/>
              <a:t>120</a:t>
            </a:r>
            <a:r>
              <a:rPr kumimoji="1" lang="en-US" altLang="ja-JP" sz="2000" b="1" dirty="0" smtClean="0"/>
              <a:t>um</a:t>
            </a:r>
            <a:endParaRPr kumimoji="1" lang="ja-JP" altLang="en-US" sz="2000" b="1" dirty="0"/>
          </a:p>
        </p:txBody>
      </p:sp>
      <p:cxnSp>
        <p:nvCxnSpPr>
          <p:cNvPr id="18" name="直線矢印コネクタ 17"/>
          <p:cNvCxnSpPr/>
          <p:nvPr/>
        </p:nvCxnSpPr>
        <p:spPr bwMode="auto">
          <a:xfrm flipH="1" flipV="1">
            <a:off x="4017129" y="1032500"/>
            <a:ext cx="1" cy="2546220"/>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22" name="テキスト ボックス 21"/>
          <p:cNvSpPr txBox="1"/>
          <p:nvPr/>
        </p:nvSpPr>
        <p:spPr>
          <a:xfrm>
            <a:off x="3725799" y="2199282"/>
            <a:ext cx="997389" cy="400110"/>
          </a:xfrm>
          <a:prstGeom prst="rect">
            <a:avLst/>
          </a:prstGeom>
          <a:noFill/>
          <a:scene3d>
            <a:camera prst="orthographicFront">
              <a:rot lat="0" lon="0" rev="5400000"/>
            </a:camera>
            <a:lightRig rig="threePt" dir="t"/>
          </a:scene3d>
        </p:spPr>
        <p:txBody>
          <a:bodyPr wrap="none" rtlCol="0">
            <a:spAutoFit/>
          </a:bodyPr>
          <a:lstStyle/>
          <a:p>
            <a:r>
              <a:rPr lang="en-US" altLang="ja-JP" sz="2000" b="1" smtClean="0"/>
              <a:t>100</a:t>
            </a:r>
            <a:r>
              <a:rPr kumimoji="1" lang="en-US" altLang="ja-JP" sz="2000" b="1" smtClean="0"/>
              <a:t>um</a:t>
            </a:r>
            <a:endParaRPr kumimoji="1" lang="ja-JP" altLang="en-US" sz="2000" b="1"/>
          </a:p>
        </p:txBody>
      </p:sp>
      <p:cxnSp>
        <p:nvCxnSpPr>
          <p:cNvPr id="24" name="直線矢印コネクタ 23"/>
          <p:cNvCxnSpPr/>
          <p:nvPr/>
        </p:nvCxnSpPr>
        <p:spPr bwMode="auto">
          <a:xfrm>
            <a:off x="5505071" y="3679810"/>
            <a:ext cx="3239975" cy="0"/>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26" name="直線矢印コネクタ 25"/>
          <p:cNvCxnSpPr/>
          <p:nvPr/>
        </p:nvCxnSpPr>
        <p:spPr bwMode="auto">
          <a:xfrm flipV="1">
            <a:off x="5354746" y="2048860"/>
            <a:ext cx="0" cy="1466850"/>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28" name="テキスト ボックス 27"/>
          <p:cNvSpPr txBox="1"/>
          <p:nvPr/>
        </p:nvSpPr>
        <p:spPr>
          <a:xfrm>
            <a:off x="4720091" y="2573057"/>
            <a:ext cx="854721" cy="400110"/>
          </a:xfrm>
          <a:prstGeom prst="rect">
            <a:avLst/>
          </a:prstGeom>
          <a:noFill/>
          <a:scene3d>
            <a:camera prst="orthographicFront">
              <a:rot lat="0" lon="0" rev="5400000"/>
            </a:camera>
            <a:lightRig rig="threePt" dir="t"/>
          </a:scene3d>
        </p:spPr>
        <p:txBody>
          <a:bodyPr wrap="none" rtlCol="0">
            <a:spAutoFit/>
          </a:bodyPr>
          <a:lstStyle/>
          <a:p>
            <a:r>
              <a:rPr lang="en-US" altLang="ja-JP" sz="2000" b="1" dirty="0" smtClean="0"/>
              <a:t>10</a:t>
            </a:r>
            <a:r>
              <a:rPr kumimoji="1" lang="en-US" altLang="ja-JP" sz="2000" b="1" dirty="0" smtClean="0"/>
              <a:t>um</a:t>
            </a:r>
            <a:endParaRPr kumimoji="1" lang="ja-JP" altLang="en-US" sz="2000" b="1" dirty="0"/>
          </a:p>
        </p:txBody>
      </p:sp>
      <p:sp>
        <p:nvSpPr>
          <p:cNvPr id="30" name="テキスト ボックス 29"/>
          <p:cNvSpPr txBox="1"/>
          <p:nvPr/>
        </p:nvSpPr>
        <p:spPr>
          <a:xfrm>
            <a:off x="6762344" y="3679810"/>
            <a:ext cx="854721" cy="400110"/>
          </a:xfrm>
          <a:prstGeom prst="rect">
            <a:avLst/>
          </a:prstGeom>
          <a:noFill/>
        </p:spPr>
        <p:txBody>
          <a:bodyPr wrap="none" rtlCol="0">
            <a:spAutoFit/>
          </a:bodyPr>
          <a:lstStyle/>
          <a:p>
            <a:r>
              <a:rPr kumimoji="1" lang="en-US" altLang="ja-JP" sz="2000" b="1" dirty="0" smtClean="0"/>
              <a:t>20um</a:t>
            </a:r>
            <a:endParaRPr kumimoji="1" lang="ja-JP" altLang="en-US" sz="2000" b="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84" y="954687"/>
            <a:ext cx="274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bwMode="auto">
          <a:xfrm>
            <a:off x="1106384" y="969169"/>
            <a:ext cx="2743200" cy="2711282"/>
          </a:xfrm>
          <a:prstGeom prst="rect">
            <a:avLst/>
          </a:prstGeom>
          <a:noFill/>
          <a:ln w="50800" cap="flat" cmpd="sng" algn="ctr">
            <a:solidFill>
              <a:srgbClr val="0000FF"/>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27" name="正方形/長方形 26"/>
          <p:cNvSpPr/>
          <p:nvPr/>
        </p:nvSpPr>
        <p:spPr bwMode="auto">
          <a:xfrm>
            <a:off x="2030599" y="4080561"/>
            <a:ext cx="587170" cy="411614"/>
          </a:xfrm>
          <a:prstGeom prst="rect">
            <a:avLst/>
          </a:prstGeom>
          <a:noFill/>
          <a:ln w="5080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071" y="2048860"/>
            <a:ext cx="32385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直線矢印コネクタ 24"/>
          <p:cNvCxnSpPr/>
          <p:nvPr/>
        </p:nvCxnSpPr>
        <p:spPr bwMode="auto">
          <a:xfrm flipV="1">
            <a:off x="2650208" y="3578720"/>
            <a:ext cx="2200088" cy="707648"/>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sp>
        <p:nvSpPr>
          <p:cNvPr id="36" name="正方形/長方形 35"/>
          <p:cNvSpPr/>
          <p:nvPr/>
        </p:nvSpPr>
        <p:spPr bwMode="auto">
          <a:xfrm>
            <a:off x="4963301" y="1862125"/>
            <a:ext cx="3920536" cy="2211983"/>
          </a:xfrm>
          <a:prstGeom prst="rect">
            <a:avLst/>
          </a:prstGeom>
          <a:noFill/>
          <a:ln w="5080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33" name="テキスト ボックス 32"/>
          <p:cNvSpPr txBox="1"/>
          <p:nvPr/>
        </p:nvSpPr>
        <p:spPr>
          <a:xfrm>
            <a:off x="4764965" y="1438162"/>
            <a:ext cx="4317207" cy="400110"/>
          </a:xfrm>
          <a:prstGeom prst="rect">
            <a:avLst/>
          </a:prstGeom>
          <a:noFill/>
        </p:spPr>
        <p:txBody>
          <a:bodyPr wrap="none" rtlCol="0">
            <a:spAutoFit/>
          </a:bodyPr>
          <a:lstStyle/>
          <a:p>
            <a:r>
              <a:rPr kumimoji="1" lang="en-US" altLang="ja-JP" sz="2000" b="1" dirty="0" smtClean="0">
                <a:solidFill>
                  <a:srgbClr val="0000FF"/>
                </a:solidFill>
              </a:rPr>
              <a:t>Common Source &amp; Common Gate</a:t>
            </a:r>
            <a:endParaRPr kumimoji="1" lang="ja-JP" altLang="en-US" sz="2000" b="1" dirty="0">
              <a:solidFill>
                <a:srgbClr val="0000FF"/>
              </a:solidFill>
            </a:endParaRPr>
          </a:p>
        </p:txBody>
      </p:sp>
      <p:sp>
        <p:nvSpPr>
          <p:cNvPr id="42" name="コンテンツ プレースホルダー 2"/>
          <p:cNvSpPr>
            <a:spLocks noGrp="1"/>
          </p:cNvSpPr>
          <p:nvPr>
            <p:ph idx="1"/>
          </p:nvPr>
        </p:nvSpPr>
        <p:spPr>
          <a:xfrm>
            <a:off x="797886" y="5473738"/>
            <a:ext cx="7647628" cy="861724"/>
          </a:xfrm>
        </p:spPr>
        <p:txBody>
          <a:bodyPr/>
          <a:lstStyle/>
          <a:p>
            <a:r>
              <a:rPr lang="en-US" altLang="ja-JP" sz="2400" b="1" smtClean="0"/>
              <a:t>M</a:t>
            </a:r>
            <a:r>
              <a:rPr lang="en-US" altLang="ja-JP" sz="2400" b="1" baseline="-25000" smtClean="0"/>
              <a:t>1</a:t>
            </a:r>
            <a:r>
              <a:rPr lang="ja-JP" altLang="en-US" sz="2400" b="1" smtClean="0"/>
              <a:t>のドレイン</a:t>
            </a:r>
            <a:r>
              <a:rPr lang="ja-JP" altLang="en-US" sz="2400" b="1"/>
              <a:t>と</a:t>
            </a:r>
            <a:r>
              <a:rPr lang="en-US" altLang="ja-JP" sz="2400" b="1" smtClean="0"/>
              <a:t>M</a:t>
            </a:r>
            <a:r>
              <a:rPr lang="en-US" altLang="ja-JP" sz="2400" b="1" baseline="-25000" smtClean="0"/>
              <a:t>2</a:t>
            </a:r>
            <a:r>
              <a:rPr lang="ja-JP" altLang="en-US" sz="2400" b="1" smtClean="0"/>
              <a:t>のソース間，</a:t>
            </a:r>
            <a:r>
              <a:rPr lang="en-US" altLang="ja-JP" sz="2400" b="1"/>
              <a:t> M</a:t>
            </a:r>
            <a:r>
              <a:rPr lang="en-US" altLang="ja-JP" sz="2400" b="1" baseline="-25000"/>
              <a:t>2</a:t>
            </a:r>
            <a:r>
              <a:rPr lang="ja-JP" altLang="en-US" sz="2400" b="1" smtClean="0"/>
              <a:t>とインダクタ間の配線を最短にすることで寄生成分を小さくする</a:t>
            </a:r>
            <a:endParaRPr lang="ja-JP" altLang="en-US" sz="2400" b="1" dirty="0"/>
          </a:p>
        </p:txBody>
      </p:sp>
      <p:sp>
        <p:nvSpPr>
          <p:cNvPr id="3" name="テキスト ボックス 2"/>
          <p:cNvSpPr txBox="1"/>
          <p:nvPr/>
        </p:nvSpPr>
        <p:spPr>
          <a:xfrm>
            <a:off x="5662735" y="2612346"/>
            <a:ext cx="344966" cy="338554"/>
          </a:xfrm>
          <a:prstGeom prst="rect">
            <a:avLst/>
          </a:prstGeom>
          <a:noFill/>
        </p:spPr>
        <p:txBody>
          <a:bodyPr wrap="none" rtlCol="0">
            <a:spAutoFit/>
          </a:bodyPr>
          <a:lstStyle/>
          <a:p>
            <a:r>
              <a:rPr kumimoji="1" lang="en-US" altLang="ja-JP" sz="1600" b="1" smtClean="0">
                <a:solidFill>
                  <a:srgbClr val="FFFF00"/>
                </a:solidFill>
              </a:rPr>
              <a:t>G</a:t>
            </a:r>
            <a:endParaRPr kumimoji="1" lang="ja-JP" altLang="en-US" sz="1600" b="1">
              <a:solidFill>
                <a:srgbClr val="FFFF00"/>
              </a:solidFill>
            </a:endParaRPr>
          </a:p>
        </p:txBody>
      </p:sp>
      <p:sp>
        <p:nvSpPr>
          <p:cNvPr id="29" name="テキスト ボックス 28"/>
          <p:cNvSpPr txBox="1"/>
          <p:nvPr/>
        </p:nvSpPr>
        <p:spPr>
          <a:xfrm>
            <a:off x="6489219" y="2612454"/>
            <a:ext cx="344966" cy="338554"/>
          </a:xfrm>
          <a:prstGeom prst="rect">
            <a:avLst/>
          </a:prstGeom>
          <a:noFill/>
        </p:spPr>
        <p:txBody>
          <a:bodyPr wrap="none" rtlCol="0">
            <a:spAutoFit/>
          </a:bodyPr>
          <a:lstStyle/>
          <a:p>
            <a:r>
              <a:rPr kumimoji="1" lang="en-US" altLang="ja-JP" sz="1600" b="1" smtClean="0">
                <a:solidFill>
                  <a:srgbClr val="FFFF00"/>
                </a:solidFill>
              </a:rPr>
              <a:t>D</a:t>
            </a:r>
            <a:endParaRPr kumimoji="1" lang="ja-JP" altLang="en-US" sz="1600" b="1">
              <a:solidFill>
                <a:srgbClr val="FFFF00"/>
              </a:solidFill>
            </a:endParaRPr>
          </a:p>
        </p:txBody>
      </p:sp>
      <p:sp>
        <p:nvSpPr>
          <p:cNvPr id="31" name="テキスト ボックス 30"/>
          <p:cNvSpPr txBox="1"/>
          <p:nvPr/>
        </p:nvSpPr>
        <p:spPr>
          <a:xfrm>
            <a:off x="7189704" y="2614210"/>
            <a:ext cx="320922" cy="338554"/>
          </a:xfrm>
          <a:prstGeom prst="rect">
            <a:avLst/>
          </a:prstGeom>
          <a:noFill/>
        </p:spPr>
        <p:txBody>
          <a:bodyPr wrap="none" rtlCol="0">
            <a:spAutoFit/>
          </a:bodyPr>
          <a:lstStyle/>
          <a:p>
            <a:r>
              <a:rPr kumimoji="1" lang="en-US" altLang="ja-JP" sz="1600" b="1" smtClean="0">
                <a:solidFill>
                  <a:srgbClr val="FFFF00"/>
                </a:solidFill>
              </a:rPr>
              <a:t>S</a:t>
            </a:r>
            <a:endParaRPr kumimoji="1" lang="ja-JP" altLang="en-US" sz="1600" b="1">
              <a:solidFill>
                <a:srgbClr val="FFFF00"/>
              </a:solidFill>
            </a:endParaRPr>
          </a:p>
        </p:txBody>
      </p:sp>
      <p:sp>
        <p:nvSpPr>
          <p:cNvPr id="32" name="テキスト ボックス 31"/>
          <p:cNvSpPr txBox="1"/>
          <p:nvPr/>
        </p:nvSpPr>
        <p:spPr>
          <a:xfrm>
            <a:off x="7944410" y="2603835"/>
            <a:ext cx="344966" cy="338554"/>
          </a:xfrm>
          <a:prstGeom prst="rect">
            <a:avLst/>
          </a:prstGeom>
          <a:noFill/>
        </p:spPr>
        <p:txBody>
          <a:bodyPr wrap="none" rtlCol="0">
            <a:spAutoFit/>
          </a:bodyPr>
          <a:lstStyle/>
          <a:p>
            <a:r>
              <a:rPr kumimoji="1" lang="en-US" altLang="ja-JP" sz="1600" b="1" smtClean="0">
                <a:solidFill>
                  <a:srgbClr val="FFFF00"/>
                </a:solidFill>
              </a:rPr>
              <a:t>D</a:t>
            </a:r>
            <a:endParaRPr kumimoji="1" lang="ja-JP" altLang="en-US" sz="1600" b="1">
              <a:solidFill>
                <a:srgbClr val="FFFF00"/>
              </a:solidFill>
            </a:endParaRPr>
          </a:p>
        </p:txBody>
      </p:sp>
      <p:sp>
        <p:nvSpPr>
          <p:cNvPr id="34" name="テキスト ボックス 33"/>
          <p:cNvSpPr txBox="1"/>
          <p:nvPr/>
        </p:nvSpPr>
        <p:spPr>
          <a:xfrm>
            <a:off x="7586382" y="2336433"/>
            <a:ext cx="344966" cy="338554"/>
          </a:xfrm>
          <a:prstGeom prst="rect">
            <a:avLst/>
          </a:prstGeom>
          <a:noFill/>
        </p:spPr>
        <p:txBody>
          <a:bodyPr wrap="none" rtlCol="0">
            <a:spAutoFit/>
          </a:bodyPr>
          <a:lstStyle/>
          <a:p>
            <a:r>
              <a:rPr kumimoji="1" lang="en-US" altLang="ja-JP" sz="1600" b="1" smtClean="0">
                <a:solidFill>
                  <a:srgbClr val="FFFF00"/>
                </a:solidFill>
              </a:rPr>
              <a:t>G</a:t>
            </a:r>
            <a:endParaRPr kumimoji="1" lang="ja-JP" altLang="en-US" sz="1600" b="1">
              <a:solidFill>
                <a:srgbClr val="FFFF00"/>
              </a:solidFill>
            </a:endParaRPr>
          </a:p>
        </p:txBody>
      </p:sp>
      <p:sp>
        <p:nvSpPr>
          <p:cNvPr id="35" name="テキスト ボックス 34"/>
          <p:cNvSpPr txBox="1"/>
          <p:nvPr/>
        </p:nvSpPr>
        <p:spPr>
          <a:xfrm>
            <a:off x="6330816" y="3177156"/>
            <a:ext cx="431528" cy="338554"/>
          </a:xfrm>
          <a:prstGeom prst="rect">
            <a:avLst/>
          </a:prstGeom>
          <a:noFill/>
        </p:spPr>
        <p:txBody>
          <a:bodyPr wrap="none" rtlCol="0">
            <a:spAutoFit/>
          </a:bodyPr>
          <a:lstStyle/>
          <a:p>
            <a:r>
              <a:rPr lang="en-US" altLang="ja-JP" sz="1600" b="1">
                <a:solidFill>
                  <a:srgbClr val="FFFF00"/>
                </a:solidFill>
              </a:rPr>
              <a:t>M</a:t>
            </a:r>
            <a:r>
              <a:rPr lang="en-US" altLang="ja-JP" sz="1600" b="1" baseline="-25000">
                <a:solidFill>
                  <a:srgbClr val="FFFF00"/>
                </a:solidFill>
              </a:rPr>
              <a:t>1</a:t>
            </a:r>
            <a:endParaRPr kumimoji="1" lang="ja-JP" altLang="en-US" sz="1600" b="1">
              <a:solidFill>
                <a:srgbClr val="FFFF00"/>
              </a:solidFill>
            </a:endParaRPr>
          </a:p>
        </p:txBody>
      </p:sp>
      <p:sp>
        <p:nvSpPr>
          <p:cNvPr id="37" name="テキスト ボックス 36"/>
          <p:cNvSpPr txBox="1"/>
          <p:nvPr/>
        </p:nvSpPr>
        <p:spPr>
          <a:xfrm>
            <a:off x="7608411" y="3036190"/>
            <a:ext cx="431528" cy="338554"/>
          </a:xfrm>
          <a:prstGeom prst="rect">
            <a:avLst/>
          </a:prstGeom>
          <a:noFill/>
        </p:spPr>
        <p:txBody>
          <a:bodyPr wrap="none" rtlCol="0">
            <a:spAutoFit/>
          </a:bodyPr>
          <a:lstStyle/>
          <a:p>
            <a:r>
              <a:rPr lang="en-US" altLang="ja-JP" sz="1600" b="1" smtClean="0">
                <a:solidFill>
                  <a:srgbClr val="FFFF00"/>
                </a:solidFill>
              </a:rPr>
              <a:t>M</a:t>
            </a:r>
            <a:r>
              <a:rPr lang="en-US" altLang="ja-JP" sz="1600" b="1" baseline="-25000">
                <a:solidFill>
                  <a:srgbClr val="FFFF00"/>
                </a:solidFill>
              </a:rPr>
              <a:t>2</a:t>
            </a:r>
            <a:endParaRPr kumimoji="1" lang="ja-JP" altLang="en-US" sz="1600" b="1">
              <a:solidFill>
                <a:srgbClr val="FFFF00"/>
              </a:solidFill>
            </a:endParaRPr>
          </a:p>
        </p:txBody>
      </p:sp>
      <p:sp>
        <p:nvSpPr>
          <p:cNvPr id="38" name="テキスト ボックス 37"/>
          <p:cNvSpPr txBox="1"/>
          <p:nvPr/>
        </p:nvSpPr>
        <p:spPr>
          <a:xfrm>
            <a:off x="5794152" y="3144397"/>
            <a:ext cx="320922" cy="338554"/>
          </a:xfrm>
          <a:prstGeom prst="rect">
            <a:avLst/>
          </a:prstGeom>
          <a:noFill/>
        </p:spPr>
        <p:txBody>
          <a:bodyPr wrap="none" rtlCol="0">
            <a:spAutoFit/>
          </a:bodyPr>
          <a:lstStyle/>
          <a:p>
            <a:r>
              <a:rPr kumimoji="1" lang="en-US" altLang="ja-JP" sz="1600" b="1" smtClean="0">
                <a:solidFill>
                  <a:srgbClr val="FFFF00"/>
                </a:solidFill>
              </a:rPr>
              <a:t>S</a:t>
            </a:r>
            <a:endParaRPr kumimoji="1" lang="ja-JP" altLang="en-US" sz="1600" b="1">
              <a:solidFill>
                <a:srgbClr val="FFFF00"/>
              </a:solidFill>
            </a:endParaRPr>
          </a:p>
        </p:txBody>
      </p:sp>
    </p:spTree>
    <p:extLst>
      <p:ext uri="{BB962C8B-B14F-4D97-AF65-F5344CB8AC3E}">
        <p14:creationId xmlns:p14="http://schemas.microsoft.com/office/powerpoint/2010/main" val="210254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2501006" cy="661962"/>
          </a:xfrm>
        </p:spPr>
        <p:txBody>
          <a:bodyPr/>
          <a:lstStyle/>
          <a:p>
            <a:r>
              <a:rPr kumimoji="1" lang="ja-JP" altLang="en-US" b="1" smtClean="0"/>
              <a:t>結論・課題</a:t>
            </a:r>
            <a:endParaRPr kumimoji="1" lang="ja-JP" altLang="en-US" b="1" dirty="0"/>
          </a:p>
        </p:txBody>
      </p:sp>
      <p:sp>
        <p:nvSpPr>
          <p:cNvPr id="3" name="コンテンツ プレースホルダー 2"/>
          <p:cNvSpPr>
            <a:spLocks noGrp="1"/>
          </p:cNvSpPr>
          <p:nvPr>
            <p:ph idx="1"/>
          </p:nvPr>
        </p:nvSpPr>
        <p:spPr>
          <a:xfrm>
            <a:off x="379708" y="874848"/>
            <a:ext cx="8524068" cy="5427759"/>
          </a:xfrm>
        </p:spPr>
        <p:txBody>
          <a:bodyPr/>
          <a:lstStyle/>
          <a:p>
            <a:r>
              <a:rPr kumimoji="1" lang="ja-JP" altLang="en-US" sz="2800" b="1" smtClean="0"/>
              <a:t>結論</a:t>
            </a:r>
            <a:endParaRPr lang="en-US" altLang="ja-JP" sz="2800" b="1" dirty="0" smtClean="0"/>
          </a:p>
          <a:p>
            <a:pPr lvl="1"/>
            <a:r>
              <a:rPr lang="ja-JP" altLang="en-US" sz="2800" b="1" smtClean="0"/>
              <a:t>ゲインブーストカスコード回路における</a:t>
            </a:r>
            <a:r>
              <a:rPr lang="en-US" altLang="ja-JP" sz="2800" b="1" smtClean="0"/>
              <a:t>MAG</a:t>
            </a:r>
            <a:r>
              <a:rPr lang="ja-JP" altLang="en-US" sz="2800" b="1" smtClean="0"/>
              <a:t>および安定性の改善について検討</a:t>
            </a:r>
            <a:endParaRPr lang="en-US" altLang="ja-JP" sz="2800" b="1" smtClean="0"/>
          </a:p>
          <a:p>
            <a:pPr lvl="1"/>
            <a:r>
              <a:rPr lang="ja-JP" altLang="en-US" sz="2800" b="1" smtClean="0"/>
              <a:t>インダクタだけでなく抵抗も加えることで安定性を改善し，更なる利得の向上を確認</a:t>
            </a:r>
            <a:endParaRPr lang="en-US" altLang="ja-JP" sz="2800" b="1" smtClean="0"/>
          </a:p>
          <a:p>
            <a:pPr lvl="1"/>
            <a:r>
              <a:rPr lang="ja-JP" altLang="en-US" sz="2800" b="1" smtClean="0"/>
              <a:t>従来回路に対して提案回路では</a:t>
            </a:r>
            <a:r>
              <a:rPr lang="en-US" altLang="ja-JP" sz="2800" b="1" smtClean="0"/>
              <a:t>2.3 dB</a:t>
            </a:r>
            <a:r>
              <a:rPr lang="ja-JP" altLang="en-US" sz="2800" b="1" smtClean="0"/>
              <a:t>の利得の向上を達成</a:t>
            </a:r>
            <a:endParaRPr lang="en-US" altLang="ja-JP" sz="2800" b="1" smtClean="0"/>
          </a:p>
          <a:p>
            <a:pPr lvl="1"/>
            <a:endParaRPr lang="en-US" altLang="ja-JP" sz="2800" b="1" smtClean="0"/>
          </a:p>
          <a:p>
            <a:pPr marL="355600" indent="-298450"/>
            <a:r>
              <a:rPr lang="ja-JP" altLang="en-US" sz="2800" b="1" smtClean="0"/>
              <a:t>課題</a:t>
            </a:r>
            <a:endParaRPr lang="en-US" altLang="ja-JP" sz="2800" b="1" dirty="0" smtClean="0"/>
          </a:p>
          <a:p>
            <a:pPr lvl="1"/>
            <a:r>
              <a:rPr lang="en-US" altLang="ja-JP" sz="2800" b="1" smtClean="0"/>
              <a:t>NF</a:t>
            </a:r>
            <a:r>
              <a:rPr lang="ja-JP" altLang="en-US" sz="2800" b="1" smtClean="0"/>
              <a:t>および線形性の解析</a:t>
            </a:r>
            <a:endParaRPr lang="en-US" altLang="ja-JP" sz="2800" b="1" dirty="0" smtClean="0"/>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Tree>
    <p:extLst>
      <p:ext uri="{BB962C8B-B14F-4D97-AF65-F5344CB8AC3E}">
        <p14:creationId xmlns:p14="http://schemas.microsoft.com/office/powerpoint/2010/main" val="1605062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20689" y="3109662"/>
            <a:ext cx="5889997" cy="629920"/>
          </a:xfrm>
        </p:spPr>
        <p:txBody>
          <a:bodyPr/>
          <a:lstStyle/>
          <a:p>
            <a:pPr marL="0" indent="0">
              <a:buNone/>
            </a:pPr>
            <a:r>
              <a:rPr kumimoji="1" lang="ja-JP" altLang="en-US" b="1" smtClean="0"/>
              <a:t>ご清聴ありがとうございました</a:t>
            </a:r>
            <a:endParaRPr kumimoji="1" lang="ja-JP" altLang="en-US" b="1"/>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Tree>
    <p:extLst>
      <p:ext uri="{BB962C8B-B14F-4D97-AF65-F5344CB8AC3E}">
        <p14:creationId xmlns:p14="http://schemas.microsoft.com/office/powerpoint/2010/main" val="146784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3496470" cy="661962"/>
          </a:xfrm>
        </p:spPr>
        <p:txBody>
          <a:bodyPr/>
          <a:lstStyle/>
          <a:p>
            <a:r>
              <a:rPr kumimoji="1" lang="ja-JP" altLang="en-US" b="1" dirty="0" smtClean="0"/>
              <a:t>独自</a:t>
            </a:r>
            <a:r>
              <a:rPr kumimoji="1" lang="en-US" altLang="ja-JP" b="1" dirty="0" smtClean="0"/>
              <a:t>PDK</a:t>
            </a:r>
            <a:r>
              <a:rPr lang="ja-JP" altLang="en-US" b="1" dirty="0" smtClean="0"/>
              <a:t> </a:t>
            </a:r>
            <a:r>
              <a:rPr lang="en-US" altLang="ja-JP" b="1" dirty="0" smtClean="0"/>
              <a:t>(ADS)</a:t>
            </a:r>
            <a:endParaRPr kumimoji="1" lang="ja-JP" altLang="en-US" b="1" dirty="0"/>
          </a:p>
        </p:txBody>
      </p:sp>
      <p:sp>
        <p:nvSpPr>
          <p:cNvPr id="4" name="日付プレースホルダー 3"/>
          <p:cNvSpPr>
            <a:spLocks noGrp="1"/>
          </p:cNvSpPr>
          <p:nvPr>
            <p:ph type="dt" sz="half" idx="10"/>
          </p:nvPr>
        </p:nvSpPr>
        <p:spPr/>
        <p:txBody>
          <a:bodyPr/>
          <a:lstStyle/>
          <a:p>
            <a:r>
              <a:rPr lang="en-US" altLang="ja-JP" smtClean="0">
                <a:solidFill>
                  <a:srgbClr val="000000"/>
                </a:solidFill>
              </a:rPr>
              <a:t>2013/03/20</a:t>
            </a:r>
            <a:endParaRPr lang="en-US" altLang="ja-JP">
              <a:solidFill>
                <a:srgbClr val="000000"/>
              </a:solidFill>
            </a:endParaRPr>
          </a:p>
        </p:txBody>
      </p:sp>
      <p:sp>
        <p:nvSpPr>
          <p:cNvPr id="46" name="Rectangle 3"/>
          <p:cNvSpPr txBox="1">
            <a:spLocks noChangeArrowheads="1"/>
          </p:cNvSpPr>
          <p:nvPr/>
        </p:nvSpPr>
        <p:spPr bwMode="auto">
          <a:xfrm>
            <a:off x="684213" y="908720"/>
            <a:ext cx="691197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a:lstStyle>
          <a:p>
            <a:pPr marL="0" indent="0" eaLnBrk="1" hangingPunct="1">
              <a:buNone/>
              <a:defRPr/>
            </a:pPr>
            <a:r>
              <a:rPr lang="ja-JP" altLang="en-US" kern="0" dirty="0" smtClean="0">
                <a:solidFill>
                  <a:srgbClr val="000000"/>
                </a:solidFill>
              </a:rPr>
              <a:t>タイルベースのレイアウトを使用</a:t>
            </a:r>
            <a:endParaRPr lang="en-US" altLang="ja-JP" kern="0" dirty="0" smtClean="0">
              <a:solidFill>
                <a:srgbClr val="000000"/>
              </a:solidFill>
            </a:endParaRPr>
          </a:p>
        </p:txBody>
      </p:sp>
      <p:pic>
        <p:nvPicPr>
          <p:cNvPr id="47" name="Picture 9" descr="ピクチャ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4004221"/>
            <a:ext cx="36004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p:cNvSpPr txBox="1">
            <a:spLocks noChangeArrowheads="1"/>
          </p:cNvSpPr>
          <p:nvPr/>
        </p:nvSpPr>
        <p:spPr bwMode="auto">
          <a:xfrm>
            <a:off x="6923088" y="5552034"/>
            <a:ext cx="1866514"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Bef>
                <a:spcPct val="50000"/>
              </a:spcBef>
              <a:spcAft>
                <a:spcPts val="0"/>
              </a:spcAft>
              <a:defRPr/>
            </a:pPr>
            <a:r>
              <a:rPr lang="en-US" altLang="ja-JP" sz="2800" kern="0" smtClean="0">
                <a:solidFill>
                  <a:srgbClr val="000000"/>
                </a:solidFill>
              </a:rPr>
              <a:t>5</a:t>
            </a:r>
            <a:r>
              <a:rPr lang="en-US" altLang="ja-JP" sz="2800" kern="0" smtClean="0">
                <a:solidFill>
                  <a:srgbClr val="000000"/>
                </a:solidFill>
                <a:latin typeface="Symbol" pitchFamily="18" charset="2"/>
              </a:rPr>
              <a:t>m</a:t>
            </a:r>
            <a:r>
              <a:rPr lang="en-US" altLang="ja-JP" sz="2800" kern="0" smtClean="0">
                <a:solidFill>
                  <a:srgbClr val="000000"/>
                </a:solidFill>
              </a:rPr>
              <a:t>m pitch</a:t>
            </a:r>
          </a:p>
        </p:txBody>
      </p:sp>
      <p:grpSp>
        <p:nvGrpSpPr>
          <p:cNvPr id="49" name="Group 6"/>
          <p:cNvGrpSpPr>
            <a:grpSpLocks/>
          </p:cNvGrpSpPr>
          <p:nvPr/>
        </p:nvGrpSpPr>
        <p:grpSpPr bwMode="auto">
          <a:xfrm>
            <a:off x="1331913" y="2277021"/>
            <a:ext cx="1736725" cy="1717675"/>
            <a:chOff x="839" y="1684"/>
            <a:chExt cx="1094" cy="1082"/>
          </a:xfrm>
        </p:grpSpPr>
        <p:sp>
          <p:nvSpPr>
            <p:cNvPr id="50" name="Text Box 12"/>
            <p:cNvSpPr txBox="1">
              <a:spLocks noChangeArrowheads="1"/>
            </p:cNvSpPr>
            <p:nvPr/>
          </p:nvSpPr>
          <p:spPr bwMode="auto">
            <a:xfrm>
              <a:off x="839" y="2478"/>
              <a:ext cx="10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Bef>
                  <a:spcPct val="50000"/>
                </a:spcBef>
                <a:spcAft>
                  <a:spcPts val="0"/>
                </a:spcAft>
                <a:defRPr/>
              </a:pPr>
              <a:r>
                <a:rPr lang="en-US" altLang="ja-JP" sz="2400" kern="0" smtClean="0">
                  <a:solidFill>
                    <a:srgbClr val="000000"/>
                  </a:solidFill>
                </a:rPr>
                <a:t>T-Junction</a:t>
              </a:r>
            </a:p>
          </p:txBody>
        </p:sp>
        <p:pic>
          <p:nvPicPr>
            <p:cNvPr id="51" name="Picture 27"/>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 y="1843"/>
              <a:ext cx="680"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 name="Picture 31"/>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1" y="1684"/>
              <a:ext cx="525" cy="311"/>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3" name="Group 10"/>
          <p:cNvGrpSpPr>
            <a:grpSpLocks/>
          </p:cNvGrpSpPr>
          <p:nvPr/>
        </p:nvGrpSpPr>
        <p:grpSpPr bwMode="auto">
          <a:xfrm>
            <a:off x="7437438" y="2132559"/>
            <a:ext cx="1095375" cy="1825625"/>
            <a:chOff x="4685" y="1593"/>
            <a:chExt cx="690" cy="1150"/>
          </a:xfrm>
        </p:grpSpPr>
        <p:sp>
          <p:nvSpPr>
            <p:cNvPr id="54" name="Text Box 17"/>
            <p:cNvSpPr txBox="1">
              <a:spLocks noChangeArrowheads="1"/>
            </p:cNvSpPr>
            <p:nvPr/>
          </p:nvSpPr>
          <p:spPr bwMode="auto">
            <a:xfrm>
              <a:off x="4730" y="2455"/>
              <a:ext cx="6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Aft>
                  <a:spcPts val="0"/>
                </a:spcAft>
                <a:defRPr/>
              </a:pPr>
              <a:r>
                <a:rPr lang="en-US" altLang="ja-JP" sz="2400" kern="0" smtClean="0">
                  <a:solidFill>
                    <a:srgbClr val="000000"/>
                  </a:solidFill>
                </a:rPr>
                <a:t>curve</a:t>
              </a:r>
            </a:p>
          </p:txBody>
        </p:sp>
        <p:pic>
          <p:nvPicPr>
            <p:cNvPr id="55" name="Picture 23"/>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680" y="1802"/>
              <a:ext cx="679"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32"/>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063" y="1600"/>
              <a:ext cx="319" cy="305"/>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7" name="Group 14"/>
          <p:cNvGrpSpPr>
            <a:grpSpLocks/>
          </p:cNvGrpSpPr>
          <p:nvPr/>
        </p:nvGrpSpPr>
        <p:grpSpPr bwMode="auto">
          <a:xfrm>
            <a:off x="5995988" y="2456409"/>
            <a:ext cx="1146175" cy="1181100"/>
            <a:chOff x="3777" y="1797"/>
            <a:chExt cx="722" cy="744"/>
          </a:xfrm>
        </p:grpSpPr>
        <p:sp>
          <p:nvSpPr>
            <p:cNvPr id="58" name="Text Box 14"/>
            <p:cNvSpPr txBox="1">
              <a:spLocks noChangeArrowheads="1"/>
            </p:cNvSpPr>
            <p:nvPr/>
          </p:nvSpPr>
          <p:spPr bwMode="auto">
            <a:xfrm>
              <a:off x="4037" y="1979"/>
              <a:ext cx="3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Bef>
                  <a:spcPct val="50000"/>
                </a:spcBef>
                <a:spcAft>
                  <a:spcPts val="0"/>
                </a:spcAft>
                <a:defRPr/>
              </a:pPr>
              <a:r>
                <a:rPr lang="en-US" altLang="ja-JP" sz="2400" kern="0" smtClean="0">
                  <a:solidFill>
                    <a:srgbClr val="000000"/>
                  </a:solidFill>
                </a:rPr>
                <a:t>TL</a:t>
              </a:r>
            </a:p>
          </p:txBody>
        </p:sp>
        <p:pic>
          <p:nvPicPr>
            <p:cNvPr id="59" name="Picture 24"/>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7" y="1865"/>
              <a:ext cx="229" cy="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 name="Picture 33"/>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26" y="1797"/>
              <a:ext cx="473" cy="143"/>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1" name="Group 45"/>
          <p:cNvGrpSpPr>
            <a:grpSpLocks/>
          </p:cNvGrpSpPr>
          <p:nvPr/>
        </p:nvGrpSpPr>
        <p:grpSpPr bwMode="auto">
          <a:xfrm>
            <a:off x="179388" y="2051596"/>
            <a:ext cx="1316037" cy="4425950"/>
            <a:chOff x="113" y="1253"/>
            <a:chExt cx="829" cy="2788"/>
          </a:xfrm>
        </p:grpSpPr>
        <p:sp>
          <p:nvSpPr>
            <p:cNvPr id="62" name="Text Box 15"/>
            <p:cNvSpPr txBox="1">
              <a:spLocks noChangeArrowheads="1"/>
            </p:cNvSpPr>
            <p:nvPr/>
          </p:nvSpPr>
          <p:spPr bwMode="auto">
            <a:xfrm>
              <a:off x="113" y="3753"/>
              <a:ext cx="8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Bef>
                  <a:spcPct val="50000"/>
                </a:spcBef>
                <a:spcAft>
                  <a:spcPts val="0"/>
                </a:spcAft>
                <a:defRPr/>
              </a:pPr>
              <a:r>
                <a:rPr lang="en-US" altLang="ja-JP" sz="2400" kern="0" smtClean="0">
                  <a:solidFill>
                    <a:srgbClr val="000000"/>
                  </a:solidFill>
                </a:rPr>
                <a:t>RF PAD</a:t>
              </a:r>
            </a:p>
          </p:txBody>
        </p:sp>
        <p:pic>
          <p:nvPicPr>
            <p:cNvPr id="63" name="Picture 28"/>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 y="1253"/>
              <a:ext cx="508" cy="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 name="Picture 34"/>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 y="3453"/>
              <a:ext cx="590" cy="302"/>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5" name="Group 22"/>
          <p:cNvGrpSpPr>
            <a:grpSpLocks/>
          </p:cNvGrpSpPr>
          <p:nvPr/>
        </p:nvGrpSpPr>
        <p:grpSpPr bwMode="auto">
          <a:xfrm>
            <a:off x="3228975" y="2203996"/>
            <a:ext cx="1198563" cy="1498600"/>
            <a:chOff x="2034" y="1638"/>
            <a:chExt cx="755" cy="944"/>
          </a:xfrm>
        </p:grpSpPr>
        <p:pic>
          <p:nvPicPr>
            <p:cNvPr id="66" name="Picture 25"/>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4" y="1797"/>
              <a:ext cx="457"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Text Box 29"/>
            <p:cNvSpPr txBox="1">
              <a:spLocks noChangeArrowheads="1"/>
            </p:cNvSpPr>
            <p:nvPr/>
          </p:nvSpPr>
          <p:spPr bwMode="auto">
            <a:xfrm>
              <a:off x="2494" y="1842"/>
              <a:ext cx="2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Aft>
                  <a:spcPts val="0"/>
                </a:spcAft>
                <a:defRPr/>
              </a:pPr>
              <a:r>
                <a:rPr lang="en-US" altLang="ja-JP" sz="2400" kern="0" smtClean="0">
                  <a:solidFill>
                    <a:srgbClr val="000000"/>
                  </a:solidFill>
                </a:rPr>
                <a:t>C</a:t>
              </a:r>
            </a:p>
          </p:txBody>
        </p:sp>
        <p:pic>
          <p:nvPicPr>
            <p:cNvPr id="68" name="Picture 35"/>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06" y="1638"/>
              <a:ext cx="483" cy="157"/>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9" name="Group 43"/>
          <p:cNvGrpSpPr>
            <a:grpSpLocks/>
          </p:cNvGrpSpPr>
          <p:nvPr/>
        </p:nvGrpSpPr>
        <p:grpSpPr bwMode="auto">
          <a:xfrm>
            <a:off x="7164388" y="4113759"/>
            <a:ext cx="1228725" cy="1427162"/>
            <a:chOff x="1150" y="3113"/>
            <a:chExt cx="774" cy="899"/>
          </a:xfrm>
        </p:grpSpPr>
        <p:pic>
          <p:nvPicPr>
            <p:cNvPr id="70" name="Picture 8" descr="ピクチャ 7"/>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6" y="3113"/>
              <a:ext cx="5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16"/>
            <p:cNvSpPr txBox="1">
              <a:spLocks noChangeArrowheads="1"/>
            </p:cNvSpPr>
            <p:nvPr/>
          </p:nvSpPr>
          <p:spPr bwMode="auto">
            <a:xfrm>
              <a:off x="1150" y="3724"/>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Bef>
                  <a:spcPct val="50000"/>
                </a:spcBef>
                <a:spcAft>
                  <a:spcPts val="0"/>
                </a:spcAft>
                <a:defRPr/>
              </a:pPr>
              <a:r>
                <a:rPr lang="en-US" altLang="ja-JP" sz="2400" kern="0" smtClean="0">
                  <a:solidFill>
                    <a:srgbClr val="000000"/>
                  </a:solidFill>
                </a:rPr>
                <a:t>MIM TL</a:t>
              </a:r>
            </a:p>
          </p:txBody>
        </p:sp>
        <p:pic>
          <p:nvPicPr>
            <p:cNvPr id="72" name="Picture 36"/>
            <p:cNvPicPr preferRelativeResize="0">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02" y="3362"/>
              <a:ext cx="480" cy="344"/>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3" name="Group 30"/>
          <p:cNvGrpSpPr>
            <a:grpSpLocks/>
          </p:cNvGrpSpPr>
          <p:nvPr/>
        </p:nvGrpSpPr>
        <p:grpSpPr bwMode="auto">
          <a:xfrm>
            <a:off x="4700588" y="2024609"/>
            <a:ext cx="881062" cy="1606550"/>
            <a:chOff x="2961" y="1525"/>
            <a:chExt cx="555" cy="1012"/>
          </a:xfrm>
        </p:grpSpPr>
        <p:sp>
          <p:nvSpPr>
            <p:cNvPr id="74" name="Text Box 13"/>
            <p:cNvSpPr txBox="1">
              <a:spLocks noChangeArrowheads="1"/>
            </p:cNvSpPr>
            <p:nvPr/>
          </p:nvSpPr>
          <p:spPr bwMode="auto">
            <a:xfrm>
              <a:off x="3198" y="2047"/>
              <a:ext cx="3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1"/>
                  </a:solidFill>
                  <a:latin typeface="Arial" charset="0"/>
                  <a:ea typeface="ＭＳ Ｐゴシック" charset="-128"/>
                </a:defRPr>
              </a:lvl1pPr>
              <a:lvl2pPr marL="742950" indent="-285750">
                <a:defRPr kumimoji="1" sz="3200" b="1">
                  <a:solidFill>
                    <a:schemeClr val="tx1"/>
                  </a:solidFill>
                  <a:latin typeface="Arial" charset="0"/>
                  <a:ea typeface="ＭＳ Ｐゴシック" charset="-128"/>
                </a:defRPr>
              </a:lvl2pPr>
              <a:lvl3pPr marL="1143000" indent="-228600">
                <a:defRPr kumimoji="1" sz="3200" b="1">
                  <a:solidFill>
                    <a:schemeClr val="tx1"/>
                  </a:solidFill>
                  <a:latin typeface="Arial" charset="0"/>
                  <a:ea typeface="ＭＳ Ｐゴシック" charset="-128"/>
                </a:defRPr>
              </a:lvl3pPr>
              <a:lvl4pPr marL="1600200" indent="-228600">
                <a:defRPr kumimoji="1" sz="3200" b="1">
                  <a:solidFill>
                    <a:schemeClr val="tx1"/>
                  </a:solidFill>
                  <a:latin typeface="Arial" charset="0"/>
                  <a:ea typeface="ＭＳ Ｐゴシック" charset="-128"/>
                </a:defRPr>
              </a:lvl4pPr>
              <a:lvl5pPr marL="2057400" indent="-228600">
                <a:defRPr kumimoji="1" sz="3200" b="1">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Wingdings" pitchFamily="2" charset="2"/>
                <a:defRPr kumimoji="1" sz="3200" b="1">
                  <a:solidFill>
                    <a:schemeClr val="tx1"/>
                  </a:solidFill>
                  <a:latin typeface="Arial" charset="0"/>
                  <a:ea typeface="ＭＳ Ｐゴシック" charset="-128"/>
                </a:defRPr>
              </a:lvl9pPr>
            </a:lstStyle>
            <a:p>
              <a:pPr fontAlgn="auto">
                <a:spcBef>
                  <a:spcPct val="50000"/>
                </a:spcBef>
                <a:spcAft>
                  <a:spcPts val="0"/>
                </a:spcAft>
                <a:defRPr/>
              </a:pPr>
              <a:r>
                <a:rPr lang="en-US" altLang="ja-JP" sz="2400" kern="0" smtClean="0">
                  <a:solidFill>
                    <a:srgbClr val="000000"/>
                  </a:solidFill>
                </a:rPr>
                <a:t>Tr</a:t>
              </a:r>
            </a:p>
          </p:txBody>
        </p:sp>
        <p:pic>
          <p:nvPicPr>
            <p:cNvPr id="75" name="Picture 26"/>
            <p:cNvPicPr preferRelativeResize="0">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61" y="1865"/>
              <a:ext cx="225"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 name="Picture 37"/>
            <p:cNvPicPr preferRelativeResize="0">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11" y="1525"/>
              <a:ext cx="305" cy="496"/>
            </a:xfrm>
            <a:prstGeom prst="rect">
              <a:avLst/>
            </a:prstGeom>
            <a:noFill/>
            <a:ln w="2857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7" name="Line 46"/>
          <p:cNvSpPr>
            <a:spLocks noChangeShapeType="1"/>
          </p:cNvSpPr>
          <p:nvPr/>
        </p:nvSpPr>
        <p:spPr bwMode="auto">
          <a:xfrm>
            <a:off x="1079500" y="3969296"/>
            <a:ext cx="1292225" cy="16192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auto">
              <a:spcBef>
                <a:spcPts val="0"/>
              </a:spcBef>
              <a:spcAft>
                <a:spcPts val="0"/>
              </a:spcAft>
              <a:defRPr/>
            </a:pPr>
            <a:endParaRPr kumimoji="0" lang="ja-JP" altLang="en-US" sz="1800" kern="0" smtClean="0">
              <a:solidFill>
                <a:sysClr val="windowText" lastClr="000000"/>
              </a:solidFill>
            </a:endParaRPr>
          </a:p>
        </p:txBody>
      </p:sp>
      <p:sp>
        <p:nvSpPr>
          <p:cNvPr id="78" name="Line 47"/>
          <p:cNvSpPr>
            <a:spLocks noChangeShapeType="1"/>
          </p:cNvSpPr>
          <p:nvPr/>
        </p:nvSpPr>
        <p:spPr bwMode="auto">
          <a:xfrm>
            <a:off x="2268538" y="4004221"/>
            <a:ext cx="1116012" cy="16208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auto">
              <a:spcBef>
                <a:spcPts val="0"/>
              </a:spcBef>
              <a:spcAft>
                <a:spcPts val="0"/>
              </a:spcAft>
              <a:defRPr/>
            </a:pPr>
            <a:endParaRPr kumimoji="0" lang="ja-JP" altLang="en-US" sz="1800" kern="0" smtClean="0">
              <a:solidFill>
                <a:sysClr val="windowText" lastClr="000000"/>
              </a:solidFill>
            </a:endParaRPr>
          </a:p>
        </p:txBody>
      </p:sp>
      <p:sp>
        <p:nvSpPr>
          <p:cNvPr id="79" name="Line 48"/>
          <p:cNvSpPr>
            <a:spLocks noChangeShapeType="1"/>
          </p:cNvSpPr>
          <p:nvPr/>
        </p:nvSpPr>
        <p:spPr bwMode="auto">
          <a:xfrm flipH="1">
            <a:off x="3600450" y="3878809"/>
            <a:ext cx="142875" cy="17097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auto">
              <a:spcBef>
                <a:spcPts val="0"/>
              </a:spcBef>
              <a:spcAft>
                <a:spcPts val="0"/>
              </a:spcAft>
              <a:defRPr/>
            </a:pPr>
            <a:endParaRPr kumimoji="0" lang="ja-JP" altLang="en-US" sz="1800" kern="0" smtClean="0">
              <a:solidFill>
                <a:sysClr val="windowText" lastClr="000000"/>
              </a:solidFill>
            </a:endParaRPr>
          </a:p>
        </p:txBody>
      </p:sp>
      <p:sp>
        <p:nvSpPr>
          <p:cNvPr id="80" name="Line 49"/>
          <p:cNvSpPr>
            <a:spLocks noChangeShapeType="1"/>
          </p:cNvSpPr>
          <p:nvPr/>
        </p:nvSpPr>
        <p:spPr bwMode="auto">
          <a:xfrm flipH="1">
            <a:off x="3995738" y="3824834"/>
            <a:ext cx="863600" cy="18002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auto">
              <a:spcBef>
                <a:spcPts val="0"/>
              </a:spcBef>
              <a:spcAft>
                <a:spcPts val="0"/>
              </a:spcAft>
              <a:defRPr/>
            </a:pPr>
            <a:endParaRPr kumimoji="0" lang="ja-JP" altLang="en-US" sz="1800" kern="0" smtClean="0">
              <a:solidFill>
                <a:sysClr val="windowText" lastClr="000000"/>
              </a:solidFill>
            </a:endParaRPr>
          </a:p>
        </p:txBody>
      </p:sp>
      <p:sp>
        <p:nvSpPr>
          <p:cNvPr id="81" name="Line 50"/>
          <p:cNvSpPr>
            <a:spLocks noChangeShapeType="1"/>
          </p:cNvSpPr>
          <p:nvPr/>
        </p:nvSpPr>
        <p:spPr bwMode="auto">
          <a:xfrm flipH="1">
            <a:off x="4535488" y="3824834"/>
            <a:ext cx="1460500" cy="18367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auto">
              <a:spcBef>
                <a:spcPts val="0"/>
              </a:spcBef>
              <a:spcAft>
                <a:spcPts val="0"/>
              </a:spcAft>
              <a:defRPr/>
            </a:pPr>
            <a:endParaRPr kumimoji="0" lang="ja-JP" altLang="en-US" sz="1800" kern="0" smtClean="0">
              <a:solidFill>
                <a:sysClr val="windowText" lastClr="000000"/>
              </a:solidFill>
            </a:endParaRPr>
          </a:p>
        </p:txBody>
      </p:sp>
      <p:sp>
        <p:nvSpPr>
          <p:cNvPr id="82" name="Line 51"/>
          <p:cNvSpPr>
            <a:spLocks noChangeShapeType="1"/>
          </p:cNvSpPr>
          <p:nvPr/>
        </p:nvSpPr>
        <p:spPr bwMode="auto">
          <a:xfrm flipH="1">
            <a:off x="5599113" y="4293146"/>
            <a:ext cx="1709737" cy="5032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auto">
              <a:spcBef>
                <a:spcPts val="0"/>
              </a:spcBef>
              <a:spcAft>
                <a:spcPts val="0"/>
              </a:spcAft>
              <a:defRPr/>
            </a:pPr>
            <a:endParaRPr kumimoji="0" lang="ja-JP" altLang="en-US" sz="1800" kern="0" smtClean="0">
              <a:solidFill>
                <a:sysClr val="windowText" lastClr="000000"/>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t>Y.Seo, Tokyo Tech</a:t>
            </a:r>
            <a:endParaRPr lang="en-US" altLang="ja-JP"/>
          </a:p>
        </p:txBody>
      </p:sp>
    </p:spTree>
    <p:extLst>
      <p:ext uri="{BB962C8B-B14F-4D97-AF65-F5344CB8AC3E}">
        <p14:creationId xmlns:p14="http://schemas.microsoft.com/office/powerpoint/2010/main" val="48803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4097597" cy="661962"/>
          </a:xfrm>
        </p:spPr>
        <p:txBody>
          <a:bodyPr/>
          <a:lstStyle/>
          <a:p>
            <a:r>
              <a:rPr kumimoji="1" lang="en-US" altLang="ja-JP" b="1" smtClean="0"/>
              <a:t>StabFact.@260pH</a:t>
            </a:r>
            <a:endParaRPr kumimoji="1" lang="ja-JP" altLang="en-US" b="1"/>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96" y="1139828"/>
            <a:ext cx="8878291" cy="504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矢印 5"/>
          <p:cNvSpPr/>
          <p:nvPr/>
        </p:nvSpPr>
        <p:spPr bwMode="auto">
          <a:xfrm rot="-5400000">
            <a:off x="4977036" y="4188442"/>
            <a:ext cx="1024865" cy="159559"/>
          </a:xfrm>
          <a:prstGeom prst="rightArrow">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テキスト ボックス 6"/>
          <p:cNvSpPr txBox="1"/>
          <p:nvPr/>
        </p:nvSpPr>
        <p:spPr>
          <a:xfrm>
            <a:off x="5175920" y="3359423"/>
            <a:ext cx="627095" cy="400110"/>
          </a:xfrm>
          <a:prstGeom prst="rect">
            <a:avLst/>
          </a:prstGeom>
          <a:noFill/>
        </p:spPr>
        <p:txBody>
          <a:bodyPr wrap="none" rtlCol="0">
            <a:spAutoFit/>
          </a:bodyPr>
          <a:lstStyle/>
          <a:p>
            <a:r>
              <a:rPr kumimoji="1" lang="en-US" altLang="ja-JP" sz="2000" b="1" smtClean="0">
                <a:solidFill>
                  <a:srgbClr val="FF0000"/>
                </a:solidFill>
              </a:rPr>
              <a:t>R</a:t>
            </a:r>
            <a:r>
              <a:rPr kumimoji="1" lang="ja-JP" altLang="en-US" sz="2000" b="1" smtClean="0">
                <a:solidFill>
                  <a:srgbClr val="FF0000"/>
                </a:solidFill>
              </a:rPr>
              <a:t>大</a:t>
            </a:r>
            <a:endParaRPr kumimoji="1" lang="ja-JP" altLang="en-US" sz="2000" b="1">
              <a:solidFill>
                <a:srgbClr val="FF0000"/>
              </a:solidFill>
            </a:endParaRPr>
          </a:p>
        </p:txBody>
      </p:sp>
    </p:spTree>
    <p:extLst>
      <p:ext uri="{BB962C8B-B14F-4D97-AF65-F5344CB8AC3E}">
        <p14:creationId xmlns:p14="http://schemas.microsoft.com/office/powerpoint/2010/main" val="410818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87" y="924671"/>
            <a:ext cx="61436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3850" y="39713"/>
            <a:ext cx="4046301" cy="661962"/>
          </a:xfrm>
        </p:spPr>
        <p:txBody>
          <a:bodyPr/>
          <a:lstStyle/>
          <a:p>
            <a:r>
              <a:rPr kumimoji="1" lang="en-US" altLang="ja-JP" b="1" smtClean="0"/>
              <a:t>StabFact.@Valley</a:t>
            </a:r>
            <a:endParaRPr kumimoji="1" lang="ja-JP" altLang="en-US" b="1"/>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
        <p:nvSpPr>
          <p:cNvPr id="6" name="テキスト ボックス 5"/>
          <p:cNvSpPr txBox="1"/>
          <p:nvPr/>
        </p:nvSpPr>
        <p:spPr>
          <a:xfrm>
            <a:off x="5940532" y="3718969"/>
            <a:ext cx="1217000" cy="369332"/>
          </a:xfrm>
          <a:prstGeom prst="rect">
            <a:avLst/>
          </a:prstGeom>
          <a:solidFill>
            <a:schemeClr val="bg1"/>
          </a:solidFill>
          <a:ln w="38100">
            <a:solidFill>
              <a:schemeClr val="tx1"/>
            </a:solidFill>
          </a:ln>
        </p:spPr>
        <p:txBody>
          <a:bodyPr wrap="none" rtlCol="0">
            <a:spAutoFit/>
          </a:bodyPr>
          <a:lstStyle/>
          <a:p>
            <a:r>
              <a:rPr kumimoji="1" lang="en-US" altLang="ja-JP" sz="1800" b="1" smtClean="0"/>
              <a:t>L=260 pH</a:t>
            </a:r>
            <a:endParaRPr kumimoji="1" lang="ja-JP" altLang="en-US" sz="1800" b="1"/>
          </a:p>
        </p:txBody>
      </p:sp>
      <p:sp>
        <p:nvSpPr>
          <p:cNvPr id="9" name="コンテンツ プレースホルダー 2"/>
          <p:cNvSpPr txBox="1">
            <a:spLocks/>
          </p:cNvSpPr>
          <p:nvPr/>
        </p:nvSpPr>
        <p:spPr bwMode="auto">
          <a:xfrm>
            <a:off x="950396" y="5187397"/>
            <a:ext cx="7243206" cy="98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200">
                <a:solidFill>
                  <a:schemeClr val="tx1"/>
                </a:solidFill>
                <a:latin typeface="+mn-lt"/>
                <a:ea typeface="+mn-ea"/>
              </a:defRPr>
            </a:lvl2pPr>
            <a:lvl3pPr marL="1143000" indent="-228600" algn="l" rtl="0" eaLnBrk="0" fontAlgn="base" hangingPunct="0">
              <a:spcBef>
                <a:spcPct val="20000"/>
              </a:spcBef>
              <a:spcAft>
                <a:spcPct val="0"/>
              </a:spcAft>
              <a:buChar char="•"/>
              <a:defRPr kumimoji="1" sz="2800">
                <a:solidFill>
                  <a:schemeClr val="tx1"/>
                </a:solidFill>
                <a:latin typeface="+mn-lt"/>
                <a:ea typeface="+mn-ea"/>
              </a:defRPr>
            </a:lvl3pPr>
            <a:lvl4pPr marL="1600200" indent="-228600" algn="l" rtl="0" eaLnBrk="0" fontAlgn="base" hangingPunct="0">
              <a:spcBef>
                <a:spcPct val="20000"/>
              </a:spcBef>
              <a:spcAft>
                <a:spcPct val="0"/>
              </a:spcAft>
              <a:buChar char="–"/>
              <a:defRPr kumimoji="1" sz="24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400" b="1" kern="0" smtClean="0"/>
              <a:t>L=260 pH</a:t>
            </a:r>
            <a:r>
              <a:rPr lang="ja-JP" altLang="en-US" sz="2400" b="1" kern="0" smtClean="0"/>
              <a:t>において安定係数の谷の部分をプロット．</a:t>
            </a:r>
            <a:endParaRPr lang="en-US" altLang="ja-JP" sz="2400" b="1" kern="0" smtClean="0"/>
          </a:p>
          <a:p>
            <a:r>
              <a:rPr lang="ja-JP" altLang="en-US" sz="2400" b="1" kern="0" smtClean="0"/>
              <a:t>抵抗値が</a:t>
            </a:r>
            <a:r>
              <a:rPr lang="en-US" altLang="ja-JP" sz="2400" b="1" kern="0"/>
              <a:t>70 Ω</a:t>
            </a:r>
            <a:r>
              <a:rPr lang="ja-JP" altLang="en-US" sz="2400" b="1" kern="0" smtClean="0"/>
              <a:t>のとき，安定係数が</a:t>
            </a:r>
            <a:r>
              <a:rPr lang="en-US" altLang="ja-JP" sz="2400" b="1" kern="0" smtClean="0"/>
              <a:t>0.5</a:t>
            </a:r>
            <a:r>
              <a:rPr lang="ja-JP" altLang="en-US" sz="2400" b="1" kern="0" smtClean="0"/>
              <a:t>を超える．</a:t>
            </a:r>
            <a:endParaRPr lang="ja-JP" altLang="en-US" sz="2400" b="1" kern="0" dirty="0"/>
          </a:p>
        </p:txBody>
      </p:sp>
    </p:spTree>
    <p:extLst>
      <p:ext uri="{BB962C8B-B14F-4D97-AF65-F5344CB8AC3E}">
        <p14:creationId xmlns:p14="http://schemas.microsoft.com/office/powerpoint/2010/main" val="101577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3578224" cy="661962"/>
          </a:xfrm>
        </p:spPr>
        <p:txBody>
          <a:bodyPr/>
          <a:lstStyle/>
          <a:p>
            <a:r>
              <a:rPr kumimoji="1" lang="en-US" altLang="ja-JP" b="1" smtClean="0"/>
              <a:t>MAG</a:t>
            </a:r>
            <a:r>
              <a:rPr kumimoji="1" lang="ja-JP" altLang="en-US" b="1" smtClean="0"/>
              <a:t>，安定係数</a:t>
            </a:r>
            <a:endParaRPr kumimoji="1" lang="ja-JP" altLang="en-US" b="1"/>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522" y="1388460"/>
            <a:ext cx="3707921" cy="25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548" y="4072763"/>
            <a:ext cx="3706854" cy="25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574" y="4072763"/>
            <a:ext cx="3706854" cy="25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8684" y="1388460"/>
            <a:ext cx="3707921" cy="25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p:cNvCxnSpPr/>
          <p:nvPr/>
        </p:nvCxnSpPr>
        <p:spPr bwMode="auto">
          <a:xfrm flipH="1" flipV="1">
            <a:off x="4567838" y="800676"/>
            <a:ext cx="12554" cy="590057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18" name="テキスト ボックス 17"/>
          <p:cNvSpPr txBox="1"/>
          <p:nvPr/>
        </p:nvSpPr>
        <p:spPr>
          <a:xfrm>
            <a:off x="1979023" y="881077"/>
            <a:ext cx="883575" cy="400110"/>
          </a:xfrm>
          <a:prstGeom prst="rect">
            <a:avLst/>
          </a:prstGeom>
          <a:solidFill>
            <a:schemeClr val="bg1"/>
          </a:solidFill>
          <a:ln w="31750">
            <a:solidFill>
              <a:schemeClr val="tx1"/>
            </a:solidFill>
          </a:ln>
        </p:spPr>
        <p:txBody>
          <a:bodyPr wrap="none" rtlCol="0">
            <a:spAutoFit/>
          </a:bodyPr>
          <a:lstStyle/>
          <a:p>
            <a:r>
              <a:rPr kumimoji="1" lang="en-US" altLang="ja-JP" sz="2000" b="1" smtClean="0"/>
              <a:t>85 pH</a:t>
            </a:r>
            <a:endParaRPr kumimoji="1" lang="ja-JP" altLang="en-US" sz="2000" b="1"/>
          </a:p>
        </p:txBody>
      </p:sp>
      <p:sp>
        <p:nvSpPr>
          <p:cNvPr id="26" name="テキスト ボックス 25"/>
          <p:cNvSpPr txBox="1"/>
          <p:nvPr/>
        </p:nvSpPr>
        <p:spPr>
          <a:xfrm>
            <a:off x="6533606" y="881077"/>
            <a:ext cx="1026243" cy="400110"/>
          </a:xfrm>
          <a:prstGeom prst="rect">
            <a:avLst/>
          </a:prstGeom>
          <a:solidFill>
            <a:schemeClr val="bg1"/>
          </a:solidFill>
          <a:ln w="31750">
            <a:solidFill>
              <a:schemeClr val="tx1"/>
            </a:solidFill>
          </a:ln>
        </p:spPr>
        <p:txBody>
          <a:bodyPr wrap="none" rtlCol="0">
            <a:spAutoFit/>
          </a:bodyPr>
          <a:lstStyle/>
          <a:p>
            <a:r>
              <a:rPr kumimoji="1" lang="en-US" altLang="ja-JP" sz="2000" b="1" smtClean="0"/>
              <a:t>260 pH</a:t>
            </a:r>
            <a:endParaRPr kumimoji="1" lang="ja-JP" altLang="en-US" sz="2000" b="1"/>
          </a:p>
        </p:txBody>
      </p:sp>
    </p:spTree>
    <p:extLst>
      <p:ext uri="{BB962C8B-B14F-4D97-AF65-F5344CB8AC3E}">
        <p14:creationId xmlns:p14="http://schemas.microsoft.com/office/powerpoint/2010/main" val="70610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4953000"/>
            <a:ext cx="8458200" cy="1200329"/>
          </a:xfrm>
          <a:prstGeom prst="rect">
            <a:avLst/>
          </a:prstGeom>
          <a:noFill/>
        </p:spPr>
        <p:txBody>
          <a:bodyPr wrap="square" rtlCol="0">
            <a:spAutoFit/>
          </a:bodyPr>
          <a:lstStyle/>
          <a:p>
            <a:r>
              <a:rPr kumimoji="1" lang="en-US" altLang="ja-JP" sz="2400" b="1" dirty="0" smtClean="0">
                <a:latin typeface="Arial" pitchFamily="34" charset="0"/>
                <a:cs typeface="Arial" pitchFamily="34" charset="0"/>
              </a:rPr>
              <a:t>There are still have          which affect the voltage dropped in C</a:t>
            </a:r>
            <a:r>
              <a:rPr kumimoji="1" lang="en-US" altLang="ja-JP" sz="2400" b="1" baseline="-25000" dirty="0" smtClean="0">
                <a:latin typeface="Arial" pitchFamily="34" charset="0"/>
                <a:cs typeface="Arial" pitchFamily="34" charset="0"/>
              </a:rPr>
              <a:t>gs.</a:t>
            </a:r>
          </a:p>
          <a:p>
            <a:r>
              <a:rPr kumimoji="1" lang="en-US" altLang="ja-JP" sz="2400" b="1" dirty="0" smtClean="0">
                <a:latin typeface="Arial" pitchFamily="34" charset="0"/>
                <a:cs typeface="Arial" pitchFamily="34" charset="0"/>
              </a:rPr>
              <a:t>It is difficult to get the relationship of </a:t>
            </a:r>
            <a:endParaRPr kumimoji="1" lang="ja-JP" altLang="en-US" sz="2400" b="1"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96370547"/>
              </p:ext>
            </p:extLst>
          </p:nvPr>
        </p:nvGraphicFramePr>
        <p:xfrm>
          <a:off x="457200" y="3581400"/>
          <a:ext cx="3084512" cy="1185863"/>
        </p:xfrm>
        <a:graphic>
          <a:graphicData uri="http://schemas.openxmlformats.org/presentationml/2006/ole">
            <mc:AlternateContent xmlns:mc="http://schemas.openxmlformats.org/markup-compatibility/2006">
              <mc:Choice xmlns:v="urn:schemas-microsoft-com:vml" Requires="v">
                <p:oleObj spid="_x0000_s6542" name="Equation" r:id="rId4" imgW="1180800" imgH="457200" progId="Equation.DSMT4">
                  <p:embed/>
                </p:oleObj>
              </mc:Choice>
              <mc:Fallback>
                <p:oleObj name="Equation" r:id="rId4" imgW="1180800" imgH="457200" progId="Equation.DSMT4">
                  <p:embed/>
                  <p:pic>
                    <p:nvPicPr>
                      <p:cNvPr id="0" name=""/>
                      <p:cNvPicPr>
                        <a:picLocks noChangeAspect="1" noChangeArrowheads="1"/>
                      </p:cNvPicPr>
                      <p:nvPr/>
                    </p:nvPicPr>
                    <p:blipFill>
                      <a:blip r:embed="rId5"/>
                      <a:srcRect/>
                      <a:stretch>
                        <a:fillRect/>
                      </a:stretch>
                    </p:blipFill>
                    <p:spPr bwMode="auto">
                      <a:xfrm>
                        <a:off x="457200" y="3581400"/>
                        <a:ext cx="3084512" cy="118586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80705423"/>
              </p:ext>
            </p:extLst>
          </p:nvPr>
        </p:nvGraphicFramePr>
        <p:xfrm>
          <a:off x="4167187" y="3657600"/>
          <a:ext cx="4578350" cy="1185863"/>
        </p:xfrm>
        <a:graphic>
          <a:graphicData uri="http://schemas.openxmlformats.org/presentationml/2006/ole">
            <mc:AlternateContent xmlns:mc="http://schemas.openxmlformats.org/markup-compatibility/2006">
              <mc:Choice xmlns:v="urn:schemas-microsoft-com:vml" Requires="v">
                <p:oleObj spid="_x0000_s6543" name="Equation" r:id="rId6" imgW="1752480" imgH="457200" progId="Equation.DSMT4">
                  <p:embed/>
                </p:oleObj>
              </mc:Choice>
              <mc:Fallback>
                <p:oleObj name="Equation" r:id="rId6" imgW="1752480" imgH="457200" progId="Equation.DSMT4">
                  <p:embed/>
                  <p:pic>
                    <p:nvPicPr>
                      <p:cNvPr id="0" name=""/>
                      <p:cNvPicPr>
                        <a:picLocks noChangeAspect="1" noChangeArrowheads="1"/>
                      </p:cNvPicPr>
                      <p:nvPr/>
                    </p:nvPicPr>
                    <p:blipFill>
                      <a:blip r:embed="rId7"/>
                      <a:srcRect/>
                      <a:stretch>
                        <a:fillRect/>
                      </a:stretch>
                    </p:blipFill>
                    <p:spPr bwMode="auto">
                      <a:xfrm>
                        <a:off x="4167187" y="3657600"/>
                        <a:ext cx="45783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83924"/>
            <a:ext cx="3200400" cy="222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066800"/>
            <a:ext cx="3985108"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310169928"/>
              </p:ext>
            </p:extLst>
          </p:nvPr>
        </p:nvGraphicFramePr>
        <p:xfrm>
          <a:off x="6040580" y="5725497"/>
          <a:ext cx="1360487" cy="855663"/>
        </p:xfrm>
        <a:graphic>
          <a:graphicData uri="http://schemas.openxmlformats.org/presentationml/2006/ole">
            <mc:AlternateContent xmlns:mc="http://schemas.openxmlformats.org/markup-compatibility/2006">
              <mc:Choice xmlns:v="urn:schemas-microsoft-com:vml" Requires="v">
                <p:oleObj spid="_x0000_s6544" name="Equation" r:id="rId10" imgW="520560" imgH="330120" progId="Equation.DSMT4">
                  <p:embed/>
                </p:oleObj>
              </mc:Choice>
              <mc:Fallback>
                <p:oleObj name="Equation" r:id="rId10" imgW="520560" imgH="330120" progId="Equation.DSMT4">
                  <p:embed/>
                  <p:pic>
                    <p:nvPicPr>
                      <p:cNvPr id="0" name=""/>
                      <p:cNvPicPr>
                        <a:picLocks noChangeAspect="1" noChangeArrowheads="1"/>
                      </p:cNvPicPr>
                      <p:nvPr/>
                    </p:nvPicPr>
                    <p:blipFill>
                      <a:blip r:embed="rId11"/>
                      <a:srcRect/>
                      <a:stretch>
                        <a:fillRect/>
                      </a:stretch>
                    </p:blipFill>
                    <p:spPr bwMode="auto">
                      <a:xfrm>
                        <a:off x="6040580" y="5725497"/>
                        <a:ext cx="13604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45766748"/>
              </p:ext>
            </p:extLst>
          </p:nvPr>
        </p:nvGraphicFramePr>
        <p:xfrm>
          <a:off x="2174875" y="4427538"/>
          <a:ext cx="1746250" cy="488950"/>
        </p:xfrm>
        <a:graphic>
          <a:graphicData uri="http://schemas.openxmlformats.org/presentationml/2006/ole">
            <mc:AlternateContent xmlns:mc="http://schemas.openxmlformats.org/markup-compatibility/2006">
              <mc:Choice xmlns:v="urn:schemas-microsoft-com:vml" Requires="v">
                <p:oleObj spid="_x0000_s6545" name="Equation" r:id="rId12" imgW="634680" imgH="177480" progId="Equation.DSMT4">
                  <p:embed/>
                </p:oleObj>
              </mc:Choice>
              <mc:Fallback>
                <p:oleObj name="Equation" r:id="rId12" imgW="634680" imgH="177480" progId="Equation.DSMT4">
                  <p:embed/>
                  <p:pic>
                    <p:nvPicPr>
                      <p:cNvPr id="0" name=""/>
                      <p:cNvPicPr/>
                      <p:nvPr/>
                    </p:nvPicPr>
                    <p:blipFill>
                      <a:blip r:embed="rId13"/>
                      <a:stretch>
                        <a:fillRect/>
                      </a:stretch>
                    </p:blipFill>
                    <p:spPr>
                      <a:xfrm>
                        <a:off x="2174875" y="4427538"/>
                        <a:ext cx="1746250" cy="488950"/>
                      </a:xfrm>
                      <a:prstGeom prst="rect">
                        <a:avLst/>
                      </a:prstGeom>
                    </p:spPr>
                  </p:pic>
                </p:oleObj>
              </mc:Fallback>
            </mc:AlternateContent>
          </a:graphicData>
        </a:graphic>
      </p:graphicFrame>
      <p:sp>
        <p:nvSpPr>
          <p:cNvPr id="21" name="TextBox 20"/>
          <p:cNvSpPr txBox="1"/>
          <p:nvPr/>
        </p:nvSpPr>
        <p:spPr>
          <a:xfrm>
            <a:off x="1771323" y="4433582"/>
            <a:ext cx="571500" cy="461665"/>
          </a:xfrm>
          <a:prstGeom prst="rect">
            <a:avLst/>
          </a:prstGeom>
          <a:noFill/>
        </p:spPr>
        <p:txBody>
          <a:bodyPr wrap="square" rtlCol="0">
            <a:spAutoFit/>
          </a:bodyPr>
          <a:lstStyle/>
          <a:p>
            <a:r>
              <a:rPr kumimoji="1" lang="en-US" altLang="ja-JP" sz="2400" dirty="0" smtClean="0"/>
              <a:t>If:</a:t>
            </a:r>
            <a:endParaRPr kumimoji="1" lang="ja-JP" altLang="en-US" sz="2400" dirty="0"/>
          </a:p>
        </p:txBody>
      </p:sp>
      <p:graphicFrame>
        <p:nvGraphicFramePr>
          <p:cNvPr id="13" name="Object 12"/>
          <p:cNvGraphicFramePr>
            <a:graphicFrameLocks noChangeAspect="1"/>
          </p:cNvGraphicFramePr>
          <p:nvPr>
            <p:extLst>
              <p:ext uri="{D42A27DB-BD31-4B8C-83A1-F6EECF244321}">
                <p14:modId xmlns:p14="http://schemas.microsoft.com/office/powerpoint/2010/main" val="775038509"/>
              </p:ext>
            </p:extLst>
          </p:nvPr>
        </p:nvGraphicFramePr>
        <p:xfrm>
          <a:off x="3429000" y="5029200"/>
          <a:ext cx="762000" cy="366889"/>
        </p:xfrm>
        <a:graphic>
          <a:graphicData uri="http://schemas.openxmlformats.org/presentationml/2006/ole">
            <mc:AlternateContent xmlns:mc="http://schemas.openxmlformats.org/markup-compatibility/2006">
              <mc:Choice xmlns:v="urn:schemas-microsoft-com:vml" Requires="v">
                <p:oleObj spid="_x0000_s6546" name="Equation" r:id="rId14" imgW="342720" imgH="164880" progId="Equation.DSMT4">
                  <p:embed/>
                </p:oleObj>
              </mc:Choice>
              <mc:Fallback>
                <p:oleObj name="Equation" r:id="rId14" imgW="342720" imgH="164880" progId="Equation.DSMT4">
                  <p:embed/>
                  <p:pic>
                    <p:nvPicPr>
                      <p:cNvPr id="0" name=""/>
                      <p:cNvPicPr/>
                      <p:nvPr/>
                    </p:nvPicPr>
                    <p:blipFill>
                      <a:blip r:embed="rId15"/>
                      <a:stretch>
                        <a:fillRect/>
                      </a:stretch>
                    </p:blipFill>
                    <p:spPr>
                      <a:xfrm>
                        <a:off x="3429000" y="5029200"/>
                        <a:ext cx="762000" cy="366889"/>
                      </a:xfrm>
                      <a:prstGeom prst="rect">
                        <a:avLst/>
                      </a:prstGeom>
                    </p:spPr>
                  </p:pic>
                </p:oleObj>
              </mc:Fallback>
            </mc:AlternateContent>
          </a:graphicData>
        </a:graphic>
      </p:graphicFrame>
      <p:sp>
        <p:nvSpPr>
          <p:cNvPr id="3" name="日付プレースホルダー 2"/>
          <p:cNvSpPr>
            <a:spLocks noGrp="1"/>
          </p:cNvSpPr>
          <p:nvPr>
            <p:ph type="dt" sz="half" idx="10"/>
          </p:nvPr>
        </p:nvSpPr>
        <p:spPr/>
        <p:txBody>
          <a:bodyPr/>
          <a:lstStyle/>
          <a:p>
            <a:pPr>
              <a:defRPr/>
            </a:pPr>
            <a:r>
              <a:rPr lang="en-US" altLang="ja-JP" smtClean="0"/>
              <a:t>2013/03/20</a:t>
            </a: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Y.Seo, Tokyo Tech</a:t>
            </a:r>
            <a:endParaRPr lang="en-US" altLang="ja-JP"/>
          </a:p>
        </p:txBody>
      </p:sp>
      <p:sp>
        <p:nvSpPr>
          <p:cNvPr id="15" name="タイトル 1"/>
          <p:cNvSpPr txBox="1">
            <a:spLocks/>
          </p:cNvSpPr>
          <p:nvPr/>
        </p:nvSpPr>
        <p:spPr bwMode="auto">
          <a:xfrm>
            <a:off x="323850" y="39713"/>
            <a:ext cx="4031873" cy="6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61200" numCol="1" anchor="b" anchorCtr="0" compatLnSpc="1">
            <a:prstTxWarp prst="textNoShape">
              <a:avLst/>
            </a:prstTxWarp>
            <a:spAutoFit/>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ゴシック" pitchFamily="49" charset="-128"/>
              </a:defRPr>
            </a:lvl2pPr>
            <a:lvl3pPr algn="l" rtl="0" eaLnBrk="0" fontAlgn="base" hangingPunct="0">
              <a:spcBef>
                <a:spcPct val="0"/>
              </a:spcBef>
              <a:spcAft>
                <a:spcPct val="0"/>
              </a:spcAft>
              <a:defRPr kumimoji="1" sz="3600">
                <a:solidFill>
                  <a:schemeClr val="tx2"/>
                </a:solidFill>
                <a:latin typeface="Arial" charset="0"/>
                <a:ea typeface="ＭＳ ゴシック" pitchFamily="49" charset="-128"/>
              </a:defRPr>
            </a:lvl3pPr>
            <a:lvl4pPr algn="l" rtl="0" eaLnBrk="0" fontAlgn="base" hangingPunct="0">
              <a:spcBef>
                <a:spcPct val="0"/>
              </a:spcBef>
              <a:spcAft>
                <a:spcPct val="0"/>
              </a:spcAft>
              <a:defRPr kumimoji="1" sz="3600">
                <a:solidFill>
                  <a:schemeClr val="tx2"/>
                </a:solidFill>
                <a:latin typeface="Arial" charset="0"/>
                <a:ea typeface="ＭＳ ゴシック" pitchFamily="49" charset="-128"/>
              </a:defRPr>
            </a:lvl4pPr>
            <a:lvl5pPr algn="l" rtl="0" eaLnBrk="0" fontAlgn="base" hangingPunct="0">
              <a:spcBef>
                <a:spcPct val="0"/>
              </a:spcBef>
              <a:spcAft>
                <a:spcPct val="0"/>
              </a:spcAft>
              <a:defRPr kumimoji="1" sz="3600">
                <a:solidFill>
                  <a:schemeClr val="tx2"/>
                </a:solidFill>
                <a:latin typeface="Arial" charset="0"/>
                <a:ea typeface="ＭＳ ゴシック" pitchFamily="49" charset="-128"/>
              </a:defRPr>
            </a:lvl5pPr>
            <a:lvl6pPr marL="457200" algn="l" rtl="0" fontAlgn="base">
              <a:spcBef>
                <a:spcPct val="0"/>
              </a:spcBef>
              <a:spcAft>
                <a:spcPct val="0"/>
              </a:spcAft>
              <a:defRPr kumimoji="1" sz="3600">
                <a:solidFill>
                  <a:schemeClr val="tx2"/>
                </a:solidFill>
                <a:latin typeface="Arial" charset="0"/>
                <a:ea typeface="ＭＳ ゴシック" pitchFamily="49" charset="-128"/>
              </a:defRPr>
            </a:lvl6pPr>
            <a:lvl7pPr marL="914400" algn="l" rtl="0" fontAlgn="base">
              <a:spcBef>
                <a:spcPct val="0"/>
              </a:spcBef>
              <a:spcAft>
                <a:spcPct val="0"/>
              </a:spcAft>
              <a:defRPr kumimoji="1" sz="3600">
                <a:solidFill>
                  <a:schemeClr val="tx2"/>
                </a:solidFill>
                <a:latin typeface="Arial" charset="0"/>
                <a:ea typeface="ＭＳ ゴシック" pitchFamily="49" charset="-128"/>
              </a:defRPr>
            </a:lvl7pPr>
            <a:lvl8pPr marL="1371600" algn="l" rtl="0" fontAlgn="base">
              <a:spcBef>
                <a:spcPct val="0"/>
              </a:spcBef>
              <a:spcAft>
                <a:spcPct val="0"/>
              </a:spcAft>
              <a:defRPr kumimoji="1" sz="3600">
                <a:solidFill>
                  <a:schemeClr val="tx2"/>
                </a:solidFill>
                <a:latin typeface="Arial" charset="0"/>
                <a:ea typeface="ＭＳ ゴシック" pitchFamily="49" charset="-128"/>
              </a:defRPr>
            </a:lvl8pPr>
            <a:lvl9pPr marL="1828800" algn="l" rtl="0" fontAlgn="base">
              <a:spcBef>
                <a:spcPct val="0"/>
              </a:spcBef>
              <a:spcAft>
                <a:spcPct val="0"/>
              </a:spcAft>
              <a:defRPr kumimoji="1" sz="3600">
                <a:solidFill>
                  <a:schemeClr val="tx2"/>
                </a:solidFill>
                <a:latin typeface="Arial" charset="0"/>
                <a:ea typeface="ＭＳ ゴシック" pitchFamily="49" charset="-128"/>
              </a:defRPr>
            </a:lvl9pPr>
          </a:lstStyle>
          <a:p>
            <a:r>
              <a:rPr lang="en-US" altLang="ja-JP" b="1" dirty="0">
                <a:latin typeface="Arial" pitchFamily="34" charset="0"/>
                <a:cs typeface="Arial" pitchFamily="34" charset="0"/>
              </a:rPr>
              <a:t>Calculation of </a:t>
            </a:r>
            <a:r>
              <a:rPr lang="en-US" altLang="ja-JP" b="1" dirty="0" err="1">
                <a:latin typeface="Arial" pitchFamily="34" charset="0"/>
                <a:cs typeface="Arial" pitchFamily="34" charset="0"/>
              </a:rPr>
              <a:t>V</a:t>
            </a:r>
            <a:r>
              <a:rPr lang="en-US" altLang="ja-JP" b="1" baseline="-25000" dirty="0" err="1">
                <a:latin typeface="Arial" pitchFamily="34" charset="0"/>
                <a:cs typeface="Arial" pitchFamily="34" charset="0"/>
              </a:rPr>
              <a:t>gs</a:t>
            </a:r>
            <a:endParaRPr lang="ja-JP" altLang="en-US" b="1" dirty="0"/>
          </a:p>
        </p:txBody>
      </p:sp>
    </p:spTree>
    <p:extLst>
      <p:ext uri="{BB962C8B-B14F-4D97-AF65-F5344CB8AC3E}">
        <p14:creationId xmlns:p14="http://schemas.microsoft.com/office/powerpoint/2010/main" val="127884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9713"/>
            <a:ext cx="5391219" cy="661962"/>
          </a:xfrm>
        </p:spPr>
        <p:txBody>
          <a:bodyPr/>
          <a:lstStyle/>
          <a:p>
            <a:r>
              <a:rPr kumimoji="1" lang="en-US" altLang="ja-JP" b="1" dirty="0" err="1" smtClean="0"/>
              <a:t>Cascode</a:t>
            </a:r>
            <a:r>
              <a:rPr kumimoji="1" lang="en-US" altLang="ja-JP" b="1" dirty="0" smtClean="0"/>
              <a:t> NF calculation</a:t>
            </a:r>
            <a:endParaRPr kumimoji="1" lang="ja-JP" altLang="en-US" b="1" dirty="0"/>
          </a:p>
        </p:txBody>
      </p:sp>
      <mc:AlternateContent xmlns:mc="http://schemas.openxmlformats.org/markup-compatibility/2006" xmlns:a14="http://schemas.microsoft.com/office/drawing/2010/main">
        <mc:Choice Requires="a14">
          <p:sp>
            <p:nvSpPr>
              <p:cNvPr id="7" name="TextBox 6"/>
              <p:cNvSpPr txBox="1"/>
              <p:nvPr/>
            </p:nvSpPr>
            <p:spPr>
              <a:xfrm>
                <a:off x="1681773" y="5609268"/>
                <a:ext cx="5780451" cy="666593"/>
              </a:xfrm>
              <a:prstGeom prst="rect">
                <a:avLst/>
              </a:prstGeom>
              <a:noFill/>
            </p:spPr>
            <p:txBody>
              <a:bodyPr wrap="square" rtlCol="0">
                <a:spAutoFit/>
              </a:bodyPr>
              <a:lstStyle/>
              <a:p>
                <a:r>
                  <a:rPr kumimoji="1" lang="en-US" altLang="ja-JP" sz="3200" b="1" dirty="0" smtClean="0">
                    <a:solidFill>
                      <a:schemeClr val="tx1"/>
                    </a:solidFill>
                  </a:rPr>
                  <a:t>Assume: </a:t>
                </a:r>
                <a14:m>
                  <m:oMath xmlns:m="http://schemas.openxmlformats.org/officeDocument/2006/math">
                    <m:sSub>
                      <m:sSubPr>
                        <m:ctrlPr>
                          <a:rPr kumimoji="1" lang="en-US" altLang="ja-JP" sz="3200" b="1" i="1" smtClean="0">
                            <a:solidFill>
                              <a:schemeClr val="tx1"/>
                            </a:solidFill>
                            <a:latin typeface="Cambria Math"/>
                          </a:rPr>
                        </m:ctrlPr>
                      </m:sSubPr>
                      <m:e>
                        <m:r>
                          <a:rPr kumimoji="1" lang="en-US" altLang="ja-JP" sz="3200" b="1" i="1" smtClean="0">
                            <a:solidFill>
                              <a:schemeClr val="tx1"/>
                            </a:solidFill>
                            <a:latin typeface="Cambria Math"/>
                          </a:rPr>
                          <m:t>𝒈</m:t>
                        </m:r>
                      </m:e>
                      <m:sub>
                        <m:r>
                          <a:rPr kumimoji="1" lang="en-US" altLang="ja-JP" sz="3200" b="1" i="1" smtClean="0">
                            <a:solidFill>
                              <a:schemeClr val="tx1"/>
                            </a:solidFill>
                            <a:latin typeface="Cambria Math"/>
                          </a:rPr>
                          <m:t>𝒅𝒔</m:t>
                        </m:r>
                      </m:sub>
                    </m:sSub>
                    <m:r>
                      <a:rPr kumimoji="1" lang="en-US" altLang="ja-JP" sz="3200" b="1" i="1" smtClean="0">
                        <a:solidFill>
                          <a:schemeClr val="tx1"/>
                        </a:solidFill>
                        <a:latin typeface="Cambria Math"/>
                        <a:ea typeface="Cambria Math"/>
                      </a:rPr>
                      <m:t>≪</m:t>
                    </m:r>
                    <m:r>
                      <a:rPr kumimoji="1" lang="ja-JP" altLang="en-US" sz="3200" b="1" i="1" smtClean="0">
                        <a:solidFill>
                          <a:schemeClr val="tx1"/>
                        </a:solidFill>
                        <a:latin typeface="Cambria Math"/>
                        <a:ea typeface="Cambria Math"/>
                      </a:rPr>
                      <m:t>𝝎</m:t>
                    </m:r>
                    <m:d>
                      <m:dPr>
                        <m:ctrlPr>
                          <a:rPr kumimoji="1" lang="en-US" altLang="ja-JP" sz="3200" b="1" i="1" smtClean="0">
                            <a:solidFill>
                              <a:schemeClr val="tx1"/>
                            </a:solidFill>
                            <a:latin typeface="Cambria Math"/>
                            <a:ea typeface="Cambria Math"/>
                          </a:rPr>
                        </m:ctrlPr>
                      </m:dPr>
                      <m:e>
                        <m:sSub>
                          <m:sSubPr>
                            <m:ctrlPr>
                              <a:rPr kumimoji="1" lang="en-US" altLang="ja-JP" sz="3200" b="1" i="1" smtClean="0">
                                <a:solidFill>
                                  <a:schemeClr val="tx1"/>
                                </a:solidFill>
                                <a:latin typeface="Cambria Math"/>
                                <a:ea typeface="Cambria Math"/>
                              </a:rPr>
                            </m:ctrlPr>
                          </m:sSubPr>
                          <m:e>
                            <m:r>
                              <a:rPr kumimoji="1" lang="en-US" altLang="ja-JP" sz="3200" b="1" i="1" smtClean="0">
                                <a:solidFill>
                                  <a:schemeClr val="tx1"/>
                                </a:solidFill>
                                <a:latin typeface="Cambria Math"/>
                                <a:ea typeface="Cambria Math"/>
                              </a:rPr>
                              <m:t>𝑪</m:t>
                            </m:r>
                          </m:e>
                          <m:sub>
                            <m:r>
                              <a:rPr kumimoji="1" lang="en-US" altLang="ja-JP" sz="3200" b="1" i="1" smtClean="0">
                                <a:solidFill>
                                  <a:schemeClr val="tx1"/>
                                </a:solidFill>
                                <a:latin typeface="Cambria Math"/>
                                <a:ea typeface="Cambria Math"/>
                              </a:rPr>
                              <m:t>𝒙</m:t>
                            </m:r>
                          </m:sub>
                        </m:sSub>
                        <m:r>
                          <a:rPr kumimoji="1" lang="en-US" altLang="ja-JP" sz="3200" b="1" i="1" smtClean="0">
                            <a:solidFill>
                              <a:schemeClr val="tx1"/>
                            </a:solidFill>
                            <a:latin typeface="Cambria Math"/>
                            <a:ea typeface="Cambria Math"/>
                          </a:rPr>
                          <m:t>+</m:t>
                        </m:r>
                        <m:sSub>
                          <m:sSubPr>
                            <m:ctrlPr>
                              <a:rPr kumimoji="1" lang="en-US" altLang="ja-JP" sz="3200" b="1" i="1" smtClean="0">
                                <a:solidFill>
                                  <a:schemeClr val="tx1"/>
                                </a:solidFill>
                                <a:latin typeface="Cambria Math"/>
                                <a:ea typeface="Cambria Math"/>
                              </a:rPr>
                            </m:ctrlPr>
                          </m:sSubPr>
                          <m:e>
                            <m:r>
                              <a:rPr kumimoji="1" lang="en-US" altLang="ja-JP" sz="3200" b="1" i="1" smtClean="0">
                                <a:solidFill>
                                  <a:schemeClr val="tx1"/>
                                </a:solidFill>
                                <a:latin typeface="Cambria Math"/>
                                <a:ea typeface="Cambria Math"/>
                              </a:rPr>
                              <m:t>𝑪</m:t>
                            </m:r>
                          </m:e>
                          <m:sub>
                            <m:r>
                              <a:rPr kumimoji="1" lang="en-US" altLang="ja-JP" sz="3200" b="1" i="1" smtClean="0">
                                <a:solidFill>
                                  <a:schemeClr val="tx1"/>
                                </a:solidFill>
                                <a:latin typeface="Cambria Math"/>
                                <a:ea typeface="Cambria Math"/>
                              </a:rPr>
                              <m:t>𝒈𝒔</m:t>
                            </m:r>
                            <m:r>
                              <a:rPr kumimoji="1" lang="en-US" altLang="ja-JP" sz="3200" b="1" i="1" smtClean="0">
                                <a:solidFill>
                                  <a:schemeClr val="tx1"/>
                                </a:solidFill>
                                <a:latin typeface="Cambria Math"/>
                                <a:ea typeface="Cambria Math"/>
                              </a:rPr>
                              <m:t>𝟐</m:t>
                            </m:r>
                          </m:sub>
                        </m:sSub>
                      </m:e>
                    </m:d>
                  </m:oMath>
                </a14:m>
                <a:endParaRPr kumimoji="1" lang="ja-JP" altLang="en-US" sz="3200" b="1"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81773" y="5609268"/>
                <a:ext cx="5780451" cy="666593"/>
              </a:xfrm>
              <a:prstGeom prst="rect">
                <a:avLst/>
              </a:prstGeom>
              <a:blipFill rotWithShape="1">
                <a:blip r:embed="rId3"/>
                <a:stretch>
                  <a:fillRect l="-2743" t="-8182" b="-20000"/>
                </a:stretch>
              </a:blipFill>
            </p:spPr>
            <p:txBody>
              <a:bodyPr/>
              <a:lstStyle/>
              <a:p>
                <a:r>
                  <a:rPr lang="ja-JP" altLang="en-US">
                    <a:noFill/>
                  </a:rPr>
                  <a:t> </a:t>
                </a:r>
              </a:p>
            </p:txBody>
          </p:sp>
        </mc:Fallback>
      </mc:AlternateContent>
      <p:sp>
        <p:nvSpPr>
          <p:cNvPr id="13" name="TextBox 10"/>
          <p:cNvSpPr txBox="1">
            <a:spLocks noChangeArrowheads="1"/>
          </p:cNvSpPr>
          <p:nvPr/>
        </p:nvSpPr>
        <p:spPr bwMode="auto">
          <a:xfrm>
            <a:off x="3084757" y="4690347"/>
            <a:ext cx="21850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r>
              <a:rPr lang="en-US" altLang="ja-JP" sz="2000" b="1" dirty="0">
                <a:solidFill>
                  <a:srgbClr val="0000FF"/>
                </a:solidFill>
              </a:rPr>
              <a:t>Gain-boost </a:t>
            </a:r>
            <a:r>
              <a:rPr lang="en-US" altLang="ja-JP" sz="2000" b="1" dirty="0" err="1">
                <a:solidFill>
                  <a:srgbClr val="0000FF"/>
                </a:solidFill>
              </a:rPr>
              <a:t>Cas</a:t>
            </a:r>
            <a:r>
              <a:rPr lang="en-US" altLang="ja-JP" sz="2000" b="1" dirty="0">
                <a:solidFill>
                  <a:srgbClr val="0000FF"/>
                </a:solidFill>
              </a:rPr>
              <a:t>.</a:t>
            </a:r>
            <a:endParaRPr lang="ja-JP" altLang="en-US" sz="2000" b="1" dirty="0">
              <a:solidFill>
                <a:srgbClr val="0000FF"/>
              </a:solidFill>
            </a:endParaRPr>
          </a:p>
        </p:txBody>
      </p:sp>
      <p:sp>
        <p:nvSpPr>
          <p:cNvPr id="14" name="TextBox 10"/>
          <p:cNvSpPr txBox="1">
            <a:spLocks noChangeArrowheads="1"/>
          </p:cNvSpPr>
          <p:nvPr/>
        </p:nvSpPr>
        <p:spPr bwMode="auto">
          <a:xfrm>
            <a:off x="419095" y="4690348"/>
            <a:ext cx="1931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r>
              <a:rPr lang="en-US" altLang="ja-JP" sz="2000" b="1" dirty="0" smtClean="0"/>
              <a:t>Common </a:t>
            </a:r>
            <a:r>
              <a:rPr lang="en-US" altLang="ja-JP" sz="2000" b="1" dirty="0" err="1" smtClean="0"/>
              <a:t>Cas</a:t>
            </a:r>
            <a:r>
              <a:rPr lang="en-US" altLang="ja-JP" sz="2000" b="1" dirty="0"/>
              <a:t>.</a:t>
            </a:r>
            <a:endParaRPr lang="ja-JP" altLang="en-US" sz="2000" b="1" dirty="0"/>
          </a:p>
        </p:txBody>
      </p:sp>
      <p:sp>
        <p:nvSpPr>
          <p:cNvPr id="11" name="日付プレースホルダー 2"/>
          <p:cNvSpPr>
            <a:spLocks noGrp="1"/>
          </p:cNvSpPr>
          <p:nvPr>
            <p:ph type="dt" sz="half" idx="10"/>
          </p:nvPr>
        </p:nvSpPr>
        <p:spPr>
          <a:xfrm>
            <a:off x="34925" y="6581775"/>
            <a:ext cx="1938338" cy="276225"/>
          </a:xfrm>
        </p:spPr>
        <p:txBody>
          <a:bodyPr/>
          <a:lstStyle/>
          <a:p>
            <a:pPr>
              <a:defRPr/>
            </a:pPr>
            <a:r>
              <a:rPr lang="en-US" altLang="ja-JP" smtClean="0"/>
              <a:t>2013/03/20</a:t>
            </a:r>
            <a:endParaRPr lang="en-US" altLang="ja-JP"/>
          </a:p>
        </p:txBody>
      </p:sp>
      <p:sp>
        <p:nvSpPr>
          <p:cNvPr id="12" name="フッター プレースホルダー 5"/>
          <p:cNvSpPr>
            <a:spLocks noGrp="1"/>
          </p:cNvSpPr>
          <p:nvPr>
            <p:ph type="ftr" sz="quarter" idx="11"/>
          </p:nvPr>
        </p:nvSpPr>
        <p:spPr>
          <a:xfrm>
            <a:off x="2662238" y="6589713"/>
            <a:ext cx="2951162" cy="276225"/>
          </a:xfrm>
        </p:spPr>
        <p:txBody>
          <a:bodyPr/>
          <a:lstStyle/>
          <a:p>
            <a:pPr>
              <a:defRPr/>
            </a:pPr>
            <a:r>
              <a:rPr lang="en-US" altLang="ja-JP" dirty="0" err="1" smtClean="0"/>
              <a:t>Y.Seo</a:t>
            </a:r>
            <a:r>
              <a:rPr lang="en-US" altLang="ja-JP" dirty="0" smtClean="0"/>
              <a:t>, Tokyo Tech</a:t>
            </a:r>
            <a:endParaRPr lang="en-US" altLang="ja-JP"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2" y="1120553"/>
            <a:ext cx="2351251" cy="33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197" y="1120553"/>
            <a:ext cx="2728126" cy="33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18" y="1206959"/>
            <a:ext cx="3313126" cy="33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0"/>
          <p:cNvSpPr txBox="1">
            <a:spLocks noChangeArrowheads="1"/>
          </p:cNvSpPr>
          <p:nvPr/>
        </p:nvSpPr>
        <p:spPr bwMode="auto">
          <a:xfrm>
            <a:off x="5866670" y="4689880"/>
            <a:ext cx="3051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charset="0"/>
                <a:ea typeface="ＭＳ Ｐゴシック" charset="-128"/>
              </a:defRPr>
            </a:lvl1pPr>
            <a:lvl2pPr marL="742950" indent="-285750" eaLnBrk="0" hangingPunct="0">
              <a:defRPr kumimoji="1" sz="3600">
                <a:solidFill>
                  <a:schemeClr val="tx1"/>
                </a:solidFill>
                <a:latin typeface="Arial" charset="0"/>
                <a:ea typeface="ＭＳ Ｐゴシック" charset="-128"/>
              </a:defRPr>
            </a:lvl2pPr>
            <a:lvl3pPr marL="1143000" indent="-228600" eaLnBrk="0" hangingPunct="0">
              <a:defRPr kumimoji="1" sz="3600">
                <a:solidFill>
                  <a:schemeClr val="tx1"/>
                </a:solidFill>
                <a:latin typeface="Arial" charset="0"/>
                <a:ea typeface="ＭＳ Ｐゴシック" charset="-128"/>
              </a:defRPr>
            </a:lvl3pPr>
            <a:lvl4pPr marL="1600200" indent="-228600" eaLnBrk="0" hangingPunct="0">
              <a:defRPr kumimoji="1" sz="3600">
                <a:solidFill>
                  <a:schemeClr val="tx1"/>
                </a:solidFill>
                <a:latin typeface="Arial" charset="0"/>
                <a:ea typeface="ＭＳ Ｐゴシック" charset="-128"/>
              </a:defRPr>
            </a:lvl4pPr>
            <a:lvl5pPr marL="2057400" indent="-228600" eaLnBrk="0" hangingPunct="0">
              <a:defRPr kumimoji="1" sz="3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600">
                <a:solidFill>
                  <a:schemeClr val="tx1"/>
                </a:solidFill>
                <a:latin typeface="Arial" charset="0"/>
                <a:ea typeface="ＭＳ Ｐゴシック" charset="-128"/>
              </a:defRPr>
            </a:lvl9pPr>
          </a:lstStyle>
          <a:p>
            <a:pPr eaLnBrk="1" hangingPunct="1"/>
            <a:r>
              <a:rPr lang="en-US" altLang="ja-JP" sz="2000" b="1" dirty="0">
                <a:solidFill>
                  <a:srgbClr val="FF0000"/>
                </a:solidFill>
              </a:rPr>
              <a:t>Gain-boost </a:t>
            </a:r>
            <a:r>
              <a:rPr lang="en-US" altLang="ja-JP" sz="2000" b="1" dirty="0" err="1">
                <a:solidFill>
                  <a:srgbClr val="FF0000"/>
                </a:solidFill>
              </a:rPr>
              <a:t>Cas</a:t>
            </a:r>
            <a:r>
              <a:rPr lang="en-US" altLang="ja-JP" sz="2000" b="1" dirty="0" smtClean="0">
                <a:solidFill>
                  <a:srgbClr val="FF0000"/>
                </a:solidFill>
              </a:rPr>
              <a:t>. with R</a:t>
            </a:r>
            <a:endParaRPr lang="ja-JP" altLang="en-US" sz="2000" b="1" dirty="0">
              <a:solidFill>
                <a:srgbClr val="FF0000"/>
              </a:solidFill>
            </a:endParaRPr>
          </a:p>
        </p:txBody>
      </p:sp>
      <p:sp>
        <p:nvSpPr>
          <p:cNvPr id="3" name="円/楕円 2"/>
          <p:cNvSpPr/>
          <p:nvPr/>
        </p:nvSpPr>
        <p:spPr bwMode="auto">
          <a:xfrm>
            <a:off x="4571998" y="2813678"/>
            <a:ext cx="604436" cy="456464"/>
          </a:xfrm>
          <a:prstGeom prst="ellipse">
            <a:avLst/>
          </a:prstGeom>
          <a:noFill/>
          <a:ln w="25400" cap="flat" cmpd="sng" algn="ctr">
            <a:solidFill>
              <a:srgbClr val="0000FF"/>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19" name="円/楕円 18"/>
          <p:cNvSpPr/>
          <p:nvPr/>
        </p:nvSpPr>
        <p:spPr bwMode="auto">
          <a:xfrm>
            <a:off x="8188269" y="2966078"/>
            <a:ext cx="604436" cy="456464"/>
          </a:xfrm>
          <a:prstGeom prst="ellipse">
            <a:avLst/>
          </a:prstGeom>
          <a:noFill/>
          <a:ln w="254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459340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2037737" cy="661962"/>
          </a:xfrm>
        </p:spPr>
        <p:txBody>
          <a:bodyPr/>
          <a:lstStyle/>
          <a:p>
            <a:r>
              <a:rPr kumimoji="1" lang="ja-JP" altLang="en-US" b="1" smtClean="0"/>
              <a:t>発表内容</a:t>
            </a:r>
            <a:endParaRPr kumimoji="1" lang="ja-JP" altLang="en-US" b="1"/>
          </a:p>
        </p:txBody>
      </p:sp>
      <p:sp>
        <p:nvSpPr>
          <p:cNvPr id="3" name="コンテンツ プレースホルダー 2"/>
          <p:cNvSpPr>
            <a:spLocks noGrp="1"/>
          </p:cNvSpPr>
          <p:nvPr>
            <p:ph idx="1"/>
          </p:nvPr>
        </p:nvSpPr>
        <p:spPr>
          <a:xfrm>
            <a:off x="468313" y="1033362"/>
            <a:ext cx="8229600" cy="5256213"/>
          </a:xfrm>
        </p:spPr>
        <p:txBody>
          <a:bodyPr/>
          <a:lstStyle/>
          <a:p>
            <a:r>
              <a:rPr kumimoji="1" lang="ja-JP" altLang="en-US" sz="3200" b="1" smtClean="0"/>
              <a:t>背景・目的</a:t>
            </a:r>
            <a:endParaRPr kumimoji="1" lang="en-US" altLang="ja-JP" sz="3200" b="1" smtClean="0"/>
          </a:p>
          <a:p>
            <a:r>
              <a:rPr kumimoji="1" lang="ja-JP" altLang="en-US" sz="3200" b="1" smtClean="0"/>
              <a:t>ゲインブーストカスコード</a:t>
            </a:r>
            <a:endParaRPr kumimoji="1" lang="en-US" altLang="ja-JP" sz="3200" b="1" smtClean="0"/>
          </a:p>
          <a:p>
            <a:pPr lvl="1"/>
            <a:r>
              <a:rPr kumimoji="1" lang="ja-JP" altLang="en-US" sz="2800" b="1" smtClean="0"/>
              <a:t>従来手法，提案手法</a:t>
            </a:r>
            <a:endParaRPr kumimoji="1" lang="en-US" altLang="ja-JP" sz="2800" b="1" dirty="0" smtClean="0"/>
          </a:p>
          <a:p>
            <a:r>
              <a:rPr kumimoji="1" lang="ja-JP" altLang="en-US" sz="3200" b="1" smtClean="0"/>
              <a:t>シミュレーション結果</a:t>
            </a:r>
            <a:endParaRPr kumimoji="1" lang="en-US" altLang="ja-JP" sz="3200" b="1" smtClean="0"/>
          </a:p>
          <a:p>
            <a:pPr lvl="1"/>
            <a:r>
              <a:rPr lang="en-US" altLang="ja-JP" sz="2800" b="1" smtClean="0"/>
              <a:t>MAG</a:t>
            </a:r>
            <a:r>
              <a:rPr lang="ja-JP" altLang="en-US" sz="2800" b="1" smtClean="0"/>
              <a:t>，安定係数</a:t>
            </a:r>
            <a:endParaRPr kumimoji="1" lang="en-US" altLang="ja-JP" sz="2800" b="1" smtClean="0"/>
          </a:p>
          <a:p>
            <a:r>
              <a:rPr lang="ja-JP" altLang="en-US" sz="3200" b="1" smtClean="0"/>
              <a:t>結論・課題</a:t>
            </a:r>
            <a:endParaRPr kumimoji="1" lang="en-US" altLang="ja-JP" sz="3200" b="1" dirty="0" smtClean="0"/>
          </a:p>
        </p:txBody>
      </p:sp>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Tree>
    <p:extLst>
      <p:ext uri="{BB962C8B-B14F-4D97-AF65-F5344CB8AC3E}">
        <p14:creationId xmlns:p14="http://schemas.microsoft.com/office/powerpoint/2010/main" val="290644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9713"/>
            <a:ext cx="6083717" cy="661962"/>
          </a:xfrm>
        </p:spPr>
        <p:txBody>
          <a:bodyPr/>
          <a:lstStyle/>
          <a:p>
            <a:r>
              <a:rPr lang="en-US" altLang="ja-JP" b="1" dirty="0" err="1"/>
              <a:t>Cascode</a:t>
            </a:r>
            <a:r>
              <a:rPr lang="en-US" altLang="ja-JP" b="1" dirty="0"/>
              <a:t> NF calculation </a:t>
            </a:r>
            <a:r>
              <a:rPr lang="en-US" altLang="ja-JP" b="1" dirty="0" smtClean="0"/>
              <a:t>[2]</a:t>
            </a:r>
            <a:endParaRPr kumimoji="1" lang="ja-JP" altLang="en-US" b="1" dirty="0"/>
          </a:p>
        </p:txBody>
      </p:sp>
      <p:sp>
        <p:nvSpPr>
          <p:cNvPr id="14" name="TextBox 13"/>
          <p:cNvSpPr txBox="1"/>
          <p:nvPr/>
        </p:nvSpPr>
        <p:spPr>
          <a:xfrm>
            <a:off x="387456" y="5571337"/>
            <a:ext cx="8555065" cy="461665"/>
          </a:xfrm>
          <a:prstGeom prst="rect">
            <a:avLst/>
          </a:prstGeom>
          <a:noFill/>
        </p:spPr>
        <p:txBody>
          <a:bodyPr wrap="square" rtlCol="0">
            <a:spAutoFit/>
          </a:bodyPr>
          <a:lstStyle/>
          <a:p>
            <a:r>
              <a:rPr kumimoji="1" lang="en-US" altLang="ja-JP" sz="2400" b="1" dirty="0" smtClean="0"/>
              <a:t>Appropriate selection the inductance can improve the NF </a:t>
            </a:r>
            <a:endParaRPr kumimoji="1" lang="ja-JP" altLang="en-US" sz="2400" b="1" dirty="0"/>
          </a:p>
        </p:txBody>
      </p:sp>
      <p:sp>
        <p:nvSpPr>
          <p:cNvPr id="17" name="Right Arrow 16"/>
          <p:cNvSpPr/>
          <p:nvPr/>
        </p:nvSpPr>
        <p:spPr bwMode="auto">
          <a:xfrm>
            <a:off x="4055007" y="4636229"/>
            <a:ext cx="518963" cy="396044"/>
          </a:xfrm>
          <a:prstGeom prst="rightArrow">
            <a:avLst/>
          </a:prstGeom>
          <a:noFill/>
          <a:ln w="34925">
            <a:solidFill>
              <a:schemeClr val="tx1"/>
            </a:solid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000" b="1" i="0" u="none" strike="noStrike" cap="none" normalizeH="0" baseline="0" smtClean="0">
              <a:ln>
                <a:noFill/>
              </a:ln>
              <a:solidFill>
                <a:schemeClr val="tx1"/>
              </a:solidFill>
              <a:effectLst/>
              <a:latin typeface="Arial" charset="0"/>
              <a:ea typeface="ＭＳ Ｐゴシック" pitchFamily="50" charset="-128"/>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135610" y="898902"/>
                <a:ext cx="3370410" cy="924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a:rPr>
                          </m:ctrlPr>
                        </m:sSubPr>
                        <m:e>
                          <m:r>
                            <a:rPr kumimoji="1" lang="en-US" altLang="ja-JP" sz="2400" b="1" i="1" smtClean="0">
                              <a:latin typeface="Cambria Math"/>
                            </a:rPr>
                            <m:t>𝒁</m:t>
                          </m:r>
                        </m:e>
                        <m:sub>
                          <m:r>
                            <a:rPr kumimoji="1" lang="en-US" altLang="ja-JP" sz="2400" b="1" i="1" smtClean="0">
                              <a:latin typeface="Cambria Math"/>
                            </a:rPr>
                            <m:t>𝒙</m:t>
                          </m:r>
                          <m:r>
                            <a:rPr kumimoji="1" lang="en-US" altLang="ja-JP" sz="2400" b="1" i="1" smtClean="0">
                              <a:latin typeface="Cambria Math"/>
                            </a:rPr>
                            <m:t>𝟏</m:t>
                          </m:r>
                        </m:sub>
                      </m:sSub>
                      <m:r>
                        <a:rPr kumimoji="1" lang="en-US" altLang="ja-JP" sz="2400" b="1" i="1" smtClean="0">
                          <a:latin typeface="Cambria Math"/>
                        </a:rPr>
                        <m:t>=−</m:t>
                      </m:r>
                      <m:f>
                        <m:fPr>
                          <m:ctrlPr>
                            <a:rPr kumimoji="1" lang="en-US" altLang="ja-JP" sz="2400" b="1" i="1" smtClean="0">
                              <a:latin typeface="Cambria Math"/>
                            </a:rPr>
                          </m:ctrlPr>
                        </m:fPr>
                        <m:num>
                          <m:r>
                            <a:rPr kumimoji="1" lang="en-US" altLang="ja-JP" sz="2400" b="1" i="1" smtClean="0">
                              <a:latin typeface="Cambria Math"/>
                            </a:rPr>
                            <m:t>𝟏</m:t>
                          </m:r>
                        </m:num>
                        <m:den>
                          <m:r>
                            <a:rPr kumimoji="1" lang="en-US" altLang="ja-JP" sz="2400" b="1" i="1" smtClean="0">
                              <a:latin typeface="Cambria Math"/>
                            </a:rPr>
                            <m:t>𝒋</m:t>
                          </m:r>
                          <m:r>
                            <a:rPr lang="ja-JP" altLang="en-US" sz="2400" b="1" i="1">
                              <a:latin typeface="Cambria Math"/>
                              <a:ea typeface="Cambria Math"/>
                            </a:rPr>
                            <m:t>𝝎</m:t>
                          </m:r>
                          <m:d>
                            <m:dPr>
                              <m:ctrlPr>
                                <a:rPr lang="en-US" altLang="ja-JP" sz="2400" b="1" i="1">
                                  <a:latin typeface="Cambria Math"/>
                                  <a:ea typeface="Cambria Math"/>
                                </a:rPr>
                              </m:ctrlPr>
                            </m:dPr>
                            <m:e>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𝒙</m:t>
                                  </m:r>
                                </m:sub>
                              </m:sSub>
                              <m:r>
                                <a:rPr lang="en-US" altLang="ja-JP" sz="2400" b="1" i="1">
                                  <a:latin typeface="Cambria Math"/>
                                  <a:ea typeface="Cambria Math"/>
                                </a:rPr>
                                <m:t>+</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e>
                          </m:d>
                        </m:den>
                      </m:f>
                    </m:oMath>
                  </m:oMathPara>
                </a14:m>
                <a:endParaRPr kumimoji="1" lang="ja-JP" altLang="en-US" sz="2400" b="1"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35610" y="898902"/>
                <a:ext cx="3370410" cy="924677"/>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404362" y="831646"/>
                <a:ext cx="5769174" cy="9971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a:rPr>
                          </m:ctrlPr>
                        </m:sSubPr>
                        <m:e>
                          <m:r>
                            <a:rPr kumimoji="1" lang="en-US" altLang="ja-JP" sz="2400" b="1" i="1" smtClean="0">
                              <a:latin typeface="Cambria Math"/>
                            </a:rPr>
                            <m:t>𝒁</m:t>
                          </m:r>
                        </m:e>
                        <m:sub>
                          <m:r>
                            <a:rPr kumimoji="1" lang="en-US" altLang="ja-JP" sz="2400" b="1" i="1" smtClean="0">
                              <a:latin typeface="Cambria Math"/>
                            </a:rPr>
                            <m:t>𝒙</m:t>
                          </m:r>
                          <m:r>
                            <a:rPr kumimoji="1" lang="en-US" altLang="ja-JP" sz="2400" b="1" i="1" smtClean="0">
                              <a:latin typeface="Cambria Math"/>
                            </a:rPr>
                            <m:t>𝟐</m:t>
                          </m:r>
                        </m:sub>
                      </m:sSub>
                      <m:r>
                        <a:rPr kumimoji="1" lang="en-US" altLang="ja-JP" sz="2400" b="1" i="1" smtClean="0">
                          <a:latin typeface="Cambria Math"/>
                        </a:rPr>
                        <m:t>=−</m:t>
                      </m:r>
                      <m:f>
                        <m:fPr>
                          <m:ctrlPr>
                            <a:rPr kumimoji="1" lang="en-US" altLang="ja-JP" sz="2400" b="1" i="1" smtClean="0">
                              <a:latin typeface="Cambria Math"/>
                            </a:rPr>
                          </m:ctrlPr>
                        </m:fPr>
                        <m:num>
                          <m:r>
                            <a:rPr kumimoji="1" lang="en-US" altLang="ja-JP" sz="2400" b="1" i="1" smtClean="0">
                              <a:latin typeface="Cambria Math"/>
                            </a:rPr>
                            <m:t>𝟏</m:t>
                          </m:r>
                          <m:r>
                            <a:rPr kumimoji="1" lang="en-US" altLang="ja-JP" sz="2400" b="1" i="1" smtClean="0">
                              <a:latin typeface="Cambria Math"/>
                            </a:rPr>
                            <m:t>−</m:t>
                          </m:r>
                          <m:sSup>
                            <m:sSupPr>
                              <m:ctrlPr>
                                <a:rPr lang="en-US" altLang="ja-JP" sz="2400" b="1" i="1">
                                  <a:latin typeface="Cambria Math"/>
                                  <a:ea typeface="Cambria Math"/>
                                </a:rPr>
                              </m:ctrlPr>
                            </m:sSupPr>
                            <m:e>
                              <m:r>
                                <a:rPr lang="ja-JP" altLang="en-US" sz="2400" b="1" i="1">
                                  <a:latin typeface="Cambria Math"/>
                                  <a:ea typeface="Cambria Math"/>
                                </a:rPr>
                                <m:t>𝝎</m:t>
                              </m:r>
                            </m:e>
                            <m:sup>
                              <m:r>
                                <a:rPr lang="en-US" altLang="ja-JP" sz="2400" b="1" i="1">
                                  <a:latin typeface="Cambria Math"/>
                                  <a:ea typeface="Cambria Math"/>
                                </a:rPr>
                                <m:t>𝟐</m:t>
                              </m:r>
                            </m:sup>
                          </m:sSup>
                          <m:r>
                            <a:rPr lang="en-US" altLang="ja-JP" sz="2400" b="1" i="1">
                              <a:latin typeface="Cambria Math"/>
                              <a:ea typeface="Cambria Math"/>
                            </a:rPr>
                            <m:t>𝑳</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num>
                        <m:den>
                          <m:r>
                            <a:rPr kumimoji="1" lang="en-US" altLang="ja-JP" sz="2400" b="1" i="1" smtClean="0">
                              <a:latin typeface="Cambria Math"/>
                            </a:rPr>
                            <m:t>𝒋</m:t>
                          </m:r>
                          <m:r>
                            <a:rPr lang="ja-JP" altLang="en-US" sz="2400" b="1" i="1">
                              <a:latin typeface="Cambria Math"/>
                              <a:ea typeface="Cambria Math"/>
                            </a:rPr>
                            <m:t>𝝎</m:t>
                          </m:r>
                          <m:d>
                            <m:dPr>
                              <m:ctrlPr>
                                <a:rPr lang="en-US" altLang="ja-JP" sz="2400" b="1" i="1" smtClean="0">
                                  <a:latin typeface="Cambria Math"/>
                                  <a:ea typeface="Cambria Math"/>
                                </a:rPr>
                              </m:ctrlPr>
                            </m:dPr>
                            <m:e>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𝒙</m:t>
                                  </m:r>
                                </m:sub>
                              </m:sSub>
                              <m:r>
                                <a:rPr lang="en-US" altLang="ja-JP" sz="2400" b="1" i="1">
                                  <a:latin typeface="Cambria Math"/>
                                  <a:ea typeface="Cambria Math"/>
                                </a:rPr>
                                <m:t>+</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r>
                                <a:rPr lang="en-US" altLang="ja-JP" sz="2400" b="1" i="1" smtClean="0">
                                  <a:latin typeface="Cambria Math"/>
                                  <a:ea typeface="Cambria Math"/>
                                </a:rPr>
                                <m:t>−</m:t>
                              </m:r>
                              <m:sSup>
                                <m:sSupPr>
                                  <m:ctrlPr>
                                    <a:rPr lang="en-US" altLang="ja-JP" sz="2400" b="1" i="1" smtClean="0">
                                      <a:latin typeface="Cambria Math"/>
                                      <a:ea typeface="Cambria Math"/>
                                    </a:rPr>
                                  </m:ctrlPr>
                                </m:sSupPr>
                                <m:e>
                                  <m:r>
                                    <a:rPr lang="ja-JP" altLang="en-US" sz="2400" b="1" i="1" smtClean="0">
                                      <a:latin typeface="Cambria Math"/>
                                      <a:ea typeface="Cambria Math"/>
                                    </a:rPr>
                                    <m:t>𝝎</m:t>
                                  </m:r>
                                </m:e>
                                <m:sup>
                                  <m:r>
                                    <a:rPr lang="en-US" altLang="ja-JP" sz="2400" b="1" i="1" smtClean="0">
                                      <a:latin typeface="Cambria Math"/>
                                      <a:ea typeface="Cambria Math"/>
                                    </a:rPr>
                                    <m:t>𝟐</m:t>
                                  </m:r>
                                </m:sup>
                              </m:sSup>
                              <m:r>
                                <a:rPr lang="en-US" altLang="ja-JP" sz="2400" b="1" i="1" smtClean="0">
                                  <a:latin typeface="Cambria Math"/>
                                  <a:ea typeface="Cambria Math"/>
                                </a:rPr>
                                <m:t>𝑳</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𝒙</m:t>
                                  </m:r>
                                </m:sub>
                              </m:sSub>
                            </m:e>
                          </m:d>
                        </m:den>
                      </m:f>
                    </m:oMath>
                  </m:oMathPara>
                </a14:m>
                <a:endParaRPr kumimoji="1" lang="ja-JP" altLang="en-US" sz="2400" b="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404362" y="831646"/>
                <a:ext cx="5769174" cy="997196"/>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135610" y="2115422"/>
                <a:ext cx="7119000" cy="9971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a:rPr>
                          </m:ctrlPr>
                        </m:sSubPr>
                        <m:e>
                          <m:r>
                            <a:rPr kumimoji="1" lang="en-US" altLang="ja-JP" sz="2400" b="1" i="1" smtClean="0">
                              <a:latin typeface="Cambria Math"/>
                            </a:rPr>
                            <m:t>𝒁</m:t>
                          </m:r>
                        </m:e>
                        <m:sub>
                          <m:r>
                            <a:rPr kumimoji="1" lang="en-US" altLang="ja-JP" sz="2400" b="1" i="1" smtClean="0">
                              <a:latin typeface="Cambria Math"/>
                            </a:rPr>
                            <m:t>𝒙</m:t>
                          </m:r>
                          <m:r>
                            <a:rPr kumimoji="1" lang="en-US" altLang="ja-JP" sz="2400" b="1" i="1" smtClean="0">
                              <a:latin typeface="Cambria Math"/>
                            </a:rPr>
                            <m:t>𝟑</m:t>
                          </m:r>
                        </m:sub>
                      </m:sSub>
                      <m:r>
                        <a:rPr kumimoji="1" lang="en-US" altLang="ja-JP" sz="2400" b="1" i="1" smtClean="0">
                          <a:latin typeface="Cambria Math"/>
                        </a:rPr>
                        <m:t>=−</m:t>
                      </m:r>
                      <m:f>
                        <m:fPr>
                          <m:ctrlPr>
                            <a:rPr kumimoji="1" lang="en-US" altLang="ja-JP" sz="2400" b="1" i="1" smtClean="0">
                              <a:latin typeface="Cambria Math"/>
                            </a:rPr>
                          </m:ctrlPr>
                        </m:fPr>
                        <m:num>
                          <m:r>
                            <a:rPr kumimoji="1" lang="en-US" altLang="ja-JP" sz="2400" b="1" i="1" smtClean="0">
                              <a:latin typeface="Cambria Math"/>
                            </a:rPr>
                            <m:t>𝟏</m:t>
                          </m:r>
                          <m:r>
                            <a:rPr kumimoji="1" lang="en-US" altLang="ja-JP" sz="2400" b="1" i="1" smtClean="0">
                              <a:latin typeface="Cambria Math"/>
                            </a:rPr>
                            <m:t>−</m:t>
                          </m:r>
                          <m:sSup>
                            <m:sSupPr>
                              <m:ctrlPr>
                                <a:rPr lang="en-US" altLang="ja-JP" sz="2400" b="1" i="1">
                                  <a:latin typeface="Cambria Math"/>
                                  <a:ea typeface="Cambria Math"/>
                                </a:rPr>
                              </m:ctrlPr>
                            </m:sSupPr>
                            <m:e>
                              <m:r>
                                <a:rPr lang="ja-JP" altLang="en-US" sz="2400" b="1" i="1">
                                  <a:latin typeface="Cambria Math"/>
                                  <a:ea typeface="Cambria Math"/>
                                </a:rPr>
                                <m:t>𝝎</m:t>
                              </m:r>
                            </m:e>
                            <m:sup>
                              <m:r>
                                <a:rPr lang="en-US" altLang="ja-JP" sz="2400" b="1" i="1">
                                  <a:latin typeface="Cambria Math"/>
                                  <a:ea typeface="Cambria Math"/>
                                </a:rPr>
                                <m:t>𝟐</m:t>
                              </m:r>
                            </m:sup>
                          </m:sSup>
                          <m:r>
                            <a:rPr lang="en-US" altLang="ja-JP" sz="2400" b="1" i="1">
                              <a:latin typeface="Cambria Math"/>
                              <a:ea typeface="Cambria Math"/>
                            </a:rPr>
                            <m:t>𝑳</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r>
                            <a:rPr lang="en-US" altLang="ja-JP" sz="2400" b="1" i="1" smtClean="0">
                              <a:latin typeface="Cambria Math"/>
                              <a:ea typeface="Cambria Math"/>
                            </a:rPr>
                            <m:t>+</m:t>
                          </m:r>
                          <m:r>
                            <a:rPr lang="en-US" altLang="ja-JP" sz="2400" b="1" i="1" smtClean="0">
                              <a:latin typeface="Cambria Math"/>
                              <a:ea typeface="Cambria Math"/>
                            </a:rPr>
                            <m:t>𝒋</m:t>
                          </m:r>
                          <m:r>
                            <a:rPr lang="ja-JP" altLang="en-US" sz="2400" b="1" i="1" smtClean="0">
                              <a:latin typeface="Cambria Math"/>
                              <a:ea typeface="Cambria Math"/>
                            </a:rPr>
                            <m:t>𝝎</m:t>
                          </m:r>
                          <m:r>
                            <a:rPr lang="en-US" altLang="ja-JP" sz="2400" b="1" i="1" smtClean="0">
                              <a:latin typeface="Cambria Math"/>
                              <a:ea typeface="Cambria Math"/>
                            </a:rPr>
                            <m:t>𝑹</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num>
                        <m:den>
                          <m:r>
                            <a:rPr kumimoji="1" lang="en-US" altLang="ja-JP" sz="2400" b="1" i="1" smtClean="0">
                              <a:latin typeface="Cambria Math"/>
                            </a:rPr>
                            <m:t>𝒋</m:t>
                          </m:r>
                          <m:r>
                            <a:rPr lang="ja-JP" altLang="en-US" sz="2400" b="1" i="1">
                              <a:latin typeface="Cambria Math"/>
                              <a:ea typeface="Cambria Math"/>
                            </a:rPr>
                            <m:t>𝝎</m:t>
                          </m:r>
                          <m:d>
                            <m:dPr>
                              <m:ctrlPr>
                                <a:rPr lang="en-US" altLang="ja-JP" sz="2400" b="1" i="1" smtClean="0">
                                  <a:latin typeface="Cambria Math"/>
                                  <a:ea typeface="Cambria Math"/>
                                </a:rPr>
                              </m:ctrlPr>
                            </m:dPr>
                            <m:e>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𝒙</m:t>
                                  </m:r>
                                </m:sub>
                              </m:sSub>
                              <m:r>
                                <a:rPr lang="en-US" altLang="ja-JP" sz="2400" b="1" i="1">
                                  <a:latin typeface="Cambria Math"/>
                                  <a:ea typeface="Cambria Math"/>
                                </a:rPr>
                                <m:t>+</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r>
                                <a:rPr lang="en-US" altLang="ja-JP" sz="2400" b="1" i="1" smtClean="0">
                                  <a:latin typeface="Cambria Math"/>
                                  <a:ea typeface="Cambria Math"/>
                                </a:rPr>
                                <m:t>−</m:t>
                              </m:r>
                              <m:sSup>
                                <m:sSupPr>
                                  <m:ctrlPr>
                                    <a:rPr lang="en-US" altLang="ja-JP" sz="2400" b="1" i="1" smtClean="0">
                                      <a:latin typeface="Cambria Math"/>
                                      <a:ea typeface="Cambria Math"/>
                                    </a:rPr>
                                  </m:ctrlPr>
                                </m:sSupPr>
                                <m:e>
                                  <m:r>
                                    <a:rPr lang="ja-JP" altLang="en-US" sz="2400" b="1" i="1" smtClean="0">
                                      <a:latin typeface="Cambria Math"/>
                                      <a:ea typeface="Cambria Math"/>
                                    </a:rPr>
                                    <m:t>𝝎</m:t>
                                  </m:r>
                                </m:e>
                                <m:sup>
                                  <m:r>
                                    <a:rPr lang="en-US" altLang="ja-JP" sz="2400" b="1" i="1" smtClean="0">
                                      <a:latin typeface="Cambria Math"/>
                                      <a:ea typeface="Cambria Math"/>
                                    </a:rPr>
                                    <m:t>𝟐</m:t>
                                  </m:r>
                                </m:sup>
                              </m:sSup>
                              <m:r>
                                <a:rPr lang="en-US" altLang="ja-JP" sz="2400" b="1" i="1" smtClean="0">
                                  <a:latin typeface="Cambria Math"/>
                                  <a:ea typeface="Cambria Math"/>
                                </a:rPr>
                                <m:t>𝑳</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𝒙</m:t>
                                  </m:r>
                                </m:sub>
                              </m:sSub>
                            </m:e>
                          </m:d>
                          <m:r>
                            <a:rPr lang="en-US" altLang="ja-JP" sz="2400" b="1" i="1" smtClean="0">
                              <a:latin typeface="Cambria Math"/>
                              <a:ea typeface="Cambria Math"/>
                            </a:rPr>
                            <m:t>−</m:t>
                          </m:r>
                          <m:sSup>
                            <m:sSupPr>
                              <m:ctrlPr>
                                <a:rPr lang="en-US" altLang="ja-JP" sz="2400" b="1" i="1">
                                  <a:latin typeface="Cambria Math"/>
                                  <a:ea typeface="Cambria Math"/>
                                </a:rPr>
                              </m:ctrlPr>
                            </m:sSupPr>
                            <m:e>
                              <m:r>
                                <a:rPr lang="ja-JP" altLang="en-US" sz="2400" b="1" i="1">
                                  <a:latin typeface="Cambria Math"/>
                                  <a:ea typeface="Cambria Math"/>
                                </a:rPr>
                                <m:t>𝝎</m:t>
                              </m:r>
                            </m:e>
                            <m:sup>
                              <m:r>
                                <a:rPr lang="en-US" altLang="ja-JP" sz="2400" b="1" i="1">
                                  <a:latin typeface="Cambria Math"/>
                                  <a:ea typeface="Cambria Math"/>
                                </a:rPr>
                                <m:t>𝟐</m:t>
                              </m:r>
                            </m:sup>
                          </m:sSup>
                          <m:r>
                            <a:rPr lang="en-US" altLang="ja-JP" sz="2400" b="1" i="1" smtClean="0">
                              <a:latin typeface="Cambria Math"/>
                              <a:ea typeface="Cambria Math"/>
                            </a:rPr>
                            <m:t>𝑹</m:t>
                          </m:r>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𝒈𝒔</m:t>
                              </m:r>
                              <m:r>
                                <a:rPr lang="en-US" altLang="ja-JP" sz="2400" b="1" i="1">
                                  <a:latin typeface="Cambria Math"/>
                                  <a:ea typeface="Cambria Math"/>
                                </a:rPr>
                                <m:t>𝟐</m:t>
                              </m:r>
                            </m:sub>
                          </m:sSub>
                          <m:sSub>
                            <m:sSubPr>
                              <m:ctrlPr>
                                <a:rPr lang="en-US" altLang="ja-JP" sz="2400" b="1" i="1">
                                  <a:latin typeface="Cambria Math"/>
                                  <a:ea typeface="Cambria Math"/>
                                </a:rPr>
                              </m:ctrlPr>
                            </m:sSubPr>
                            <m:e>
                              <m:r>
                                <a:rPr lang="en-US" altLang="ja-JP" sz="2400" b="1" i="1">
                                  <a:latin typeface="Cambria Math"/>
                                  <a:ea typeface="Cambria Math"/>
                                </a:rPr>
                                <m:t>𝑪</m:t>
                              </m:r>
                            </m:e>
                            <m:sub>
                              <m:r>
                                <a:rPr lang="en-US" altLang="ja-JP" sz="2400" b="1" i="1">
                                  <a:latin typeface="Cambria Math"/>
                                  <a:ea typeface="Cambria Math"/>
                                </a:rPr>
                                <m:t>𝒙</m:t>
                              </m:r>
                            </m:sub>
                          </m:sSub>
                        </m:den>
                      </m:f>
                    </m:oMath>
                  </m:oMathPara>
                </a14:m>
                <a:endParaRPr kumimoji="1" lang="ja-JP" altLang="en-US" sz="2400" b="1"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35610" y="2115422"/>
                <a:ext cx="7119000" cy="997196"/>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1601561" y="3573168"/>
                <a:ext cx="360560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800" i="1" smtClean="0">
                              <a:latin typeface="Cambria Math"/>
                            </a:rPr>
                          </m:ctrlPr>
                        </m:dPr>
                        <m:e>
                          <m:sSub>
                            <m:sSubPr>
                              <m:ctrlPr>
                                <a:rPr lang="en-US" altLang="ja-JP" sz="2800" b="1" i="1">
                                  <a:latin typeface="Cambria Math"/>
                                </a:rPr>
                              </m:ctrlPr>
                            </m:sSubPr>
                            <m:e>
                              <m:r>
                                <a:rPr lang="en-US" altLang="ja-JP" sz="2800" b="1" i="1">
                                  <a:latin typeface="Cambria Math"/>
                                </a:rPr>
                                <m:t>𝒁</m:t>
                              </m:r>
                            </m:e>
                            <m:sub>
                              <m:r>
                                <a:rPr lang="en-US" altLang="ja-JP" sz="2800" b="1" i="1">
                                  <a:latin typeface="Cambria Math"/>
                                </a:rPr>
                                <m:t>𝒙</m:t>
                              </m:r>
                              <m:r>
                                <a:rPr lang="en-US" altLang="ja-JP" sz="2800" b="1" i="1">
                                  <a:latin typeface="Cambria Math"/>
                                </a:rPr>
                                <m:t>𝟏</m:t>
                              </m:r>
                            </m:sub>
                          </m:sSub>
                        </m:e>
                      </m:d>
                      <m:r>
                        <a:rPr kumimoji="1" lang="en-US" altLang="ja-JP" sz="2800" i="1" smtClean="0">
                          <a:latin typeface="Cambria Math"/>
                          <a:ea typeface="Cambria Math"/>
                        </a:rPr>
                        <m:t>≪</m:t>
                      </m:r>
                      <m:d>
                        <m:dPr>
                          <m:begChr m:val="|"/>
                          <m:endChr m:val="|"/>
                          <m:ctrlPr>
                            <a:rPr lang="en-US" altLang="ja-JP" sz="2800" i="1">
                              <a:latin typeface="Cambria Math"/>
                            </a:rPr>
                          </m:ctrlPr>
                        </m:dPr>
                        <m:e>
                          <m:sSub>
                            <m:sSubPr>
                              <m:ctrlPr>
                                <a:rPr lang="en-US" altLang="ja-JP" sz="2800" b="1" i="1">
                                  <a:latin typeface="Cambria Math"/>
                                </a:rPr>
                              </m:ctrlPr>
                            </m:sSubPr>
                            <m:e>
                              <m:r>
                                <a:rPr lang="en-US" altLang="ja-JP" sz="2800" b="1" i="1">
                                  <a:latin typeface="Cambria Math"/>
                                </a:rPr>
                                <m:t>𝒁</m:t>
                              </m:r>
                            </m:e>
                            <m:sub>
                              <m:r>
                                <a:rPr lang="en-US" altLang="ja-JP" sz="2800" b="1" i="1">
                                  <a:latin typeface="Cambria Math"/>
                                </a:rPr>
                                <m:t>𝒙</m:t>
                              </m:r>
                              <m:r>
                                <a:rPr lang="en-US" altLang="ja-JP" sz="2800" b="1" i="1" smtClean="0">
                                  <a:latin typeface="Cambria Math"/>
                                </a:rPr>
                                <m:t>𝟑</m:t>
                              </m:r>
                            </m:sub>
                          </m:sSub>
                        </m:e>
                      </m:d>
                      <m:r>
                        <a:rPr lang="en-US" altLang="ja-JP" sz="2800" b="1" i="1" smtClean="0">
                          <a:latin typeface="Cambria Math"/>
                          <a:ea typeface="Cambria Math"/>
                        </a:rPr>
                        <m:t>≤</m:t>
                      </m:r>
                      <m:d>
                        <m:dPr>
                          <m:begChr m:val="|"/>
                          <m:endChr m:val="|"/>
                          <m:ctrlPr>
                            <a:rPr lang="en-US" altLang="ja-JP" sz="2800" i="1">
                              <a:latin typeface="Cambria Math"/>
                            </a:rPr>
                          </m:ctrlPr>
                        </m:dPr>
                        <m:e>
                          <m:sSub>
                            <m:sSubPr>
                              <m:ctrlPr>
                                <a:rPr lang="en-US" altLang="ja-JP" sz="2800" b="1" i="1">
                                  <a:latin typeface="Cambria Math"/>
                                </a:rPr>
                              </m:ctrlPr>
                            </m:sSubPr>
                            <m:e>
                              <m:r>
                                <a:rPr lang="en-US" altLang="ja-JP" sz="2800" b="1" i="1">
                                  <a:latin typeface="Cambria Math"/>
                                </a:rPr>
                                <m:t>𝒁</m:t>
                              </m:r>
                            </m:e>
                            <m:sub>
                              <m:r>
                                <a:rPr lang="en-US" altLang="ja-JP" sz="2800" b="1" i="1">
                                  <a:latin typeface="Cambria Math"/>
                                </a:rPr>
                                <m:t>𝒙</m:t>
                              </m:r>
                              <m:r>
                                <a:rPr lang="en-US" altLang="ja-JP" sz="2800" b="1" i="1" smtClean="0">
                                  <a:latin typeface="Cambria Math"/>
                                </a:rPr>
                                <m:t>𝟐</m:t>
                              </m:r>
                            </m:sub>
                          </m:sSub>
                        </m:e>
                      </m:d>
                    </m:oMath>
                  </m:oMathPara>
                </a14:m>
                <a:endParaRPr kumimoji="1" lang="ja-JP" altLang="en-US" sz="28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601561" y="3573168"/>
                <a:ext cx="3605602" cy="523220"/>
              </a:xfrm>
              <a:prstGeom prst="rect">
                <a:avLst/>
              </a:prstGeom>
              <a:blipFill rotWithShape="1">
                <a:blip r:embed="rId6"/>
                <a:stretch>
                  <a:fillRect/>
                </a:stretch>
              </a:blipFill>
            </p:spPr>
            <p:txBody>
              <a:bodyPr/>
              <a:lstStyle/>
              <a:p>
                <a:r>
                  <a:rPr lang="ja-JP" altLang="en-US">
                    <a:noFill/>
                  </a:rPr>
                  <a:t> </a:t>
                </a:r>
              </a:p>
            </p:txBody>
          </p:sp>
        </mc:Fallback>
      </mc:AlternateContent>
      <p:sp>
        <p:nvSpPr>
          <p:cNvPr id="21" name="テキスト ボックス 20"/>
          <p:cNvSpPr txBox="1"/>
          <p:nvPr/>
        </p:nvSpPr>
        <p:spPr>
          <a:xfrm>
            <a:off x="5207163" y="3588666"/>
            <a:ext cx="1752403" cy="523220"/>
          </a:xfrm>
          <a:prstGeom prst="rect">
            <a:avLst/>
          </a:prstGeom>
          <a:noFill/>
        </p:spPr>
        <p:txBody>
          <a:bodyPr wrap="none" rtlCol="0">
            <a:spAutoFit/>
          </a:bodyPr>
          <a:lstStyle/>
          <a:p>
            <a:r>
              <a:rPr kumimoji="1" lang="en-US" altLang="ja-JP" sz="2800" b="1" dirty="0" smtClean="0"/>
              <a:t>@60 GHz</a:t>
            </a:r>
            <a:endParaRPr kumimoji="1" lang="ja-JP" altLang="en-US" sz="2800" b="1"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135610" y="4334082"/>
                <a:ext cx="3741985" cy="1000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1" i="1" smtClean="0">
                              <a:latin typeface="Cambria Math"/>
                            </a:rPr>
                          </m:ctrlPr>
                        </m:sSubPr>
                        <m:e>
                          <m:r>
                            <a:rPr kumimoji="1" lang="en-US" altLang="ja-JP" sz="2800" b="1" i="1" smtClean="0">
                              <a:latin typeface="Cambria Math"/>
                            </a:rPr>
                            <m:t>𝑰</m:t>
                          </m:r>
                        </m:e>
                        <m:sub>
                          <m:r>
                            <a:rPr kumimoji="1" lang="en-US" altLang="ja-JP" sz="2800" b="1" i="1" smtClean="0">
                              <a:latin typeface="Cambria Math"/>
                            </a:rPr>
                            <m:t>𝒏</m:t>
                          </m:r>
                          <m:r>
                            <a:rPr kumimoji="1" lang="en-US" altLang="ja-JP" sz="2800" b="1" i="1" smtClean="0">
                              <a:latin typeface="Cambria Math"/>
                            </a:rPr>
                            <m:t>_</m:t>
                          </m:r>
                          <m:r>
                            <a:rPr kumimoji="1" lang="en-US" altLang="ja-JP" sz="2800" b="1" i="1" smtClean="0">
                              <a:latin typeface="Cambria Math"/>
                            </a:rPr>
                            <m:t>𝒐𝒖𝒕</m:t>
                          </m:r>
                        </m:sub>
                      </m:sSub>
                      <m:r>
                        <a:rPr kumimoji="1" lang="en-US" altLang="ja-JP" sz="2800" b="1" i="1" smtClean="0">
                          <a:latin typeface="Cambria Math"/>
                        </a:rPr>
                        <m:t>=−</m:t>
                      </m:r>
                      <m:f>
                        <m:fPr>
                          <m:ctrlPr>
                            <a:rPr kumimoji="1" lang="en-US" altLang="ja-JP" sz="2800" b="1" i="1" smtClean="0">
                              <a:latin typeface="Cambria Math"/>
                            </a:rPr>
                          </m:ctrlPr>
                        </m:fPr>
                        <m:num>
                          <m:sSub>
                            <m:sSubPr>
                              <m:ctrlPr>
                                <a:rPr lang="en-US" altLang="ja-JP" sz="2800" b="1" i="1">
                                  <a:latin typeface="Cambria Math"/>
                                </a:rPr>
                              </m:ctrlPr>
                            </m:sSubPr>
                            <m:e>
                              <m:r>
                                <a:rPr lang="en-US" altLang="ja-JP" sz="2800" b="1" i="1">
                                  <a:latin typeface="Cambria Math"/>
                                </a:rPr>
                                <m:t>𝑰</m:t>
                              </m:r>
                            </m:e>
                            <m:sub>
                              <m:r>
                                <a:rPr lang="en-US" altLang="ja-JP" sz="2800" b="1" i="1">
                                  <a:latin typeface="Cambria Math"/>
                                </a:rPr>
                                <m:t>𝒏</m:t>
                              </m:r>
                              <m:r>
                                <a:rPr lang="en-US" altLang="ja-JP" sz="2800" b="1" i="1" smtClean="0">
                                  <a:latin typeface="Cambria Math"/>
                                </a:rPr>
                                <m:t>𝟐</m:t>
                              </m:r>
                            </m:sub>
                          </m:sSub>
                        </m:num>
                        <m:den>
                          <m:r>
                            <a:rPr kumimoji="1" lang="en-US" altLang="ja-JP" sz="2800" b="1" i="1" smtClean="0">
                              <a:latin typeface="Cambria Math"/>
                            </a:rPr>
                            <m:t>𝟏</m:t>
                          </m:r>
                          <m:r>
                            <a:rPr kumimoji="1" lang="en-US" altLang="ja-JP" sz="2800" b="1" i="1" smtClean="0">
                              <a:latin typeface="Cambria Math"/>
                            </a:rPr>
                            <m:t>+</m:t>
                          </m:r>
                          <m:sSub>
                            <m:sSubPr>
                              <m:ctrlPr>
                                <a:rPr kumimoji="1" lang="en-US" altLang="ja-JP" sz="2800" b="1" i="1" smtClean="0">
                                  <a:latin typeface="Cambria Math"/>
                                </a:rPr>
                              </m:ctrlPr>
                            </m:sSubPr>
                            <m:e>
                              <m:r>
                                <a:rPr kumimoji="1" lang="en-US" altLang="ja-JP" sz="2800" b="1" i="1" smtClean="0">
                                  <a:latin typeface="Cambria Math"/>
                                </a:rPr>
                                <m:t>𝒁</m:t>
                              </m:r>
                            </m:e>
                            <m:sub>
                              <m:r>
                                <a:rPr kumimoji="1" lang="en-US" altLang="ja-JP" sz="2800" b="1" i="1" smtClean="0">
                                  <a:latin typeface="Cambria Math"/>
                                </a:rPr>
                                <m:t>𝒙</m:t>
                              </m:r>
                            </m:sub>
                          </m:sSub>
                          <m:sSub>
                            <m:sSubPr>
                              <m:ctrlPr>
                                <a:rPr kumimoji="1" lang="en-US" altLang="ja-JP" sz="2800" b="1" i="1" smtClean="0">
                                  <a:latin typeface="Cambria Math"/>
                                </a:rPr>
                              </m:ctrlPr>
                            </m:sSubPr>
                            <m:e>
                              <m:r>
                                <a:rPr kumimoji="1" lang="en-US" altLang="ja-JP" sz="2800" b="1" i="1" smtClean="0">
                                  <a:latin typeface="Cambria Math"/>
                                </a:rPr>
                                <m:t>𝒈</m:t>
                              </m:r>
                            </m:e>
                            <m:sub>
                              <m:r>
                                <a:rPr kumimoji="1" lang="en-US" altLang="ja-JP" sz="2800" b="1" i="1" smtClean="0">
                                  <a:latin typeface="Cambria Math"/>
                                </a:rPr>
                                <m:t>𝒎</m:t>
                              </m:r>
                              <m:r>
                                <a:rPr kumimoji="1" lang="en-US" altLang="ja-JP" sz="2800" b="1" i="1" smtClean="0">
                                  <a:latin typeface="Cambria Math"/>
                                </a:rPr>
                                <m:t>_</m:t>
                              </m:r>
                              <m:r>
                                <a:rPr kumimoji="1" lang="en-US" altLang="ja-JP" sz="2800" b="1" i="1" smtClean="0">
                                  <a:latin typeface="Cambria Math"/>
                                </a:rPr>
                                <m:t>𝟐</m:t>
                              </m:r>
                            </m:sub>
                          </m:sSub>
                        </m:den>
                      </m:f>
                    </m:oMath>
                  </m:oMathPara>
                </a14:m>
                <a:endParaRPr kumimoji="1" lang="ja-JP" altLang="en-US" sz="28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35610" y="4334082"/>
                <a:ext cx="3741985" cy="1000338"/>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4806733" y="4565395"/>
                <a:ext cx="4305666" cy="53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a:rPr>
                          </m:ctrlPr>
                        </m:sSubPr>
                        <m:e>
                          <m:r>
                            <a:rPr lang="en-US" altLang="ja-JP" sz="2800" b="1" i="1">
                              <a:latin typeface="Cambria Math"/>
                            </a:rPr>
                            <m:t>𝑰</m:t>
                          </m:r>
                        </m:e>
                        <m:sub>
                          <m:r>
                            <a:rPr lang="en-US" altLang="ja-JP" sz="2800" b="1" i="1">
                              <a:latin typeface="Cambria Math"/>
                            </a:rPr>
                            <m:t>𝒏</m:t>
                          </m:r>
                          <m:r>
                            <a:rPr lang="en-US" altLang="ja-JP" sz="2800" b="1" i="1">
                              <a:latin typeface="Cambria Math"/>
                            </a:rPr>
                            <m:t>_</m:t>
                          </m:r>
                          <m:r>
                            <a:rPr lang="en-US" altLang="ja-JP" sz="2800" b="1" i="1">
                              <a:latin typeface="Cambria Math"/>
                            </a:rPr>
                            <m:t>𝒐𝒖𝒕</m:t>
                          </m:r>
                          <m:r>
                            <a:rPr lang="en-US" altLang="ja-JP" sz="2800" b="1" i="1" smtClean="0">
                              <a:latin typeface="Cambria Math"/>
                            </a:rPr>
                            <m:t>𝟏</m:t>
                          </m:r>
                        </m:sub>
                      </m:sSub>
                      <m:r>
                        <a:rPr lang="en-US" altLang="ja-JP" sz="2800" b="1" i="1" smtClean="0">
                          <a:latin typeface="Cambria Math"/>
                          <a:ea typeface="Cambria Math"/>
                        </a:rPr>
                        <m:t>&gt;</m:t>
                      </m:r>
                      <m:sSub>
                        <m:sSubPr>
                          <m:ctrlPr>
                            <a:rPr lang="en-US" altLang="ja-JP" sz="2800" b="1" i="1" smtClean="0">
                              <a:solidFill>
                                <a:srgbClr val="FF0000"/>
                              </a:solidFill>
                              <a:latin typeface="Cambria Math"/>
                            </a:rPr>
                          </m:ctrlPr>
                        </m:sSubPr>
                        <m:e>
                          <m:r>
                            <a:rPr lang="en-US" altLang="ja-JP" sz="2800" b="1" i="1">
                              <a:solidFill>
                                <a:srgbClr val="FF0000"/>
                              </a:solidFill>
                              <a:latin typeface="Cambria Math"/>
                            </a:rPr>
                            <m:t>𝑰</m:t>
                          </m:r>
                        </m:e>
                        <m:sub>
                          <m:r>
                            <a:rPr lang="en-US" altLang="ja-JP" sz="2800" b="1" i="1">
                              <a:solidFill>
                                <a:srgbClr val="FF0000"/>
                              </a:solidFill>
                              <a:latin typeface="Cambria Math"/>
                            </a:rPr>
                            <m:t>𝒏</m:t>
                          </m:r>
                          <m:r>
                            <a:rPr lang="en-US" altLang="ja-JP" sz="2800" b="1" i="1">
                              <a:solidFill>
                                <a:srgbClr val="FF0000"/>
                              </a:solidFill>
                              <a:latin typeface="Cambria Math"/>
                            </a:rPr>
                            <m:t>_</m:t>
                          </m:r>
                          <m:r>
                            <a:rPr lang="en-US" altLang="ja-JP" sz="2800" b="1" i="1">
                              <a:solidFill>
                                <a:srgbClr val="FF0000"/>
                              </a:solidFill>
                              <a:latin typeface="Cambria Math"/>
                            </a:rPr>
                            <m:t>𝒐𝒖𝒕</m:t>
                          </m:r>
                          <m:r>
                            <a:rPr lang="en-US" altLang="ja-JP" sz="2800" b="1" i="1" smtClean="0">
                              <a:solidFill>
                                <a:srgbClr val="FF0000"/>
                              </a:solidFill>
                              <a:latin typeface="Cambria Math"/>
                            </a:rPr>
                            <m:t>𝟑</m:t>
                          </m:r>
                        </m:sub>
                      </m:sSub>
                      <m:r>
                        <a:rPr lang="en-US" altLang="ja-JP" sz="2800" b="1" i="1" smtClean="0">
                          <a:latin typeface="Cambria Math"/>
                          <a:ea typeface="Cambria Math"/>
                        </a:rPr>
                        <m:t>≥</m:t>
                      </m:r>
                      <m:sSub>
                        <m:sSubPr>
                          <m:ctrlPr>
                            <a:rPr lang="en-US" altLang="ja-JP" sz="2800" b="1" i="1" smtClean="0">
                              <a:solidFill>
                                <a:srgbClr val="0000FF"/>
                              </a:solidFill>
                              <a:latin typeface="Cambria Math"/>
                            </a:rPr>
                          </m:ctrlPr>
                        </m:sSubPr>
                        <m:e>
                          <m:r>
                            <a:rPr lang="en-US" altLang="ja-JP" sz="2800" b="1" i="1">
                              <a:solidFill>
                                <a:srgbClr val="0000FF"/>
                              </a:solidFill>
                              <a:latin typeface="Cambria Math"/>
                            </a:rPr>
                            <m:t>𝑰</m:t>
                          </m:r>
                        </m:e>
                        <m:sub>
                          <m:r>
                            <a:rPr lang="en-US" altLang="ja-JP" sz="2800" b="1" i="1">
                              <a:solidFill>
                                <a:srgbClr val="0000FF"/>
                              </a:solidFill>
                              <a:latin typeface="Cambria Math"/>
                            </a:rPr>
                            <m:t>𝒏</m:t>
                          </m:r>
                          <m:r>
                            <a:rPr lang="en-US" altLang="ja-JP" sz="2800" b="1" i="1">
                              <a:solidFill>
                                <a:srgbClr val="0000FF"/>
                              </a:solidFill>
                              <a:latin typeface="Cambria Math"/>
                            </a:rPr>
                            <m:t>_</m:t>
                          </m:r>
                          <m:r>
                            <a:rPr lang="en-US" altLang="ja-JP" sz="2800" b="1" i="1">
                              <a:solidFill>
                                <a:srgbClr val="0000FF"/>
                              </a:solidFill>
                              <a:latin typeface="Cambria Math"/>
                            </a:rPr>
                            <m:t>𝒐𝒖𝒕</m:t>
                          </m:r>
                          <m:r>
                            <a:rPr lang="en-US" altLang="ja-JP" sz="2800" b="1" i="1" smtClean="0">
                              <a:solidFill>
                                <a:srgbClr val="0000FF"/>
                              </a:solidFill>
                              <a:latin typeface="Cambria Math"/>
                            </a:rPr>
                            <m:t>𝟐</m:t>
                          </m:r>
                        </m:sub>
                      </m:sSub>
                    </m:oMath>
                  </m:oMathPara>
                </a14:m>
                <a:endParaRPr lang="ja-JP" altLang="en-US" sz="28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4806733" y="4565395"/>
                <a:ext cx="4305666" cy="537711"/>
              </a:xfrm>
              <a:prstGeom prst="rect">
                <a:avLst/>
              </a:prstGeom>
              <a:blipFill rotWithShape="1">
                <a:blip r:embed="rId8"/>
                <a:stretch>
                  <a:fillRect/>
                </a:stretch>
              </a:blipFill>
            </p:spPr>
            <p:txBody>
              <a:bodyPr/>
              <a:lstStyle/>
              <a:p>
                <a:r>
                  <a:rPr lang="ja-JP" altLang="en-US">
                    <a:noFill/>
                  </a:rPr>
                  <a:t> </a:t>
                </a:r>
              </a:p>
            </p:txBody>
          </p:sp>
        </mc:Fallback>
      </mc:AlternateContent>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Tree>
    <p:extLst>
      <p:ext uri="{BB962C8B-B14F-4D97-AF65-F5344CB8AC3E}">
        <p14:creationId xmlns:p14="http://schemas.microsoft.com/office/powerpoint/2010/main" val="3913049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9713"/>
            <a:ext cx="4647426" cy="661962"/>
          </a:xfrm>
        </p:spPr>
        <p:txBody>
          <a:bodyPr/>
          <a:lstStyle/>
          <a:p>
            <a:r>
              <a:rPr kumimoji="1" lang="en-US" altLang="ja-JP" b="1" dirty="0" smtClean="0"/>
              <a:t>Linearity calculation</a:t>
            </a:r>
            <a:endParaRPr kumimoji="1" lang="ja-JP" altLang="en-US" b="1" dirty="0"/>
          </a:p>
        </p:txBody>
      </p:sp>
      <p:pic>
        <p:nvPicPr>
          <p:cNvPr id="116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90" y="728700"/>
            <a:ext cx="2361559" cy="262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142578491"/>
              </p:ext>
            </p:extLst>
          </p:nvPr>
        </p:nvGraphicFramePr>
        <p:xfrm>
          <a:off x="3347864" y="908720"/>
          <a:ext cx="4112171" cy="468052"/>
        </p:xfrm>
        <a:graphic>
          <a:graphicData uri="http://schemas.openxmlformats.org/presentationml/2006/ole">
            <mc:AlternateContent xmlns:mc="http://schemas.openxmlformats.org/markup-compatibility/2006">
              <mc:Choice xmlns:v="urn:schemas-microsoft-com:vml" Requires="v">
                <p:oleObj spid="_x0000_s9643" name="Equation" r:id="rId5" imgW="1562040" imgH="177480" progId="Equation.DSMT4">
                  <p:embed/>
                </p:oleObj>
              </mc:Choice>
              <mc:Fallback>
                <p:oleObj name="Equation" r:id="rId5" imgW="1562040" imgH="177480" progId="Equation.DSMT4">
                  <p:embed/>
                  <p:pic>
                    <p:nvPicPr>
                      <p:cNvPr id="0" name=""/>
                      <p:cNvPicPr/>
                      <p:nvPr/>
                    </p:nvPicPr>
                    <p:blipFill>
                      <a:blip r:embed="rId6"/>
                      <a:stretch>
                        <a:fillRect/>
                      </a:stretch>
                    </p:blipFill>
                    <p:spPr>
                      <a:xfrm>
                        <a:off x="3347864" y="908720"/>
                        <a:ext cx="4112171" cy="46805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3843259"/>
              </p:ext>
            </p:extLst>
          </p:nvPr>
        </p:nvGraphicFramePr>
        <p:xfrm>
          <a:off x="3707904" y="1484784"/>
          <a:ext cx="2628292" cy="782896"/>
        </p:xfrm>
        <a:graphic>
          <a:graphicData uri="http://schemas.openxmlformats.org/presentationml/2006/ole">
            <mc:AlternateContent xmlns:mc="http://schemas.openxmlformats.org/markup-compatibility/2006">
              <mc:Choice xmlns:v="urn:schemas-microsoft-com:vml" Requires="v">
                <p:oleObj spid="_x0000_s9644" name="Equation" r:id="rId7" imgW="1193760" imgH="355320" progId="Equation.DSMT4">
                  <p:embed/>
                </p:oleObj>
              </mc:Choice>
              <mc:Fallback>
                <p:oleObj name="Equation" r:id="rId7" imgW="1193760" imgH="355320" progId="Equation.DSMT4">
                  <p:embed/>
                  <p:pic>
                    <p:nvPicPr>
                      <p:cNvPr id="0" name=""/>
                      <p:cNvPicPr/>
                      <p:nvPr/>
                    </p:nvPicPr>
                    <p:blipFill>
                      <a:blip r:embed="rId8"/>
                      <a:stretch>
                        <a:fillRect/>
                      </a:stretch>
                    </p:blipFill>
                    <p:spPr>
                      <a:xfrm>
                        <a:off x="3707904" y="1484784"/>
                        <a:ext cx="2628292" cy="78289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13098964"/>
              </p:ext>
            </p:extLst>
          </p:nvPr>
        </p:nvGraphicFramePr>
        <p:xfrm>
          <a:off x="2764959" y="2337525"/>
          <a:ext cx="6150782" cy="1019467"/>
        </p:xfrm>
        <a:graphic>
          <a:graphicData uri="http://schemas.openxmlformats.org/presentationml/2006/ole">
            <mc:AlternateContent xmlns:mc="http://schemas.openxmlformats.org/markup-compatibility/2006">
              <mc:Choice xmlns:v="urn:schemas-microsoft-com:vml" Requires="v">
                <p:oleObj spid="_x0000_s9645" name="Equation" r:id="rId9" imgW="2298600" imgH="380880" progId="Equation.DSMT4">
                  <p:embed/>
                </p:oleObj>
              </mc:Choice>
              <mc:Fallback>
                <p:oleObj name="Equation" r:id="rId9" imgW="2298600" imgH="380880" progId="Equation.DSMT4">
                  <p:embed/>
                  <p:pic>
                    <p:nvPicPr>
                      <p:cNvPr id="0" name=""/>
                      <p:cNvPicPr/>
                      <p:nvPr/>
                    </p:nvPicPr>
                    <p:blipFill>
                      <a:blip r:embed="rId10"/>
                      <a:stretch>
                        <a:fillRect/>
                      </a:stretch>
                    </p:blipFill>
                    <p:spPr>
                      <a:xfrm>
                        <a:off x="2764959" y="2337525"/>
                        <a:ext cx="6150782" cy="101946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1736635"/>
              </p:ext>
            </p:extLst>
          </p:nvPr>
        </p:nvGraphicFramePr>
        <p:xfrm>
          <a:off x="931369" y="3524157"/>
          <a:ext cx="1750421" cy="795646"/>
        </p:xfrm>
        <a:graphic>
          <a:graphicData uri="http://schemas.openxmlformats.org/presentationml/2006/ole">
            <mc:AlternateContent xmlns:mc="http://schemas.openxmlformats.org/markup-compatibility/2006">
              <mc:Choice xmlns:v="urn:schemas-microsoft-com:vml" Requires="v">
                <p:oleObj spid="_x0000_s9646" name="Equation" r:id="rId11" imgW="698400" imgH="317160" progId="Equation.DSMT4">
                  <p:embed/>
                </p:oleObj>
              </mc:Choice>
              <mc:Fallback>
                <p:oleObj name="Equation" r:id="rId11" imgW="698400" imgH="317160" progId="Equation.DSMT4">
                  <p:embed/>
                  <p:pic>
                    <p:nvPicPr>
                      <p:cNvPr id="0" name=""/>
                      <p:cNvPicPr/>
                      <p:nvPr/>
                    </p:nvPicPr>
                    <p:blipFill>
                      <a:blip r:embed="rId12"/>
                      <a:stretch>
                        <a:fillRect/>
                      </a:stretch>
                    </p:blipFill>
                    <p:spPr>
                      <a:xfrm>
                        <a:off x="931369" y="3524157"/>
                        <a:ext cx="1750421" cy="79564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23603770"/>
              </p:ext>
            </p:extLst>
          </p:nvPr>
        </p:nvGraphicFramePr>
        <p:xfrm>
          <a:off x="341530" y="4426813"/>
          <a:ext cx="3064567" cy="510761"/>
        </p:xfrm>
        <a:graphic>
          <a:graphicData uri="http://schemas.openxmlformats.org/presentationml/2006/ole">
            <mc:AlternateContent xmlns:mc="http://schemas.openxmlformats.org/markup-compatibility/2006">
              <mc:Choice xmlns:v="urn:schemas-microsoft-com:vml" Requires="v">
                <p:oleObj spid="_x0000_s9647" name="Equation" r:id="rId13" imgW="990360" imgH="164880" progId="Equation.DSMT4">
                  <p:embed/>
                </p:oleObj>
              </mc:Choice>
              <mc:Fallback>
                <p:oleObj name="Equation" r:id="rId13" imgW="990360" imgH="164880" progId="Equation.DSMT4">
                  <p:embed/>
                  <p:pic>
                    <p:nvPicPr>
                      <p:cNvPr id="0" name=""/>
                      <p:cNvPicPr/>
                      <p:nvPr/>
                    </p:nvPicPr>
                    <p:blipFill>
                      <a:blip r:embed="rId14"/>
                      <a:stretch>
                        <a:fillRect/>
                      </a:stretch>
                    </p:blipFill>
                    <p:spPr>
                      <a:xfrm>
                        <a:off x="341530" y="4426813"/>
                        <a:ext cx="3064567" cy="51076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27171230"/>
              </p:ext>
            </p:extLst>
          </p:nvPr>
        </p:nvGraphicFramePr>
        <p:xfrm>
          <a:off x="5022050" y="3780457"/>
          <a:ext cx="3780420" cy="558471"/>
        </p:xfrm>
        <a:graphic>
          <a:graphicData uri="http://schemas.openxmlformats.org/presentationml/2006/ole">
            <mc:AlternateContent xmlns:mc="http://schemas.openxmlformats.org/markup-compatibility/2006">
              <mc:Choice xmlns:v="urn:schemas-microsoft-com:vml" Requires="v">
                <p:oleObj spid="_x0000_s9648" name="Equation" r:id="rId15" imgW="1117440" imgH="164880" progId="Equation.DSMT4">
                  <p:embed/>
                </p:oleObj>
              </mc:Choice>
              <mc:Fallback>
                <p:oleObj name="Equation" r:id="rId15" imgW="1117440" imgH="164880" progId="Equation.DSMT4">
                  <p:embed/>
                  <p:pic>
                    <p:nvPicPr>
                      <p:cNvPr id="0" name=""/>
                      <p:cNvPicPr/>
                      <p:nvPr/>
                    </p:nvPicPr>
                    <p:blipFill>
                      <a:blip r:embed="rId16"/>
                      <a:stretch>
                        <a:fillRect/>
                      </a:stretch>
                    </p:blipFill>
                    <p:spPr>
                      <a:xfrm>
                        <a:off x="5022050" y="3780457"/>
                        <a:ext cx="3780420" cy="558471"/>
                      </a:xfrm>
                      <a:prstGeom prst="rect">
                        <a:avLst/>
                      </a:prstGeom>
                    </p:spPr>
                  </p:pic>
                </p:oleObj>
              </mc:Fallback>
            </mc:AlternateContent>
          </a:graphicData>
        </a:graphic>
      </p:graphicFrame>
      <p:sp>
        <p:nvSpPr>
          <p:cNvPr id="18" name="Right Arrow 17"/>
          <p:cNvSpPr/>
          <p:nvPr/>
        </p:nvSpPr>
        <p:spPr bwMode="auto">
          <a:xfrm>
            <a:off x="4134281" y="3942884"/>
            <a:ext cx="793532" cy="396044"/>
          </a:xfrm>
          <a:prstGeom prst="rightArrow">
            <a:avLst/>
          </a:prstGeom>
          <a:noFill/>
          <a:ln w="34925">
            <a:solidFill>
              <a:schemeClr val="tx1"/>
            </a:solid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000" b="1" i="0" u="none" strike="noStrike" cap="none" normalizeH="0" baseline="0" smtClean="0">
              <a:ln>
                <a:noFill/>
              </a:ln>
              <a:solidFill>
                <a:schemeClr val="tx1"/>
              </a:solidFill>
              <a:effectLst/>
              <a:latin typeface="Arial" charset="0"/>
              <a:ea typeface="ＭＳ Ｐゴシック" pitchFamily="50" charset="-128"/>
            </a:endParaRPr>
          </a:p>
        </p:txBody>
      </p:sp>
      <p:sp>
        <p:nvSpPr>
          <p:cNvPr id="16" name="Right Bracket 15"/>
          <p:cNvSpPr/>
          <p:nvPr/>
        </p:nvSpPr>
        <p:spPr bwMode="auto">
          <a:xfrm>
            <a:off x="3775685" y="3553034"/>
            <a:ext cx="108012" cy="1296144"/>
          </a:xfrm>
          <a:prstGeom prst="rightBracket">
            <a:avLst/>
          </a:prstGeom>
          <a:noFill/>
          <a:ln w="38100">
            <a:solidFill>
              <a:schemeClr val="tx1"/>
            </a:solid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000" b="1" i="0" u="none" strike="noStrike" cap="none" normalizeH="0" baseline="0" smtClean="0">
              <a:ln>
                <a:noFill/>
              </a:ln>
              <a:solidFill>
                <a:srgbClr val="0000CC"/>
              </a:solidFill>
              <a:effectLst/>
              <a:latin typeface="Arial" charset="0"/>
              <a:ea typeface="ＭＳ Ｐゴシック" pitchFamily="50" charset="-128"/>
            </a:endParaRPr>
          </a:p>
        </p:txBody>
      </p:sp>
      <p:sp>
        <p:nvSpPr>
          <p:cNvPr id="17" name="Left Bracket 16"/>
          <p:cNvSpPr/>
          <p:nvPr/>
        </p:nvSpPr>
        <p:spPr bwMode="auto">
          <a:xfrm>
            <a:off x="175285" y="3530818"/>
            <a:ext cx="90010" cy="1453948"/>
          </a:xfrm>
          <a:prstGeom prst="leftBracket">
            <a:avLst/>
          </a:prstGeom>
          <a:noFill/>
          <a:ln w="38100">
            <a:solidFill>
              <a:schemeClr val="tx1"/>
            </a:solid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000" b="1" i="0" u="none" strike="noStrike" cap="none" normalizeH="0" baseline="0" smtClean="0">
              <a:ln>
                <a:noFill/>
              </a:ln>
              <a:solidFill>
                <a:srgbClr val="0000CC"/>
              </a:solidFill>
              <a:effectLst/>
              <a:latin typeface="Arial" charset="0"/>
              <a:ea typeface="ＭＳ Ｐゴシック" pitchFamily="50" charset="-128"/>
            </a:endParaRPr>
          </a:p>
        </p:txBody>
      </p:sp>
      <p:sp>
        <p:nvSpPr>
          <p:cNvPr id="22" name="TextBox 21"/>
          <p:cNvSpPr txBox="1"/>
          <p:nvPr/>
        </p:nvSpPr>
        <p:spPr>
          <a:xfrm>
            <a:off x="265295" y="5913276"/>
            <a:ext cx="8821488" cy="523220"/>
          </a:xfrm>
          <a:prstGeom prst="rect">
            <a:avLst/>
          </a:prstGeom>
          <a:noFill/>
        </p:spPr>
        <p:txBody>
          <a:bodyPr wrap="square" rtlCol="0">
            <a:spAutoFit/>
          </a:bodyPr>
          <a:lstStyle/>
          <a:p>
            <a:r>
              <a:rPr kumimoji="1" lang="en-US" altLang="ja-JP" sz="2800" b="1" dirty="0" smtClean="0"/>
              <a:t>Linearity become worse as the </a:t>
            </a:r>
            <a:r>
              <a:rPr lang="en-US" altLang="ja-JP" sz="2800" b="1" dirty="0" smtClean="0"/>
              <a:t>inductance added</a:t>
            </a:r>
            <a:endParaRPr kumimoji="1" lang="ja-JP" altLang="en-US" sz="28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580126800"/>
              </p:ext>
            </p:extLst>
          </p:nvPr>
        </p:nvGraphicFramePr>
        <p:xfrm>
          <a:off x="3239852" y="5120446"/>
          <a:ext cx="4060618" cy="685559"/>
        </p:xfrm>
        <a:graphic>
          <a:graphicData uri="http://schemas.openxmlformats.org/presentationml/2006/ole">
            <mc:AlternateContent xmlns:mc="http://schemas.openxmlformats.org/markup-compatibility/2006">
              <mc:Choice xmlns:v="urn:schemas-microsoft-com:vml" Requires="v">
                <p:oleObj spid="_x0000_s9649" name="Equation" r:id="rId17" imgW="977760" imgH="164880" progId="Equation.DSMT4">
                  <p:embed/>
                </p:oleObj>
              </mc:Choice>
              <mc:Fallback>
                <p:oleObj name="Equation" r:id="rId17" imgW="977760" imgH="164880" progId="Equation.DSMT4">
                  <p:embed/>
                  <p:pic>
                    <p:nvPicPr>
                      <p:cNvPr id="0" name=""/>
                      <p:cNvPicPr/>
                      <p:nvPr/>
                    </p:nvPicPr>
                    <p:blipFill>
                      <a:blip r:embed="rId18"/>
                      <a:stretch>
                        <a:fillRect/>
                      </a:stretch>
                    </p:blipFill>
                    <p:spPr>
                      <a:xfrm>
                        <a:off x="3239852" y="5120446"/>
                        <a:ext cx="4060618" cy="685559"/>
                      </a:xfrm>
                      <a:prstGeom prst="rect">
                        <a:avLst/>
                      </a:prstGeom>
                    </p:spPr>
                  </p:pic>
                </p:oleObj>
              </mc:Fallback>
            </mc:AlternateContent>
          </a:graphicData>
        </a:graphic>
      </p:graphicFrame>
      <p:sp>
        <p:nvSpPr>
          <p:cNvPr id="19" name="Right Arrow 18"/>
          <p:cNvSpPr/>
          <p:nvPr/>
        </p:nvSpPr>
        <p:spPr bwMode="auto">
          <a:xfrm>
            <a:off x="2123728" y="5265204"/>
            <a:ext cx="793532" cy="396044"/>
          </a:xfrm>
          <a:prstGeom prst="rightArrow">
            <a:avLst/>
          </a:prstGeom>
          <a:noFill/>
          <a:ln w="34925">
            <a:solidFill>
              <a:schemeClr val="tx1"/>
            </a:solid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000" b="1" i="0" u="none" strike="noStrike" cap="none" normalizeH="0" baseline="0" smtClean="0">
              <a:ln>
                <a:noFill/>
              </a:ln>
              <a:solidFill>
                <a:schemeClr val="tx1"/>
              </a:solidFill>
              <a:effectLst/>
              <a:latin typeface="Arial" charset="0"/>
              <a:ea typeface="ＭＳ Ｐゴシック" pitchFamily="50" charset="-128"/>
            </a:endParaRPr>
          </a:p>
        </p:txBody>
      </p:sp>
      <p:sp>
        <p:nvSpPr>
          <p:cNvPr id="20" name="日付プレースホルダー 2"/>
          <p:cNvSpPr>
            <a:spLocks noGrp="1"/>
          </p:cNvSpPr>
          <p:nvPr>
            <p:ph type="dt" sz="half" idx="10"/>
          </p:nvPr>
        </p:nvSpPr>
        <p:spPr>
          <a:xfrm>
            <a:off x="34925" y="6581775"/>
            <a:ext cx="1938338" cy="276225"/>
          </a:xfrm>
        </p:spPr>
        <p:txBody>
          <a:bodyPr/>
          <a:lstStyle/>
          <a:p>
            <a:pPr>
              <a:defRPr/>
            </a:pPr>
            <a:r>
              <a:rPr lang="en-US" altLang="ja-JP" smtClean="0"/>
              <a:t>2013/03/20</a:t>
            </a:r>
            <a:endParaRPr lang="en-US" altLang="ja-JP"/>
          </a:p>
        </p:txBody>
      </p:sp>
      <p:sp>
        <p:nvSpPr>
          <p:cNvPr id="21" name="フッター プレースホルダー 5"/>
          <p:cNvSpPr>
            <a:spLocks noGrp="1"/>
          </p:cNvSpPr>
          <p:nvPr>
            <p:ph type="ftr" sz="quarter" idx="11"/>
          </p:nvPr>
        </p:nvSpPr>
        <p:spPr>
          <a:xfrm>
            <a:off x="2662238" y="6589713"/>
            <a:ext cx="2951162" cy="276225"/>
          </a:xfrm>
        </p:spPr>
        <p:txBody>
          <a:bodyPr/>
          <a:lstStyle/>
          <a:p>
            <a:pPr>
              <a:defRPr/>
            </a:pPr>
            <a:r>
              <a:rPr lang="en-US" altLang="ja-JP" smtClean="0"/>
              <a:t>Y.Seo, Tokyo Tech</a:t>
            </a:r>
            <a:endParaRPr lang="en-US" altLang="ja-JP"/>
          </a:p>
        </p:txBody>
      </p:sp>
    </p:spTree>
    <p:extLst>
      <p:ext uri="{BB962C8B-B14F-4D97-AF65-F5344CB8AC3E}">
        <p14:creationId xmlns:p14="http://schemas.microsoft.com/office/powerpoint/2010/main" val="380677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23850" y="39713"/>
            <a:ext cx="2501006" cy="661962"/>
          </a:xfrm>
        </p:spPr>
        <p:txBody>
          <a:bodyPr/>
          <a:lstStyle/>
          <a:p>
            <a:r>
              <a:rPr lang="ja-JP" altLang="en-US" b="1" smtClean="0"/>
              <a:t>背景・目的</a:t>
            </a:r>
          </a:p>
        </p:txBody>
      </p:sp>
      <p:sp>
        <p:nvSpPr>
          <p:cNvPr id="6147"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chemeClr val="tx2"/>
                </a:solidFill>
                <a:latin typeface="Arial" charset="0"/>
                <a:ea typeface="ＭＳ ゴシック" pitchFamily="49" charset="-128"/>
              </a:defRPr>
            </a:lvl1pPr>
            <a:lvl2pPr marL="742950" indent="-285750">
              <a:defRPr kumimoji="1" sz="3200" b="1">
                <a:solidFill>
                  <a:schemeClr val="tx2"/>
                </a:solidFill>
                <a:latin typeface="Arial" charset="0"/>
                <a:ea typeface="ＭＳ ゴシック" pitchFamily="49" charset="-128"/>
              </a:defRPr>
            </a:lvl2pPr>
            <a:lvl3pPr marL="1143000" indent="-228600">
              <a:defRPr kumimoji="1" sz="3200" b="1">
                <a:solidFill>
                  <a:schemeClr val="tx2"/>
                </a:solidFill>
                <a:latin typeface="Arial" charset="0"/>
                <a:ea typeface="ＭＳ ゴシック" pitchFamily="49" charset="-128"/>
              </a:defRPr>
            </a:lvl3pPr>
            <a:lvl4pPr marL="1600200" indent="-228600">
              <a:defRPr kumimoji="1" sz="3200" b="1">
                <a:solidFill>
                  <a:schemeClr val="tx2"/>
                </a:solidFill>
                <a:latin typeface="Arial" charset="0"/>
                <a:ea typeface="ＭＳ ゴシック" pitchFamily="49" charset="-128"/>
              </a:defRPr>
            </a:lvl4pPr>
            <a:lvl5pPr marL="2057400" indent="-228600">
              <a:defRPr kumimoji="1" sz="3200" b="1">
                <a:solidFill>
                  <a:schemeClr val="tx2"/>
                </a:solidFill>
                <a:latin typeface="Arial" charset="0"/>
                <a:ea typeface="ＭＳ ゴシック" pitchFamily="49" charset="-128"/>
              </a:defRPr>
            </a:lvl5pPr>
            <a:lvl6pPr marL="2514600" indent="-228600" eaLnBrk="0" fontAlgn="base" hangingPunct="0">
              <a:spcBef>
                <a:spcPct val="0"/>
              </a:spcBef>
              <a:spcAft>
                <a:spcPct val="0"/>
              </a:spcAft>
              <a:defRPr kumimoji="1" sz="3200" b="1">
                <a:solidFill>
                  <a:schemeClr val="tx2"/>
                </a:solidFill>
                <a:latin typeface="Arial" charset="0"/>
                <a:ea typeface="ＭＳ ゴシック" pitchFamily="49" charset="-128"/>
              </a:defRPr>
            </a:lvl6pPr>
            <a:lvl7pPr marL="2971800" indent="-228600" eaLnBrk="0" fontAlgn="base" hangingPunct="0">
              <a:spcBef>
                <a:spcPct val="0"/>
              </a:spcBef>
              <a:spcAft>
                <a:spcPct val="0"/>
              </a:spcAft>
              <a:defRPr kumimoji="1" sz="3200" b="1">
                <a:solidFill>
                  <a:schemeClr val="tx2"/>
                </a:solidFill>
                <a:latin typeface="Arial" charset="0"/>
                <a:ea typeface="ＭＳ ゴシック" pitchFamily="49" charset="-128"/>
              </a:defRPr>
            </a:lvl7pPr>
            <a:lvl8pPr marL="3429000" indent="-228600" eaLnBrk="0" fontAlgn="base" hangingPunct="0">
              <a:spcBef>
                <a:spcPct val="0"/>
              </a:spcBef>
              <a:spcAft>
                <a:spcPct val="0"/>
              </a:spcAft>
              <a:defRPr kumimoji="1" sz="3200" b="1">
                <a:solidFill>
                  <a:schemeClr val="tx2"/>
                </a:solidFill>
                <a:latin typeface="Arial" charset="0"/>
                <a:ea typeface="ＭＳ ゴシック" pitchFamily="49" charset="-128"/>
              </a:defRPr>
            </a:lvl8pPr>
            <a:lvl9pPr marL="3886200" indent="-228600" eaLnBrk="0" fontAlgn="base" hangingPunct="0">
              <a:spcBef>
                <a:spcPct val="0"/>
              </a:spcBef>
              <a:spcAft>
                <a:spcPct val="0"/>
              </a:spcAft>
              <a:defRPr kumimoji="1" sz="3200" b="1">
                <a:solidFill>
                  <a:schemeClr val="tx2"/>
                </a:solidFill>
                <a:latin typeface="Arial" charset="0"/>
                <a:ea typeface="ＭＳ ゴシック" pitchFamily="49" charset="-128"/>
              </a:defRPr>
            </a:lvl9pPr>
          </a:lstStyle>
          <a:p>
            <a:r>
              <a:rPr lang="en-US" altLang="ja-JP" sz="1400" b="0" smtClean="0">
                <a:solidFill>
                  <a:schemeClr val="tx1"/>
                </a:solidFill>
                <a:ea typeface="ＭＳ Ｐゴシック" charset="-128"/>
              </a:rPr>
              <a:t>Y.Seo, Tokyo Tech</a:t>
            </a:r>
          </a:p>
        </p:txBody>
      </p:sp>
      <p:sp>
        <p:nvSpPr>
          <p:cNvPr id="6154" name="Rectangle 34"/>
          <p:cNvSpPr>
            <a:spLocks noChangeArrowheads="1"/>
          </p:cNvSpPr>
          <p:nvPr/>
        </p:nvSpPr>
        <p:spPr bwMode="auto">
          <a:xfrm>
            <a:off x="5642113" y="2812785"/>
            <a:ext cx="26901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dirty="0"/>
              <a:t>7 [</a:t>
            </a:r>
            <a:r>
              <a:rPr lang="en-US" altLang="ja-JP" sz="2000" b="1" dirty="0" err="1"/>
              <a:t>Gbps</a:t>
            </a:r>
            <a:r>
              <a:rPr lang="en-US" altLang="ja-JP" sz="2000" b="1" dirty="0"/>
              <a:t>/</a:t>
            </a:r>
            <a:r>
              <a:rPr lang="en-US" altLang="ja-JP" sz="2000" b="1" dirty="0" err="1"/>
              <a:t>Ch</a:t>
            </a:r>
            <a:r>
              <a:rPr lang="en-US" altLang="ja-JP" sz="2000" b="1" dirty="0"/>
              <a:t>](16QAM)</a:t>
            </a:r>
            <a:endParaRPr lang="ja-JP" altLang="en-US" sz="2000" b="1" dirty="0"/>
          </a:p>
        </p:txBody>
      </p:sp>
      <p:sp>
        <p:nvSpPr>
          <p:cNvPr id="6166" name="Rectangle 12"/>
          <p:cNvSpPr>
            <a:spLocks noChangeArrowheads="1"/>
          </p:cNvSpPr>
          <p:nvPr/>
        </p:nvSpPr>
        <p:spPr bwMode="auto">
          <a:xfrm>
            <a:off x="107949" y="944563"/>
            <a:ext cx="4525963" cy="28448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ja-JP" altLang="en-US"/>
          </a:p>
        </p:txBody>
      </p:sp>
      <p:sp>
        <p:nvSpPr>
          <p:cNvPr id="6167" name="Text Box 13"/>
          <p:cNvSpPr txBox="1">
            <a:spLocks noChangeArrowheads="1"/>
          </p:cNvSpPr>
          <p:nvPr/>
        </p:nvSpPr>
        <p:spPr bwMode="auto">
          <a:xfrm>
            <a:off x="179388" y="728663"/>
            <a:ext cx="2377872" cy="463846"/>
          </a:xfrm>
          <a:prstGeom prst="rect">
            <a:avLst/>
          </a:prstGeom>
          <a:solidFill>
            <a:schemeClr val="bg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9875" indent="-269875">
              <a:defRPr kumimoji="1" sz="3200" b="1">
                <a:solidFill>
                  <a:schemeClr val="tx2"/>
                </a:solidFill>
                <a:latin typeface="Arial" charset="0"/>
                <a:ea typeface="ＭＳ ゴシック" pitchFamily="49" charset="-128"/>
              </a:defRPr>
            </a:lvl1pPr>
            <a:lvl2pPr marL="742950" indent="-285750">
              <a:defRPr kumimoji="1" sz="3200" b="1">
                <a:solidFill>
                  <a:schemeClr val="tx2"/>
                </a:solidFill>
                <a:latin typeface="Arial" charset="0"/>
                <a:ea typeface="ＭＳ ゴシック" pitchFamily="49" charset="-128"/>
              </a:defRPr>
            </a:lvl2pPr>
            <a:lvl3pPr marL="1143000" indent="-228600">
              <a:defRPr kumimoji="1" sz="3200" b="1">
                <a:solidFill>
                  <a:schemeClr val="tx2"/>
                </a:solidFill>
                <a:latin typeface="Arial" charset="0"/>
                <a:ea typeface="ＭＳ ゴシック" pitchFamily="49" charset="-128"/>
              </a:defRPr>
            </a:lvl3pPr>
            <a:lvl4pPr marL="1600200" indent="-228600">
              <a:defRPr kumimoji="1" sz="3200" b="1">
                <a:solidFill>
                  <a:schemeClr val="tx2"/>
                </a:solidFill>
                <a:latin typeface="Arial" charset="0"/>
                <a:ea typeface="ＭＳ ゴシック" pitchFamily="49" charset="-128"/>
              </a:defRPr>
            </a:lvl4pPr>
            <a:lvl5pPr marL="2057400" indent="-228600">
              <a:defRPr kumimoji="1" sz="3200" b="1">
                <a:solidFill>
                  <a:schemeClr val="tx2"/>
                </a:solidFill>
                <a:latin typeface="Arial" charset="0"/>
                <a:ea typeface="ＭＳ ゴシック" pitchFamily="49" charset="-128"/>
              </a:defRPr>
            </a:lvl5pPr>
            <a:lvl6pPr marL="2514600" indent="-228600" eaLnBrk="0" fontAlgn="base" hangingPunct="0">
              <a:spcBef>
                <a:spcPct val="0"/>
              </a:spcBef>
              <a:spcAft>
                <a:spcPct val="0"/>
              </a:spcAft>
              <a:defRPr kumimoji="1" sz="3200" b="1">
                <a:solidFill>
                  <a:schemeClr val="tx2"/>
                </a:solidFill>
                <a:latin typeface="Arial" charset="0"/>
                <a:ea typeface="ＭＳ ゴシック" pitchFamily="49" charset="-128"/>
              </a:defRPr>
            </a:lvl6pPr>
            <a:lvl7pPr marL="2971800" indent="-228600" eaLnBrk="0" fontAlgn="base" hangingPunct="0">
              <a:spcBef>
                <a:spcPct val="0"/>
              </a:spcBef>
              <a:spcAft>
                <a:spcPct val="0"/>
              </a:spcAft>
              <a:defRPr kumimoji="1" sz="3200" b="1">
                <a:solidFill>
                  <a:schemeClr val="tx2"/>
                </a:solidFill>
                <a:latin typeface="Arial" charset="0"/>
                <a:ea typeface="ＭＳ ゴシック" pitchFamily="49" charset="-128"/>
              </a:defRPr>
            </a:lvl7pPr>
            <a:lvl8pPr marL="3429000" indent="-228600" eaLnBrk="0" fontAlgn="base" hangingPunct="0">
              <a:spcBef>
                <a:spcPct val="0"/>
              </a:spcBef>
              <a:spcAft>
                <a:spcPct val="0"/>
              </a:spcAft>
              <a:defRPr kumimoji="1" sz="3200" b="1">
                <a:solidFill>
                  <a:schemeClr val="tx2"/>
                </a:solidFill>
                <a:latin typeface="Arial" charset="0"/>
                <a:ea typeface="ＭＳ ゴシック" pitchFamily="49" charset="-128"/>
              </a:defRPr>
            </a:lvl8pPr>
            <a:lvl9pPr marL="3886200" indent="-228600" eaLnBrk="0" fontAlgn="base" hangingPunct="0">
              <a:spcBef>
                <a:spcPct val="0"/>
              </a:spcBef>
              <a:spcAft>
                <a:spcPct val="0"/>
              </a:spcAft>
              <a:defRPr kumimoji="1" sz="3200" b="1">
                <a:solidFill>
                  <a:schemeClr val="tx2"/>
                </a:solidFill>
                <a:latin typeface="Arial" charset="0"/>
                <a:ea typeface="ＭＳ ゴシック" pitchFamily="49" charset="-128"/>
              </a:defRPr>
            </a:lvl9pPr>
          </a:lstStyle>
          <a:p>
            <a:r>
              <a:rPr lang="en-US" altLang="ja-JP" sz="2400" smtClean="0">
                <a:solidFill>
                  <a:schemeClr val="tx1"/>
                </a:solidFill>
                <a:ea typeface="ＭＳ Ｐゴシック" charset="-128"/>
              </a:rPr>
              <a:t>60GHz</a:t>
            </a:r>
            <a:r>
              <a:rPr lang="ja-JP" altLang="en-US" sz="2400" smtClean="0">
                <a:solidFill>
                  <a:schemeClr val="tx1"/>
                </a:solidFill>
                <a:ea typeface="ＭＳ Ｐゴシック" charset="-128"/>
              </a:rPr>
              <a:t>帯の特徴</a:t>
            </a:r>
            <a:endParaRPr lang="ja-JP" altLang="en-US" sz="2400">
              <a:solidFill>
                <a:schemeClr val="tx1"/>
              </a:solidFill>
              <a:ea typeface="ＭＳ Ｐゴシック" charset="-128"/>
            </a:endParaRPr>
          </a:p>
        </p:txBody>
      </p:sp>
      <p:sp>
        <p:nvSpPr>
          <p:cNvPr id="6168" name="Rectangle 14"/>
          <p:cNvSpPr>
            <a:spLocks noChangeArrowheads="1"/>
          </p:cNvSpPr>
          <p:nvPr/>
        </p:nvSpPr>
        <p:spPr bwMode="auto">
          <a:xfrm>
            <a:off x="125413" y="1089025"/>
            <a:ext cx="35573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60363" indent="-360363"/>
            <a:r>
              <a:rPr lang="en-US" altLang="ja-JP" sz="2400" b="1">
                <a:solidFill>
                  <a:srgbClr val="0099FF"/>
                </a:solidFill>
                <a:sym typeface="Wingdings" pitchFamily="2" charset="2"/>
              </a:rPr>
              <a:t></a:t>
            </a:r>
            <a:r>
              <a:rPr lang="en-US" altLang="ja-JP" sz="2400" b="1">
                <a:sym typeface="Wingdings" pitchFamily="2" charset="2"/>
              </a:rPr>
              <a:t> </a:t>
            </a:r>
            <a:r>
              <a:rPr lang="ja-JP" altLang="en-US" sz="2400" b="1" smtClean="0">
                <a:sym typeface="Wingdings" pitchFamily="2" charset="2"/>
              </a:rPr>
              <a:t>伝搬中の減衰が大きい</a:t>
            </a:r>
            <a:endParaRPr lang="ja-JP" altLang="en-US" sz="2400" b="1" dirty="0">
              <a:sym typeface="Wingdings" pitchFamily="2" charset="2"/>
            </a:endParaRPr>
          </a:p>
        </p:txBody>
      </p:sp>
      <p:sp>
        <p:nvSpPr>
          <p:cNvPr id="6169" name="Text Box 15"/>
          <p:cNvSpPr txBox="1">
            <a:spLocks noChangeArrowheads="1"/>
          </p:cNvSpPr>
          <p:nvPr/>
        </p:nvSpPr>
        <p:spPr bwMode="auto">
          <a:xfrm>
            <a:off x="125413" y="1484313"/>
            <a:ext cx="4230687" cy="83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3200" b="1">
                <a:solidFill>
                  <a:schemeClr val="tx2"/>
                </a:solidFill>
                <a:latin typeface="Arial" charset="0"/>
                <a:ea typeface="ＭＳ ゴシック" pitchFamily="49" charset="-128"/>
              </a:defRPr>
            </a:lvl1pPr>
            <a:lvl2pPr marL="742950" indent="-285750">
              <a:defRPr kumimoji="1" sz="3200" b="1">
                <a:solidFill>
                  <a:schemeClr val="tx2"/>
                </a:solidFill>
                <a:latin typeface="Arial" charset="0"/>
                <a:ea typeface="ＭＳ ゴシック" pitchFamily="49" charset="-128"/>
              </a:defRPr>
            </a:lvl2pPr>
            <a:lvl3pPr marL="1143000" indent="-228600">
              <a:defRPr kumimoji="1" sz="3200" b="1">
                <a:solidFill>
                  <a:schemeClr val="tx2"/>
                </a:solidFill>
                <a:latin typeface="Arial" charset="0"/>
                <a:ea typeface="ＭＳ ゴシック" pitchFamily="49" charset="-128"/>
              </a:defRPr>
            </a:lvl3pPr>
            <a:lvl4pPr marL="1600200" indent="-228600">
              <a:defRPr kumimoji="1" sz="3200" b="1">
                <a:solidFill>
                  <a:schemeClr val="tx2"/>
                </a:solidFill>
                <a:latin typeface="Arial" charset="0"/>
                <a:ea typeface="ＭＳ ゴシック" pitchFamily="49" charset="-128"/>
              </a:defRPr>
            </a:lvl4pPr>
            <a:lvl5pPr marL="2057400" indent="-228600">
              <a:defRPr kumimoji="1" sz="3200" b="1">
                <a:solidFill>
                  <a:schemeClr val="tx2"/>
                </a:solidFill>
                <a:latin typeface="Arial" charset="0"/>
                <a:ea typeface="ＭＳ ゴシック" pitchFamily="49" charset="-128"/>
              </a:defRPr>
            </a:lvl5pPr>
            <a:lvl6pPr marL="2514600" indent="-228600" eaLnBrk="0" fontAlgn="base" hangingPunct="0">
              <a:spcBef>
                <a:spcPct val="0"/>
              </a:spcBef>
              <a:spcAft>
                <a:spcPct val="0"/>
              </a:spcAft>
              <a:defRPr kumimoji="1" sz="3200" b="1">
                <a:solidFill>
                  <a:schemeClr val="tx2"/>
                </a:solidFill>
                <a:latin typeface="Arial" charset="0"/>
                <a:ea typeface="ＭＳ ゴシック" pitchFamily="49" charset="-128"/>
              </a:defRPr>
            </a:lvl6pPr>
            <a:lvl7pPr marL="2971800" indent="-228600" eaLnBrk="0" fontAlgn="base" hangingPunct="0">
              <a:spcBef>
                <a:spcPct val="0"/>
              </a:spcBef>
              <a:spcAft>
                <a:spcPct val="0"/>
              </a:spcAft>
              <a:defRPr kumimoji="1" sz="3200" b="1">
                <a:solidFill>
                  <a:schemeClr val="tx2"/>
                </a:solidFill>
                <a:latin typeface="Arial" charset="0"/>
                <a:ea typeface="ＭＳ ゴシック" pitchFamily="49" charset="-128"/>
              </a:defRPr>
            </a:lvl7pPr>
            <a:lvl8pPr marL="3429000" indent="-228600" eaLnBrk="0" fontAlgn="base" hangingPunct="0">
              <a:spcBef>
                <a:spcPct val="0"/>
              </a:spcBef>
              <a:spcAft>
                <a:spcPct val="0"/>
              </a:spcAft>
              <a:defRPr kumimoji="1" sz="3200" b="1">
                <a:solidFill>
                  <a:schemeClr val="tx2"/>
                </a:solidFill>
                <a:latin typeface="Arial" charset="0"/>
                <a:ea typeface="ＭＳ ゴシック" pitchFamily="49" charset="-128"/>
              </a:defRPr>
            </a:lvl8pPr>
            <a:lvl9pPr marL="3886200" indent="-228600" eaLnBrk="0" fontAlgn="base" hangingPunct="0">
              <a:spcBef>
                <a:spcPct val="0"/>
              </a:spcBef>
              <a:spcAft>
                <a:spcPct val="0"/>
              </a:spcAft>
              <a:defRPr kumimoji="1" sz="3200" b="1">
                <a:solidFill>
                  <a:schemeClr val="tx2"/>
                </a:solidFill>
                <a:latin typeface="Arial" charset="0"/>
                <a:ea typeface="ＭＳ ゴシック" pitchFamily="49" charset="-128"/>
              </a:defRPr>
            </a:lvl9pPr>
          </a:lstStyle>
          <a:p>
            <a:pPr>
              <a:buFont typeface="Wingdings" pitchFamily="2" charset="2"/>
              <a:buNone/>
            </a:pPr>
            <a:r>
              <a:rPr lang="en-US" altLang="ja-JP" sz="2400" smtClean="0">
                <a:solidFill>
                  <a:srgbClr val="FF0000"/>
                </a:solidFill>
                <a:sym typeface="Wingdings" pitchFamily="2" charset="2"/>
              </a:rPr>
              <a:t> </a:t>
            </a:r>
            <a:r>
              <a:rPr lang="ja-JP" altLang="en-US" sz="2400" smtClean="0">
                <a:solidFill>
                  <a:schemeClr val="tx1"/>
                </a:solidFill>
                <a:sym typeface="Wingdings" pitchFamily="2" charset="2"/>
              </a:rPr>
              <a:t>幅広い帯域を無免許で利用　</a:t>
            </a:r>
            <a:endParaRPr lang="en-US" altLang="ja-JP" sz="2400" smtClean="0">
              <a:solidFill>
                <a:schemeClr val="tx1"/>
              </a:solidFill>
              <a:sym typeface="Wingdings" pitchFamily="2" charset="2"/>
            </a:endParaRPr>
          </a:p>
          <a:p>
            <a:pPr>
              <a:buFont typeface="Wingdings" pitchFamily="2" charset="2"/>
              <a:buNone/>
            </a:pPr>
            <a:r>
              <a:rPr lang="ja-JP" altLang="en-US" sz="2400">
                <a:solidFill>
                  <a:schemeClr val="tx1"/>
                </a:solidFill>
                <a:sym typeface="Wingdings" pitchFamily="2" charset="2"/>
              </a:rPr>
              <a:t> </a:t>
            </a:r>
            <a:r>
              <a:rPr lang="ja-JP" altLang="en-US" sz="2400" smtClean="0">
                <a:solidFill>
                  <a:schemeClr val="tx1"/>
                </a:solidFill>
                <a:sym typeface="Wingdings" pitchFamily="2" charset="2"/>
              </a:rPr>
              <a:t>   </a:t>
            </a:r>
            <a:r>
              <a:rPr lang="ja-JP" altLang="en-US" sz="2400" smtClean="0">
                <a:solidFill>
                  <a:schemeClr val="tx1"/>
                </a:solidFill>
                <a:sym typeface="Wingdings" pitchFamily="2" charset="2"/>
              </a:rPr>
              <a:t>可能</a:t>
            </a:r>
            <a:r>
              <a:rPr lang="ja-JP" altLang="en-US" sz="2400" dirty="0">
                <a:sym typeface="Wingdings" pitchFamily="2" charset="2"/>
              </a:rPr>
              <a:t>　　　</a:t>
            </a:r>
          </a:p>
        </p:txBody>
      </p:sp>
      <p:sp>
        <p:nvSpPr>
          <p:cNvPr id="6170" name="Rectangle 18"/>
          <p:cNvSpPr>
            <a:spLocks noChangeArrowheads="1"/>
          </p:cNvSpPr>
          <p:nvPr/>
        </p:nvSpPr>
        <p:spPr bwMode="auto">
          <a:xfrm>
            <a:off x="668454" y="2935464"/>
            <a:ext cx="32792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indent="-360363"/>
            <a:r>
              <a:rPr lang="ja-JP" altLang="en-US" sz="2400" b="1"/>
              <a:t>近</a:t>
            </a:r>
            <a:r>
              <a:rPr lang="ja-JP" altLang="en-US" sz="2400" b="1" smtClean="0"/>
              <a:t>距離用高速無線通信</a:t>
            </a:r>
            <a:endParaRPr lang="en-US" altLang="ja-JP" sz="2400" b="1" smtClean="0"/>
          </a:p>
          <a:p>
            <a:pPr marL="360363" indent="-360363"/>
            <a:r>
              <a:rPr lang="ja-JP" altLang="en-US" sz="2400" b="1" smtClean="0"/>
              <a:t>への利用が期待される</a:t>
            </a:r>
            <a:endParaRPr lang="ja-JP" altLang="en-US" sz="2400" b="1"/>
          </a:p>
        </p:txBody>
      </p:sp>
      <p:sp>
        <p:nvSpPr>
          <p:cNvPr id="6171" name="下矢印 2"/>
          <p:cNvSpPr>
            <a:spLocks noChangeArrowheads="1"/>
          </p:cNvSpPr>
          <p:nvPr/>
        </p:nvSpPr>
        <p:spPr bwMode="auto">
          <a:xfrm>
            <a:off x="1702680" y="2337807"/>
            <a:ext cx="1239750" cy="472692"/>
          </a:xfrm>
          <a:prstGeom prst="downArrow">
            <a:avLst>
              <a:gd name="adj1" fmla="val 50000"/>
              <a:gd name="adj2" fmla="val 50000"/>
            </a:avLst>
          </a:prstGeom>
          <a:solidFill>
            <a:srgbClr val="FF0000"/>
          </a:solidFill>
          <a:ln w="28575" algn="ctr">
            <a:solidFill>
              <a:schemeClr val="tx1"/>
            </a:solidFill>
            <a:round/>
            <a:headEnd/>
            <a:tailEnd/>
          </a:ln>
        </p:spPr>
        <p:txBody>
          <a:bodyPr wrap="square" lIns="90000" tIns="46800" rIns="90000" bIns="46800">
            <a:spAutoFit/>
          </a:bodyPr>
          <a:lstStyle/>
          <a:p>
            <a:pPr eaLnBrk="1" hangingPunct="1"/>
            <a:endParaRPr lang="ja-JP" altLang="en-US" sz="3600" b="0">
              <a:solidFill>
                <a:schemeClr val="tx1"/>
              </a:solidFill>
              <a:ea typeface="ＭＳ Ｐゴシック" charset="-128"/>
            </a:endParaRPr>
          </a:p>
        </p:txBody>
      </p:sp>
      <p:sp>
        <p:nvSpPr>
          <p:cNvPr id="6172" name="Rectangle 34"/>
          <p:cNvSpPr>
            <a:spLocks noChangeArrowheads="1"/>
          </p:cNvSpPr>
          <p:nvPr/>
        </p:nvSpPr>
        <p:spPr bwMode="auto">
          <a:xfrm>
            <a:off x="5642113" y="3199340"/>
            <a:ext cx="30460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10.6 [Gbps/Ch](64QAM)</a:t>
            </a:r>
            <a:endParaRPr lang="ja-JP" altLang="en-US" sz="2000" b="1"/>
          </a:p>
        </p:txBody>
      </p:sp>
      <p:sp>
        <p:nvSpPr>
          <p:cNvPr id="2" name="日付プレースホルダー 1"/>
          <p:cNvSpPr>
            <a:spLocks noGrp="1"/>
          </p:cNvSpPr>
          <p:nvPr>
            <p:ph type="dt" sz="half" idx="10"/>
          </p:nvPr>
        </p:nvSpPr>
        <p:spPr/>
        <p:txBody>
          <a:bodyPr/>
          <a:lstStyle/>
          <a:p>
            <a:pPr>
              <a:defRPr/>
            </a:pPr>
            <a:r>
              <a:rPr lang="en-US" altLang="ja-JP" smtClean="0"/>
              <a:t>2013/03/20</a:t>
            </a:r>
            <a:endParaRPr lang="en-US" altLang="ja-JP"/>
          </a:p>
        </p:txBody>
      </p:sp>
      <p:sp>
        <p:nvSpPr>
          <p:cNvPr id="32" name="テキスト ボックス 31"/>
          <p:cNvSpPr txBox="1"/>
          <p:nvPr/>
        </p:nvSpPr>
        <p:spPr>
          <a:xfrm>
            <a:off x="552932" y="4038862"/>
            <a:ext cx="7948459" cy="830997"/>
          </a:xfrm>
          <a:prstGeom prst="rect">
            <a:avLst/>
          </a:prstGeom>
          <a:solidFill>
            <a:schemeClr val="bg1"/>
          </a:solidFill>
          <a:ln w="25400">
            <a:noFill/>
          </a:ln>
        </p:spPr>
        <p:txBody>
          <a:bodyPr wrap="square" rtlCol="0">
            <a:spAutoFit/>
          </a:bodyPr>
          <a:lstStyle/>
          <a:p>
            <a:pPr marL="342900" indent="-342900">
              <a:buFont typeface="Arial" pitchFamily="34" charset="0"/>
              <a:buChar char="•"/>
            </a:pPr>
            <a:r>
              <a:rPr kumimoji="1" lang="ja-JP" altLang="en-US" sz="2400" b="1" smtClean="0"/>
              <a:t>ミリ波帯での利得向上を目的に，ゲインブーストを用いた</a:t>
            </a:r>
            <a:r>
              <a:rPr kumimoji="1" lang="ja-JP" altLang="en-US" sz="2400" b="1" smtClean="0"/>
              <a:t>カスコード回路が</a:t>
            </a:r>
            <a:r>
              <a:rPr kumimoji="1" lang="ja-JP" altLang="en-US" sz="2400" b="1" smtClean="0"/>
              <a:t>提案されている</a:t>
            </a:r>
            <a:endParaRPr lang="en-US" altLang="ja-JP" sz="2400" b="1" smtClean="0"/>
          </a:p>
        </p:txBody>
      </p:sp>
      <p:sp>
        <p:nvSpPr>
          <p:cNvPr id="4" name="テキスト ボックス 3"/>
          <p:cNvSpPr txBox="1"/>
          <p:nvPr/>
        </p:nvSpPr>
        <p:spPr>
          <a:xfrm>
            <a:off x="7215738" y="3585098"/>
            <a:ext cx="1563120" cy="338554"/>
          </a:xfrm>
          <a:prstGeom prst="rect">
            <a:avLst/>
          </a:prstGeom>
          <a:noFill/>
        </p:spPr>
        <p:txBody>
          <a:bodyPr wrap="none" rtlCol="0">
            <a:spAutoFit/>
          </a:bodyPr>
          <a:lstStyle/>
          <a:p>
            <a:r>
              <a:rPr kumimoji="1" lang="en-US" altLang="ja-JP" sz="1600" b="1" smtClean="0"/>
              <a:t>IEEE 802.11ad</a:t>
            </a:r>
            <a:endParaRPr kumimoji="1" lang="ja-JP" altLang="en-US" sz="1600" b="1"/>
          </a:p>
        </p:txBody>
      </p:sp>
      <p:sp>
        <p:nvSpPr>
          <p:cNvPr id="3" name="正方形/長方形 2"/>
          <p:cNvSpPr/>
          <p:nvPr/>
        </p:nvSpPr>
        <p:spPr>
          <a:xfrm>
            <a:off x="1105587" y="5610163"/>
            <a:ext cx="7056650" cy="830997"/>
          </a:xfrm>
          <a:prstGeom prst="rect">
            <a:avLst/>
          </a:prstGeom>
          <a:ln w="38100">
            <a:solidFill>
              <a:srgbClr val="FF0000"/>
            </a:solidFill>
          </a:ln>
        </p:spPr>
        <p:txBody>
          <a:bodyPr wrap="square">
            <a:spAutoFit/>
          </a:bodyPr>
          <a:lstStyle/>
          <a:p>
            <a:r>
              <a:rPr lang="ja-JP" altLang="en-US" sz="2400" b="1" smtClean="0"/>
              <a:t>ゲインブーストカスコードにおいて，安定性を改善しつつ更なる利得の向上</a:t>
            </a:r>
            <a:endParaRPr lang="en-US" altLang="ja-JP" sz="2400" b="1"/>
          </a:p>
        </p:txBody>
      </p:sp>
      <p:sp>
        <p:nvSpPr>
          <p:cNvPr id="5" name="テキスト ボックス 4"/>
          <p:cNvSpPr txBox="1"/>
          <p:nvPr/>
        </p:nvSpPr>
        <p:spPr>
          <a:xfrm>
            <a:off x="6294665" y="4378688"/>
            <a:ext cx="2031325" cy="461665"/>
          </a:xfrm>
          <a:prstGeom prst="rect">
            <a:avLst/>
          </a:prstGeom>
          <a:noFill/>
        </p:spPr>
        <p:txBody>
          <a:bodyPr wrap="none" rtlCol="0">
            <a:spAutoFit/>
          </a:bodyPr>
          <a:lstStyle/>
          <a:p>
            <a:r>
              <a:rPr kumimoji="1" lang="ja-JP" altLang="en-US" sz="2400" b="1" smtClean="0">
                <a:solidFill>
                  <a:srgbClr val="0000FF"/>
                </a:solidFill>
              </a:rPr>
              <a:t>安定性が劣化</a:t>
            </a:r>
            <a:endParaRPr kumimoji="1" lang="ja-JP" altLang="en-US" sz="2400" b="1">
              <a:solidFill>
                <a:srgbClr val="0000FF"/>
              </a:solidFill>
            </a:endParaRPr>
          </a:p>
        </p:txBody>
      </p:sp>
      <p:sp>
        <p:nvSpPr>
          <p:cNvPr id="6" name="右矢印 5"/>
          <p:cNvSpPr/>
          <p:nvPr/>
        </p:nvSpPr>
        <p:spPr bwMode="auto">
          <a:xfrm>
            <a:off x="5770184" y="4521236"/>
            <a:ext cx="474033" cy="230833"/>
          </a:xfrm>
          <a:prstGeom prst="rightArrow">
            <a:avLst/>
          </a:prstGeom>
          <a:solidFill>
            <a:srgbClr val="0000FF"/>
          </a:solidFill>
          <a:ln w="381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下矢印 6"/>
          <p:cNvSpPr/>
          <p:nvPr/>
        </p:nvSpPr>
        <p:spPr bwMode="auto">
          <a:xfrm>
            <a:off x="4269181" y="5007127"/>
            <a:ext cx="515959" cy="435129"/>
          </a:xfrm>
          <a:prstGeom prst="downArrow">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pic>
        <p:nvPicPr>
          <p:cNvPr id="2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829" y="1064442"/>
            <a:ext cx="3282471" cy="16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63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669" y="910198"/>
            <a:ext cx="3760190" cy="266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3850" y="39713"/>
            <a:ext cx="7904728" cy="661962"/>
          </a:xfrm>
        </p:spPr>
        <p:txBody>
          <a:bodyPr/>
          <a:lstStyle/>
          <a:p>
            <a:r>
              <a:rPr kumimoji="1" lang="ja-JP" altLang="en-US" b="1" smtClean="0"/>
              <a:t>ゲインブーストカスコード</a:t>
            </a:r>
            <a:r>
              <a:rPr kumimoji="1" lang="en-US" altLang="ja-JP" b="1" smtClean="0"/>
              <a:t>(</a:t>
            </a:r>
            <a:r>
              <a:rPr kumimoji="1" lang="ja-JP" altLang="en-US" b="1" smtClean="0"/>
              <a:t>従来回路</a:t>
            </a:r>
            <a:r>
              <a:rPr kumimoji="1" lang="en-US" altLang="ja-JP" b="1" smtClean="0"/>
              <a:t>)</a:t>
            </a:r>
            <a:endParaRPr kumimoji="1" lang="ja-JP" altLang="en-US" b="1" dirty="0"/>
          </a:p>
        </p:txBody>
      </p:sp>
      <p:sp>
        <p:nvSpPr>
          <p:cNvPr id="14" name="Text Box 15"/>
          <p:cNvSpPr txBox="1">
            <a:spLocks noChangeArrowheads="1"/>
          </p:cNvSpPr>
          <p:nvPr/>
        </p:nvSpPr>
        <p:spPr bwMode="auto">
          <a:xfrm>
            <a:off x="345043" y="4705577"/>
            <a:ext cx="4279878" cy="1017844"/>
          </a:xfrm>
          <a:prstGeom prst="rect">
            <a:avLst/>
          </a:prstGeom>
          <a:solidFill>
            <a:schemeClr val="bg1"/>
          </a:solidFill>
          <a:ln w="38100">
            <a:solidFill>
              <a:srgbClr val="FF0000"/>
            </a:solidFill>
          </a:ln>
          <a:effectLst/>
          <a:extLst/>
        </p:spPr>
        <p:txBody>
          <a:bodyPr wrap="square" lIns="90000" tIns="46800" rIns="90000" bIns="46800">
            <a:spAutoFit/>
          </a:bodyPr>
          <a:lstStyle>
            <a:lvl1pPr>
              <a:defRPr kumimoji="1" sz="3200" b="1">
                <a:solidFill>
                  <a:schemeClr val="tx2"/>
                </a:solidFill>
                <a:latin typeface="Arial" charset="0"/>
                <a:ea typeface="ＭＳ ゴシック" pitchFamily="49" charset="-128"/>
              </a:defRPr>
            </a:lvl1pPr>
            <a:lvl2pPr marL="742950" indent="-285750">
              <a:defRPr kumimoji="1" sz="3200" b="1">
                <a:solidFill>
                  <a:schemeClr val="tx2"/>
                </a:solidFill>
                <a:latin typeface="Arial" charset="0"/>
                <a:ea typeface="ＭＳ ゴシック" pitchFamily="49" charset="-128"/>
              </a:defRPr>
            </a:lvl2pPr>
            <a:lvl3pPr marL="1143000" indent="-228600">
              <a:defRPr kumimoji="1" sz="3200" b="1">
                <a:solidFill>
                  <a:schemeClr val="tx2"/>
                </a:solidFill>
                <a:latin typeface="Arial" charset="0"/>
                <a:ea typeface="ＭＳ ゴシック" pitchFamily="49" charset="-128"/>
              </a:defRPr>
            </a:lvl3pPr>
            <a:lvl4pPr marL="1600200" indent="-228600">
              <a:defRPr kumimoji="1" sz="3200" b="1">
                <a:solidFill>
                  <a:schemeClr val="tx2"/>
                </a:solidFill>
                <a:latin typeface="Arial" charset="0"/>
                <a:ea typeface="ＭＳ ゴシック" pitchFamily="49" charset="-128"/>
              </a:defRPr>
            </a:lvl4pPr>
            <a:lvl5pPr marL="2057400" indent="-228600">
              <a:defRPr kumimoji="1" sz="3200" b="1">
                <a:solidFill>
                  <a:schemeClr val="tx2"/>
                </a:solidFill>
                <a:latin typeface="Arial" charset="0"/>
                <a:ea typeface="ＭＳ ゴシック" pitchFamily="49" charset="-128"/>
              </a:defRPr>
            </a:lvl5pPr>
            <a:lvl6pPr marL="2514600" indent="-228600" eaLnBrk="0" fontAlgn="base" hangingPunct="0">
              <a:spcBef>
                <a:spcPct val="0"/>
              </a:spcBef>
              <a:spcAft>
                <a:spcPct val="0"/>
              </a:spcAft>
              <a:defRPr kumimoji="1" sz="3200" b="1">
                <a:solidFill>
                  <a:schemeClr val="tx2"/>
                </a:solidFill>
                <a:latin typeface="Arial" charset="0"/>
                <a:ea typeface="ＭＳ ゴシック" pitchFamily="49" charset="-128"/>
              </a:defRPr>
            </a:lvl6pPr>
            <a:lvl7pPr marL="2971800" indent="-228600" eaLnBrk="0" fontAlgn="base" hangingPunct="0">
              <a:spcBef>
                <a:spcPct val="0"/>
              </a:spcBef>
              <a:spcAft>
                <a:spcPct val="0"/>
              </a:spcAft>
              <a:defRPr kumimoji="1" sz="3200" b="1">
                <a:solidFill>
                  <a:schemeClr val="tx2"/>
                </a:solidFill>
                <a:latin typeface="Arial" charset="0"/>
                <a:ea typeface="ＭＳ ゴシック" pitchFamily="49" charset="-128"/>
              </a:defRPr>
            </a:lvl7pPr>
            <a:lvl8pPr marL="3429000" indent="-228600" eaLnBrk="0" fontAlgn="base" hangingPunct="0">
              <a:spcBef>
                <a:spcPct val="0"/>
              </a:spcBef>
              <a:spcAft>
                <a:spcPct val="0"/>
              </a:spcAft>
              <a:defRPr kumimoji="1" sz="3200" b="1">
                <a:solidFill>
                  <a:schemeClr val="tx2"/>
                </a:solidFill>
                <a:latin typeface="Arial" charset="0"/>
                <a:ea typeface="ＭＳ ゴシック" pitchFamily="49" charset="-128"/>
              </a:defRPr>
            </a:lvl8pPr>
            <a:lvl9pPr marL="3886200" indent="-228600" eaLnBrk="0" fontAlgn="base" hangingPunct="0">
              <a:spcBef>
                <a:spcPct val="0"/>
              </a:spcBef>
              <a:spcAft>
                <a:spcPct val="0"/>
              </a:spcAft>
              <a:defRPr kumimoji="1" sz="3200" b="1">
                <a:solidFill>
                  <a:schemeClr val="tx2"/>
                </a:solidFill>
                <a:latin typeface="Arial" charset="0"/>
                <a:ea typeface="ＭＳ ゴシック" pitchFamily="49" charset="-128"/>
              </a:defRPr>
            </a:lvl9pPr>
          </a:lstStyle>
          <a:p>
            <a:pPr>
              <a:buFont typeface="Wingdings" pitchFamily="2" charset="2"/>
              <a:buNone/>
            </a:pPr>
            <a:r>
              <a:rPr lang="en-US" altLang="ja-JP" sz="2000" dirty="0" smtClean="0">
                <a:solidFill>
                  <a:srgbClr val="FF0000"/>
                </a:solidFill>
                <a:sym typeface="Wingdings" pitchFamily="2" charset="2"/>
              </a:rPr>
              <a:t> </a:t>
            </a:r>
            <a:r>
              <a:rPr lang="en-US" altLang="ja-JP" sz="2000" dirty="0" err="1" smtClean="0">
                <a:solidFill>
                  <a:schemeClr val="tx1"/>
                </a:solidFill>
                <a:sym typeface="Wingdings" pitchFamily="2" charset="2"/>
              </a:rPr>
              <a:t>C</a:t>
            </a:r>
            <a:r>
              <a:rPr lang="en-US" altLang="ja-JP" sz="2000" baseline="-25000" dirty="0" err="1" smtClean="0">
                <a:solidFill>
                  <a:schemeClr val="tx1"/>
                </a:solidFill>
                <a:sym typeface="Wingdings" pitchFamily="2" charset="2"/>
              </a:rPr>
              <a:t>gs</a:t>
            </a:r>
            <a:r>
              <a:rPr lang="ja-JP" altLang="en-US" sz="2000" dirty="0" smtClean="0">
                <a:solidFill>
                  <a:schemeClr val="tx1"/>
                </a:solidFill>
                <a:sym typeface="Wingdings" pitchFamily="2" charset="2"/>
              </a:rPr>
              <a:t>を打ち消すことで利得が向上</a:t>
            </a:r>
            <a:endParaRPr lang="en-US" altLang="ja-JP" sz="2000" dirty="0" smtClean="0">
              <a:solidFill>
                <a:schemeClr val="tx1"/>
              </a:solidFill>
              <a:sym typeface="Wingdings" pitchFamily="2" charset="2"/>
            </a:endParaRPr>
          </a:p>
          <a:p>
            <a:pPr>
              <a:buFont typeface="Wingdings" pitchFamily="2" charset="2"/>
              <a:buNone/>
            </a:pPr>
            <a:r>
              <a:rPr lang="en-US" altLang="ja-JP" sz="2000" dirty="0" smtClean="0">
                <a:solidFill>
                  <a:srgbClr val="FF0000"/>
                </a:solidFill>
                <a:sym typeface="Wingdings" pitchFamily="2" charset="2"/>
              </a:rPr>
              <a:t> </a:t>
            </a:r>
            <a:r>
              <a:rPr lang="en-US" altLang="ja-JP" sz="2000" dirty="0" smtClean="0">
                <a:solidFill>
                  <a:schemeClr val="tx1"/>
                </a:solidFill>
                <a:sym typeface="Wingdings" pitchFamily="2" charset="2"/>
              </a:rPr>
              <a:t>L</a:t>
            </a:r>
            <a:r>
              <a:rPr lang="ja-JP" altLang="en-US" sz="2000" dirty="0" smtClean="0">
                <a:solidFill>
                  <a:schemeClr val="tx1"/>
                </a:solidFill>
                <a:sym typeface="Wingdings" pitchFamily="2" charset="2"/>
              </a:rPr>
              <a:t>を大きくすることで利得が向上</a:t>
            </a:r>
            <a:endParaRPr lang="en-US" altLang="ja-JP" sz="2000" dirty="0" smtClean="0">
              <a:solidFill>
                <a:schemeClr val="tx1"/>
              </a:solidFill>
              <a:sym typeface="Wingdings" pitchFamily="2" charset="2"/>
            </a:endParaRPr>
          </a:p>
          <a:p>
            <a:r>
              <a:rPr lang="en-US" altLang="ja-JP" sz="2000" dirty="0" smtClean="0">
                <a:solidFill>
                  <a:srgbClr val="0099FF"/>
                </a:solidFill>
                <a:sym typeface="Wingdings" pitchFamily="2" charset="2"/>
              </a:rPr>
              <a:t></a:t>
            </a:r>
            <a:r>
              <a:rPr lang="en-US" altLang="ja-JP" sz="2000" dirty="0" smtClean="0">
                <a:sym typeface="Wingdings" pitchFamily="2" charset="2"/>
              </a:rPr>
              <a:t> L</a:t>
            </a:r>
            <a:r>
              <a:rPr lang="ja-JP" altLang="en-US" sz="2000" dirty="0" smtClean="0">
                <a:sym typeface="Wingdings" pitchFamily="2" charset="2"/>
              </a:rPr>
              <a:t>を大きくすると安定性が劣化</a:t>
            </a:r>
            <a:endParaRPr lang="ja-JP" altLang="en-US" sz="2000" dirty="0">
              <a:sym typeface="Wingdings" pitchFamily="2" charset="2"/>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557" y="774238"/>
            <a:ext cx="3176849" cy="372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071" y="3518777"/>
            <a:ext cx="3648661" cy="27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38589" y="6271214"/>
            <a:ext cx="4092787" cy="400110"/>
          </a:xfrm>
          <a:prstGeom prst="rect">
            <a:avLst/>
          </a:prstGeom>
          <a:solidFill>
            <a:schemeClr val="bg1"/>
          </a:solidFill>
          <a:ln w="38100">
            <a:solidFill>
              <a:srgbClr val="0000FF"/>
            </a:solidFill>
          </a:ln>
        </p:spPr>
        <p:txBody>
          <a:bodyPr wrap="none" rtlCol="0">
            <a:spAutoFit/>
          </a:bodyPr>
          <a:lstStyle/>
          <a:p>
            <a:r>
              <a:rPr lang="en-US" altLang="ja-JP" sz="2000" b="1" smtClean="0">
                <a:solidFill>
                  <a:srgbClr val="0099FF"/>
                </a:solidFill>
                <a:sym typeface="Wingdings" pitchFamily="2" charset="2"/>
              </a:rPr>
              <a:t> </a:t>
            </a:r>
            <a:r>
              <a:rPr kumimoji="1" lang="ja-JP" altLang="en-US" sz="2000" b="1" smtClean="0"/>
              <a:t>大きな</a:t>
            </a:r>
            <a:r>
              <a:rPr kumimoji="1" lang="en-US" altLang="ja-JP" sz="2000" b="1" smtClean="0"/>
              <a:t>L</a:t>
            </a:r>
            <a:r>
              <a:rPr kumimoji="1" lang="ja-JP" altLang="en-US" sz="2000" b="1" smtClean="0"/>
              <a:t>を使えず利得向上に限界</a:t>
            </a:r>
            <a:endParaRPr kumimoji="1" lang="ja-JP" altLang="en-US" sz="2000" b="1"/>
          </a:p>
        </p:txBody>
      </p:sp>
      <p:sp>
        <p:nvSpPr>
          <p:cNvPr id="6" name="下矢印 5"/>
          <p:cNvSpPr/>
          <p:nvPr/>
        </p:nvSpPr>
        <p:spPr bwMode="auto">
          <a:xfrm>
            <a:off x="2308634" y="5843829"/>
            <a:ext cx="352697" cy="306977"/>
          </a:xfrm>
          <a:prstGeom prst="downArrow">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正方形/長方形 6"/>
          <p:cNvSpPr/>
          <p:nvPr/>
        </p:nvSpPr>
        <p:spPr>
          <a:xfrm>
            <a:off x="5212081" y="6263049"/>
            <a:ext cx="3931920" cy="600164"/>
          </a:xfrm>
          <a:prstGeom prst="rect">
            <a:avLst/>
          </a:prstGeom>
          <a:solidFill>
            <a:schemeClr val="bg1"/>
          </a:solidFill>
        </p:spPr>
        <p:txBody>
          <a:bodyPr wrap="square">
            <a:spAutoFit/>
          </a:bodyPr>
          <a:lstStyle/>
          <a:p>
            <a:r>
              <a:rPr lang="en-US" altLang="ja-JP" sz="1100">
                <a:latin typeface="Times New Roman" pitchFamily="18" charset="0"/>
                <a:cs typeface="Times New Roman" pitchFamily="18" charset="0"/>
              </a:rPr>
              <a:t>[1] A. Niknejad, et al., </a:t>
            </a:r>
            <a:r>
              <a:rPr lang="en-US" altLang="ja-JP" sz="1100" i="1">
                <a:latin typeface="Times New Roman" pitchFamily="18" charset="0"/>
                <a:cs typeface="Times New Roman" pitchFamily="18" charset="0"/>
              </a:rPr>
              <a:t>mm-Wave Silicon Technology 60GHz </a:t>
            </a:r>
            <a:r>
              <a:rPr lang="en-US" altLang="ja-JP" sz="1100" i="1" smtClean="0">
                <a:latin typeface="Times New Roman" pitchFamily="18" charset="0"/>
                <a:cs typeface="Times New Roman" pitchFamily="18" charset="0"/>
              </a:rPr>
              <a:t>and</a:t>
            </a:r>
            <a:r>
              <a:rPr lang="ja-JP" altLang="en-US" sz="1100" i="1" smtClean="0">
                <a:latin typeface="Times New Roman" pitchFamily="18" charset="0"/>
                <a:cs typeface="Times New Roman" pitchFamily="18" charset="0"/>
              </a:rPr>
              <a:t>　　　　</a:t>
            </a:r>
            <a:r>
              <a:rPr lang="ja-JP" altLang="en-US" sz="1100" i="1">
                <a:latin typeface="Times New Roman" pitchFamily="18" charset="0"/>
                <a:cs typeface="Times New Roman" pitchFamily="18" charset="0"/>
              </a:rPr>
              <a:t>　</a:t>
            </a:r>
            <a:endParaRPr lang="en-US" altLang="ja-JP" sz="1100" i="1" smtClean="0">
              <a:latin typeface="Times New Roman" pitchFamily="18" charset="0"/>
              <a:cs typeface="Times New Roman" pitchFamily="18" charset="0"/>
            </a:endParaRPr>
          </a:p>
          <a:p>
            <a:r>
              <a:rPr lang="ja-JP" altLang="en-US" sz="1100" i="1" smtClean="0">
                <a:latin typeface="Times New Roman" pitchFamily="18" charset="0"/>
                <a:cs typeface="Times New Roman" pitchFamily="18" charset="0"/>
              </a:rPr>
              <a:t>      </a:t>
            </a:r>
            <a:r>
              <a:rPr lang="en-US" altLang="ja-JP" sz="1100" i="1" smtClean="0">
                <a:latin typeface="Times New Roman" pitchFamily="18" charset="0"/>
                <a:cs typeface="Times New Roman" pitchFamily="18" charset="0"/>
              </a:rPr>
              <a:t>Beyond</a:t>
            </a:r>
            <a:r>
              <a:rPr lang="en-US" altLang="ja-JP" sz="1100">
                <a:latin typeface="Times New Roman" pitchFamily="18" charset="0"/>
                <a:cs typeface="Times New Roman" pitchFamily="18" charset="0"/>
              </a:rPr>
              <a:t>, Springer. 2007.</a:t>
            </a:r>
          </a:p>
          <a:p>
            <a:r>
              <a:rPr lang="en-US" altLang="ja-JP" sz="1100">
                <a:latin typeface="Times New Roman" pitchFamily="18" charset="0"/>
                <a:cs typeface="Times New Roman" pitchFamily="18" charset="0"/>
              </a:rPr>
              <a:t>[2] H. Hsieh, et al, </a:t>
            </a:r>
            <a:r>
              <a:rPr lang="en-US" altLang="ja-JP" sz="1100" i="1">
                <a:latin typeface="Times New Roman" pitchFamily="18" charset="0"/>
                <a:cs typeface="Times New Roman" pitchFamily="18" charset="0"/>
              </a:rPr>
              <a:t>IEEE RFIC</a:t>
            </a:r>
            <a:r>
              <a:rPr lang="en-US" altLang="ja-JP" sz="1100">
                <a:latin typeface="Times New Roman" pitchFamily="18" charset="0"/>
                <a:cs typeface="Times New Roman" pitchFamily="18" charset="0"/>
              </a:rPr>
              <a:t>, Jun. 2011.</a:t>
            </a:r>
            <a:endParaRPr lang="ja-JP" altLang="en-US" sz="1100">
              <a:latin typeface="Times New Roman" pitchFamily="18" charset="0"/>
              <a:cs typeface="Times New Roman" pitchFamily="18" charset="0"/>
            </a:endParaRPr>
          </a:p>
        </p:txBody>
      </p:sp>
    </p:spTree>
    <p:extLst>
      <p:ext uri="{BB962C8B-B14F-4D97-AF65-F5344CB8AC3E}">
        <p14:creationId xmlns:p14="http://schemas.microsoft.com/office/powerpoint/2010/main" val="3009137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7904728" cy="661962"/>
          </a:xfrm>
        </p:spPr>
        <p:txBody>
          <a:bodyPr/>
          <a:lstStyle/>
          <a:p>
            <a:r>
              <a:rPr kumimoji="1" lang="ja-JP" altLang="en-US" b="1" smtClean="0"/>
              <a:t>ゲインブーストカスコード</a:t>
            </a:r>
            <a:r>
              <a:rPr kumimoji="1" lang="en-US" altLang="ja-JP" b="1" smtClean="0"/>
              <a:t>(</a:t>
            </a:r>
            <a:r>
              <a:rPr kumimoji="1" lang="ja-JP" altLang="en-US" b="1" smtClean="0"/>
              <a:t>提案回路</a:t>
            </a:r>
            <a:r>
              <a:rPr kumimoji="1" lang="en-US" altLang="ja-JP" b="1" smtClean="0"/>
              <a:t>)</a:t>
            </a:r>
            <a:endParaRPr kumimoji="1" lang="ja-JP" altLang="en-US" b="1" dirty="0"/>
          </a:p>
        </p:txBody>
      </p:sp>
      <p:sp>
        <p:nvSpPr>
          <p:cNvPr id="15" name="Text Box 15"/>
          <p:cNvSpPr txBox="1">
            <a:spLocks noChangeArrowheads="1"/>
          </p:cNvSpPr>
          <p:nvPr/>
        </p:nvSpPr>
        <p:spPr bwMode="auto">
          <a:xfrm>
            <a:off x="5410238" y="1489699"/>
            <a:ext cx="3515083" cy="833178"/>
          </a:xfrm>
          <a:prstGeom prst="rect">
            <a:avLst/>
          </a:prstGeom>
          <a:solidFill>
            <a:schemeClr val="bg1"/>
          </a:solidFill>
          <a:ln w="38100" algn="ctr">
            <a:solidFill>
              <a:srgbClr val="FF0000"/>
            </a:solidFill>
            <a:miter lim="800000"/>
            <a:headEnd/>
            <a:tailEnd/>
          </a:ln>
          <a:effectLst/>
          <a:extLst/>
        </p:spPr>
        <p:txBody>
          <a:bodyPr wrap="square" lIns="90000" tIns="46800" rIns="90000" bIns="46800">
            <a:spAutoFit/>
          </a:bodyPr>
          <a:lstStyle>
            <a:lvl1pPr>
              <a:defRPr kumimoji="1" sz="3200" b="1">
                <a:solidFill>
                  <a:schemeClr val="tx2"/>
                </a:solidFill>
                <a:latin typeface="Arial" charset="0"/>
                <a:ea typeface="ＭＳ ゴシック" pitchFamily="49" charset="-128"/>
              </a:defRPr>
            </a:lvl1pPr>
            <a:lvl2pPr marL="742950" indent="-285750">
              <a:defRPr kumimoji="1" sz="3200" b="1">
                <a:solidFill>
                  <a:schemeClr val="tx2"/>
                </a:solidFill>
                <a:latin typeface="Arial" charset="0"/>
                <a:ea typeface="ＭＳ ゴシック" pitchFamily="49" charset="-128"/>
              </a:defRPr>
            </a:lvl2pPr>
            <a:lvl3pPr marL="1143000" indent="-228600">
              <a:defRPr kumimoji="1" sz="3200" b="1">
                <a:solidFill>
                  <a:schemeClr val="tx2"/>
                </a:solidFill>
                <a:latin typeface="Arial" charset="0"/>
                <a:ea typeface="ＭＳ ゴシック" pitchFamily="49" charset="-128"/>
              </a:defRPr>
            </a:lvl3pPr>
            <a:lvl4pPr marL="1600200" indent="-228600">
              <a:defRPr kumimoji="1" sz="3200" b="1">
                <a:solidFill>
                  <a:schemeClr val="tx2"/>
                </a:solidFill>
                <a:latin typeface="Arial" charset="0"/>
                <a:ea typeface="ＭＳ ゴシック" pitchFamily="49" charset="-128"/>
              </a:defRPr>
            </a:lvl4pPr>
            <a:lvl5pPr marL="2057400" indent="-228600">
              <a:defRPr kumimoji="1" sz="3200" b="1">
                <a:solidFill>
                  <a:schemeClr val="tx2"/>
                </a:solidFill>
                <a:latin typeface="Arial" charset="0"/>
                <a:ea typeface="ＭＳ ゴシック" pitchFamily="49" charset="-128"/>
              </a:defRPr>
            </a:lvl5pPr>
            <a:lvl6pPr marL="2514600" indent="-228600" eaLnBrk="0" fontAlgn="base" hangingPunct="0">
              <a:spcBef>
                <a:spcPct val="0"/>
              </a:spcBef>
              <a:spcAft>
                <a:spcPct val="0"/>
              </a:spcAft>
              <a:defRPr kumimoji="1" sz="3200" b="1">
                <a:solidFill>
                  <a:schemeClr val="tx2"/>
                </a:solidFill>
                <a:latin typeface="Arial" charset="0"/>
                <a:ea typeface="ＭＳ ゴシック" pitchFamily="49" charset="-128"/>
              </a:defRPr>
            </a:lvl6pPr>
            <a:lvl7pPr marL="2971800" indent="-228600" eaLnBrk="0" fontAlgn="base" hangingPunct="0">
              <a:spcBef>
                <a:spcPct val="0"/>
              </a:spcBef>
              <a:spcAft>
                <a:spcPct val="0"/>
              </a:spcAft>
              <a:defRPr kumimoji="1" sz="3200" b="1">
                <a:solidFill>
                  <a:schemeClr val="tx2"/>
                </a:solidFill>
                <a:latin typeface="Arial" charset="0"/>
                <a:ea typeface="ＭＳ ゴシック" pitchFamily="49" charset="-128"/>
              </a:defRPr>
            </a:lvl7pPr>
            <a:lvl8pPr marL="3429000" indent="-228600" eaLnBrk="0" fontAlgn="base" hangingPunct="0">
              <a:spcBef>
                <a:spcPct val="0"/>
              </a:spcBef>
              <a:spcAft>
                <a:spcPct val="0"/>
              </a:spcAft>
              <a:defRPr kumimoji="1" sz="3200" b="1">
                <a:solidFill>
                  <a:schemeClr val="tx2"/>
                </a:solidFill>
                <a:latin typeface="Arial" charset="0"/>
                <a:ea typeface="ＭＳ ゴシック" pitchFamily="49" charset="-128"/>
              </a:defRPr>
            </a:lvl8pPr>
            <a:lvl9pPr marL="3886200" indent="-228600" eaLnBrk="0" fontAlgn="base" hangingPunct="0">
              <a:spcBef>
                <a:spcPct val="0"/>
              </a:spcBef>
              <a:spcAft>
                <a:spcPct val="0"/>
              </a:spcAft>
              <a:defRPr kumimoji="1" sz="3200" b="1">
                <a:solidFill>
                  <a:schemeClr val="tx2"/>
                </a:solidFill>
                <a:latin typeface="Arial" charset="0"/>
                <a:ea typeface="ＭＳ ゴシック" pitchFamily="49" charset="-128"/>
              </a:defRPr>
            </a:lvl9pPr>
          </a:lstStyle>
          <a:p>
            <a:r>
              <a:rPr lang="en-US" altLang="ja-JP" sz="2400" smtClean="0">
                <a:solidFill>
                  <a:srgbClr val="FF0000"/>
                </a:solidFill>
                <a:sym typeface="Wingdings" pitchFamily="2" charset="2"/>
              </a:rPr>
              <a:t> </a:t>
            </a:r>
            <a:r>
              <a:rPr lang="ja-JP" altLang="en-US" sz="2400" smtClean="0">
                <a:solidFill>
                  <a:schemeClr val="tx1"/>
                </a:solidFill>
                <a:sym typeface="Wingdings" pitchFamily="2" charset="2"/>
              </a:rPr>
              <a:t>抵抗</a:t>
            </a:r>
            <a:r>
              <a:rPr lang="en-US" altLang="ja-JP" sz="2400" smtClean="0">
                <a:solidFill>
                  <a:schemeClr val="tx1"/>
                </a:solidFill>
                <a:sym typeface="Wingdings" pitchFamily="2" charset="2"/>
              </a:rPr>
              <a:t>R</a:t>
            </a:r>
            <a:r>
              <a:rPr lang="ja-JP" altLang="en-US" sz="2400" smtClean="0">
                <a:solidFill>
                  <a:schemeClr val="tx1"/>
                </a:solidFill>
                <a:sym typeface="Wingdings" pitchFamily="2" charset="2"/>
              </a:rPr>
              <a:t>を加えることで</a:t>
            </a:r>
            <a:endParaRPr lang="en-US" altLang="ja-JP" sz="2400" smtClean="0">
              <a:solidFill>
                <a:schemeClr val="tx1"/>
              </a:solidFill>
              <a:sym typeface="Wingdings" pitchFamily="2" charset="2"/>
            </a:endParaRPr>
          </a:p>
          <a:p>
            <a:r>
              <a:rPr lang="ja-JP" altLang="en-US" sz="2400" smtClean="0">
                <a:solidFill>
                  <a:schemeClr val="tx1"/>
                </a:solidFill>
                <a:sym typeface="Wingdings" pitchFamily="2" charset="2"/>
              </a:rPr>
              <a:t>    安定性の改善</a:t>
            </a:r>
            <a:endParaRPr lang="en-US" altLang="ja-JP" sz="2400" smtClean="0">
              <a:solidFill>
                <a:schemeClr val="tx1"/>
              </a:solidFill>
              <a:sym typeface="Wingdings" pitchFamily="2" charset="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4" y="1182204"/>
            <a:ext cx="5210625" cy="479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5753770" y="4934667"/>
            <a:ext cx="2828018" cy="830997"/>
          </a:xfrm>
          <a:prstGeom prst="rect">
            <a:avLst/>
          </a:prstGeom>
          <a:solidFill>
            <a:schemeClr val="bg1"/>
          </a:solidFill>
          <a:ln w="38100">
            <a:solidFill>
              <a:srgbClr val="FF0000"/>
            </a:solidFill>
          </a:ln>
        </p:spPr>
        <p:txBody>
          <a:bodyPr wrap="none">
            <a:spAutoFit/>
          </a:bodyPr>
          <a:lstStyle/>
          <a:p>
            <a:r>
              <a:rPr lang="en-US" altLang="ja-JP" sz="2400" b="1" smtClean="0">
                <a:solidFill>
                  <a:srgbClr val="FF0000"/>
                </a:solidFill>
                <a:sym typeface="Wingdings" pitchFamily="2" charset="2"/>
              </a:rPr>
              <a:t></a:t>
            </a:r>
            <a:r>
              <a:rPr lang="en-US" altLang="ja-JP" sz="2400" b="1" smtClean="0">
                <a:sym typeface="Wingdings" pitchFamily="2" charset="2"/>
              </a:rPr>
              <a:t> L</a:t>
            </a:r>
            <a:r>
              <a:rPr lang="ja-JP" altLang="en-US" sz="2400" b="1" smtClean="0">
                <a:sym typeface="Wingdings" pitchFamily="2" charset="2"/>
              </a:rPr>
              <a:t>を大きくし更なる</a:t>
            </a:r>
            <a:endParaRPr lang="en-US" altLang="ja-JP" sz="2400" b="1" smtClean="0">
              <a:sym typeface="Wingdings" pitchFamily="2" charset="2"/>
            </a:endParaRPr>
          </a:p>
          <a:p>
            <a:r>
              <a:rPr lang="ja-JP" altLang="en-US" sz="2400" b="1">
                <a:sym typeface="Wingdings" pitchFamily="2" charset="2"/>
              </a:rPr>
              <a:t> </a:t>
            </a:r>
            <a:r>
              <a:rPr lang="ja-JP" altLang="en-US" sz="2400" b="1" smtClean="0">
                <a:sym typeface="Wingdings" pitchFamily="2" charset="2"/>
              </a:rPr>
              <a:t>   利得</a:t>
            </a:r>
            <a:r>
              <a:rPr lang="ja-JP" altLang="en-US" sz="2400" b="1">
                <a:sym typeface="Wingdings" pitchFamily="2" charset="2"/>
              </a:rPr>
              <a:t>の</a:t>
            </a:r>
            <a:r>
              <a:rPr lang="ja-JP" altLang="en-US" sz="2400" b="1" smtClean="0">
                <a:sym typeface="Wingdings" pitchFamily="2" charset="2"/>
              </a:rPr>
              <a:t>向上</a:t>
            </a:r>
            <a:endParaRPr lang="ja-JP" altLang="en-US" sz="2400" b="1" dirty="0">
              <a:sym typeface="Wingdings" pitchFamily="2" charset="2"/>
            </a:endParaRPr>
          </a:p>
        </p:txBody>
      </p:sp>
      <p:sp>
        <p:nvSpPr>
          <p:cNvPr id="6" name="テキスト ボックス 5"/>
          <p:cNvSpPr txBox="1"/>
          <p:nvPr/>
        </p:nvSpPr>
        <p:spPr>
          <a:xfrm>
            <a:off x="5795836" y="3213274"/>
            <a:ext cx="2743886" cy="830997"/>
          </a:xfrm>
          <a:prstGeom prst="rect">
            <a:avLst/>
          </a:prstGeom>
          <a:solidFill>
            <a:schemeClr val="bg1"/>
          </a:solidFill>
          <a:ln w="38100">
            <a:solidFill>
              <a:srgbClr val="FF0000"/>
            </a:solidFill>
          </a:ln>
        </p:spPr>
        <p:txBody>
          <a:bodyPr wrap="square" rtlCol="0">
            <a:spAutoFit/>
          </a:bodyPr>
          <a:lstStyle/>
          <a:p>
            <a:r>
              <a:rPr kumimoji="1" lang="en-US" altLang="ja-JP" sz="2400" b="1" smtClean="0"/>
              <a:t>L</a:t>
            </a:r>
            <a:r>
              <a:rPr kumimoji="1" lang="ja-JP" altLang="en-US" sz="2400" b="1" smtClean="0"/>
              <a:t>→大による安定性の劣化の補償</a:t>
            </a:r>
            <a:endParaRPr kumimoji="1" lang="ja-JP" altLang="en-US" sz="2400" b="1"/>
          </a:p>
        </p:txBody>
      </p:sp>
      <p:sp>
        <p:nvSpPr>
          <p:cNvPr id="12" name="下矢印 11"/>
          <p:cNvSpPr/>
          <p:nvPr/>
        </p:nvSpPr>
        <p:spPr bwMode="auto">
          <a:xfrm>
            <a:off x="6991431" y="4335981"/>
            <a:ext cx="352697" cy="306977"/>
          </a:xfrm>
          <a:prstGeom prst="downArrow">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13" name="下矢印 12"/>
          <p:cNvSpPr/>
          <p:nvPr/>
        </p:nvSpPr>
        <p:spPr bwMode="auto">
          <a:xfrm>
            <a:off x="6991431" y="2614587"/>
            <a:ext cx="352697" cy="306977"/>
          </a:xfrm>
          <a:prstGeom prst="downArrow">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74940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98" y="823292"/>
            <a:ext cx="4233150" cy="16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30" y="4196100"/>
            <a:ext cx="4585950" cy="15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3850" y="39713"/>
            <a:ext cx="3877985" cy="661962"/>
          </a:xfrm>
        </p:spPr>
        <p:txBody>
          <a:bodyPr/>
          <a:lstStyle/>
          <a:p>
            <a:r>
              <a:rPr kumimoji="1" lang="ja-JP" altLang="en-US" b="1" smtClean="0"/>
              <a:t>安定係数の計算式</a:t>
            </a:r>
            <a:endParaRPr kumimoji="1" lang="ja-JP" altLang="en-US" b="1"/>
          </a:p>
        </p:txBody>
      </p:sp>
      <mc:AlternateContent xmlns:mc="http://schemas.openxmlformats.org/markup-compatibility/2006" xmlns:a14="http://schemas.microsoft.com/office/drawing/2010/main">
        <mc:Choice Requires="a14">
          <p:sp>
            <p:nvSpPr>
              <p:cNvPr id="7" name="テキスト ボックス 6"/>
              <p:cNvSpPr txBox="1"/>
              <p:nvPr/>
            </p:nvSpPr>
            <p:spPr>
              <a:xfrm>
                <a:off x="352604" y="2697477"/>
                <a:ext cx="3892732" cy="1018869"/>
              </a:xfrm>
              <a:prstGeom prst="rect">
                <a:avLst/>
              </a:prstGeom>
              <a:solidFill>
                <a:schemeClr val="bg1"/>
              </a:solid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1" i="1" smtClean="0">
                          <a:latin typeface="Cambria Math"/>
                        </a:rPr>
                        <m:t>𝑲</m:t>
                      </m:r>
                      <m:r>
                        <a:rPr kumimoji="1" lang="en-US" altLang="ja-JP" sz="1800" b="1" i="1" smtClean="0">
                          <a:latin typeface="Cambria Math"/>
                        </a:rPr>
                        <m:t>=</m:t>
                      </m:r>
                      <m:f>
                        <m:fPr>
                          <m:ctrlPr>
                            <a:rPr kumimoji="1" lang="en-US" altLang="ja-JP" sz="1800" b="1" i="1" smtClean="0">
                              <a:latin typeface="Cambria Math"/>
                            </a:rPr>
                          </m:ctrlPr>
                        </m:fPr>
                        <m:num>
                          <m:r>
                            <a:rPr kumimoji="1" lang="en-US" altLang="ja-JP" sz="1800" b="1" i="1" smtClean="0">
                              <a:latin typeface="Cambria Math"/>
                            </a:rPr>
                            <m:t>𝒂</m:t>
                          </m:r>
                          <m:d>
                            <m:dPr>
                              <m:ctrlPr>
                                <a:rPr kumimoji="1" lang="en-US" altLang="ja-JP" sz="1800" b="1" i="1" smtClean="0">
                                  <a:latin typeface="Cambria Math"/>
                                </a:rPr>
                              </m:ctrlPr>
                            </m:dPr>
                            <m:e>
                              <m:r>
                                <a:rPr kumimoji="1" lang="en-US" altLang="ja-JP" sz="1800" b="1" i="1" smtClean="0">
                                  <a:latin typeface="Cambria Math"/>
                                </a:rPr>
                                <m:t>𝟏</m:t>
                              </m:r>
                              <m:r>
                                <a:rPr kumimoji="1" lang="en-US" altLang="ja-JP" sz="1800" b="1" i="1" smtClean="0">
                                  <a:latin typeface="Cambria Math"/>
                                </a:rPr>
                                <m:t>−</m:t>
                              </m:r>
                              <m:sSup>
                                <m:sSupPr>
                                  <m:ctrlPr>
                                    <a:rPr kumimoji="1" lang="en-US" altLang="ja-JP" sz="1800" b="1" i="1" smtClean="0">
                                      <a:latin typeface="Cambria Math"/>
                                    </a:rPr>
                                  </m:ctrlPr>
                                </m:sSupPr>
                                <m:e>
                                  <m:r>
                                    <a:rPr kumimoji="1" lang="ja-JP" altLang="en-US" sz="1800" b="1" i="1" smtClean="0">
                                      <a:latin typeface="Cambria Math"/>
                                    </a:rPr>
                                    <m:t>𝝎</m:t>
                                  </m:r>
                                </m:e>
                                <m:sup>
                                  <m:r>
                                    <a:rPr kumimoji="1" lang="en-US" altLang="ja-JP" sz="1800" b="1" i="1" smtClean="0">
                                      <a:latin typeface="Cambria Math"/>
                                    </a:rPr>
                                    <m:t>𝟐</m:t>
                                  </m:r>
                                </m:sup>
                              </m:sSup>
                              <m:sSub>
                                <m:sSubPr>
                                  <m:ctrlPr>
                                    <a:rPr lang="en-US" altLang="ja-JP" sz="1800" b="1" i="1">
                                      <a:latin typeface="Cambria Math"/>
                                    </a:rPr>
                                  </m:ctrlPr>
                                </m:sSubPr>
                                <m:e>
                                  <m:r>
                                    <a:rPr lang="en-US" altLang="ja-JP" sz="1800" b="1" i="1">
                                      <a:latin typeface="Cambria Math"/>
                                    </a:rPr>
                                    <m:t>𝑪</m:t>
                                  </m:r>
                                </m:e>
                                <m:sub>
                                  <m:r>
                                    <a:rPr lang="en-US" altLang="ja-JP" sz="1800" b="1" i="1">
                                      <a:latin typeface="Cambria Math"/>
                                    </a:rPr>
                                    <m:t>𝒈𝒔</m:t>
                                  </m:r>
                                  <m:r>
                                    <a:rPr lang="en-US" altLang="ja-JP" sz="1800" b="1" i="1">
                                      <a:latin typeface="Cambria Math"/>
                                    </a:rPr>
                                    <m:t>𝟐</m:t>
                                  </m:r>
                                </m:sub>
                              </m:sSub>
                              <m:r>
                                <a:rPr kumimoji="1" lang="en-US" altLang="ja-JP" sz="1800" b="1" i="1" smtClean="0">
                                  <a:solidFill>
                                    <a:srgbClr val="FF0000"/>
                                  </a:solidFill>
                                  <a:latin typeface="Cambria Math"/>
                                </a:rPr>
                                <m:t>𝑳</m:t>
                              </m:r>
                            </m:e>
                          </m:d>
                          <m:r>
                            <a:rPr kumimoji="1" lang="en-US" altLang="ja-JP" sz="1800" b="1" i="1" smtClean="0">
                              <a:latin typeface="Cambria Math"/>
                            </a:rPr>
                            <m:t>+</m:t>
                          </m:r>
                          <m:r>
                            <a:rPr kumimoji="1" lang="en-US" altLang="ja-JP" sz="1800" b="1" i="1" smtClean="0">
                              <a:latin typeface="Cambria Math"/>
                            </a:rPr>
                            <m:t>𝒃</m:t>
                          </m:r>
                        </m:num>
                        <m:den>
                          <m:rad>
                            <m:radPr>
                              <m:degHide m:val="on"/>
                              <m:ctrlPr>
                                <a:rPr kumimoji="1" lang="en-US" altLang="ja-JP" sz="1800" b="1" i="1" smtClean="0">
                                  <a:latin typeface="Cambria Math"/>
                                </a:rPr>
                              </m:ctrlPr>
                            </m:radPr>
                            <m:deg/>
                            <m:e>
                              <m:d>
                                <m:dPr>
                                  <m:ctrlPr>
                                    <a:rPr lang="en-US" altLang="ja-JP" sz="1800" b="1" i="1">
                                      <a:latin typeface="Cambria Math"/>
                                    </a:rPr>
                                  </m:ctrlPr>
                                </m:dPr>
                                <m:e>
                                  <m:r>
                                    <a:rPr lang="en-US" altLang="ja-JP" sz="1800" b="1" i="1">
                                      <a:latin typeface="Cambria Math"/>
                                    </a:rPr>
                                    <m:t>𝟏</m:t>
                                  </m:r>
                                  <m:r>
                                    <a:rPr lang="en-US" altLang="ja-JP" sz="1800" b="1" i="1">
                                      <a:latin typeface="Cambria Math"/>
                                    </a:rPr>
                                    <m:t>−</m:t>
                                  </m:r>
                                  <m:sSup>
                                    <m:sSupPr>
                                      <m:ctrlPr>
                                        <a:rPr lang="en-US" altLang="ja-JP" sz="1800" b="1" i="1">
                                          <a:latin typeface="Cambria Math"/>
                                        </a:rPr>
                                      </m:ctrlPr>
                                    </m:sSupPr>
                                    <m:e>
                                      <m:r>
                                        <a:rPr lang="ja-JP" altLang="en-US" sz="1800" b="1" i="1">
                                          <a:latin typeface="Cambria Math"/>
                                        </a:rPr>
                                        <m:t>𝝎</m:t>
                                      </m:r>
                                    </m:e>
                                    <m:sup>
                                      <m:r>
                                        <a:rPr lang="en-US" altLang="ja-JP" sz="1800" b="1" i="1">
                                          <a:latin typeface="Cambria Math"/>
                                        </a:rPr>
                                        <m:t>𝟐</m:t>
                                      </m:r>
                                    </m:sup>
                                  </m:sSup>
                                  <m:sSub>
                                    <m:sSubPr>
                                      <m:ctrlPr>
                                        <a:rPr lang="en-US" altLang="ja-JP" sz="1800" b="1" i="1">
                                          <a:latin typeface="Cambria Math"/>
                                        </a:rPr>
                                      </m:ctrlPr>
                                    </m:sSubPr>
                                    <m:e>
                                      <m:r>
                                        <a:rPr lang="en-US" altLang="ja-JP" sz="1800" b="1" i="1">
                                          <a:latin typeface="Cambria Math"/>
                                        </a:rPr>
                                        <m:t>𝑪</m:t>
                                      </m:r>
                                    </m:e>
                                    <m:sub>
                                      <m:r>
                                        <a:rPr lang="en-US" altLang="ja-JP" sz="1800" b="1" i="1">
                                          <a:latin typeface="Cambria Math"/>
                                        </a:rPr>
                                        <m:t>𝒈𝒔</m:t>
                                      </m:r>
                                      <m:r>
                                        <a:rPr lang="en-US" altLang="ja-JP" sz="1800" b="1" i="1">
                                          <a:latin typeface="Cambria Math"/>
                                        </a:rPr>
                                        <m:t>𝟐</m:t>
                                      </m:r>
                                    </m:sub>
                                  </m:sSub>
                                  <m:r>
                                    <a:rPr lang="en-US" altLang="ja-JP" sz="1800" b="1" i="1" smtClean="0">
                                      <a:solidFill>
                                        <a:srgbClr val="FF0000"/>
                                      </a:solidFill>
                                      <a:latin typeface="Cambria Math"/>
                                    </a:rPr>
                                    <m:t>𝑳</m:t>
                                  </m:r>
                                </m:e>
                              </m:d>
                              <m:r>
                                <a:rPr lang="en-US" altLang="ja-JP" sz="1800" b="1" i="1" smtClean="0">
                                  <a:latin typeface="Cambria Math"/>
                                </a:rPr>
                                <m:t>+</m:t>
                              </m:r>
                              <m:r>
                                <a:rPr lang="en-US" altLang="ja-JP" sz="1800" b="1" i="1" smtClean="0">
                                  <a:latin typeface="Cambria Math"/>
                                </a:rPr>
                                <m:t>𝒄</m:t>
                              </m:r>
                            </m:e>
                          </m:rad>
                        </m:den>
                      </m:f>
                      <m:r>
                        <a:rPr kumimoji="1" lang="en-US" altLang="ja-JP" sz="1800" b="1" i="1" smtClean="0">
                          <a:latin typeface="Cambria Math"/>
                        </a:rPr>
                        <m:t>     </m:t>
                      </m:r>
                      <m:d>
                        <m:dPr>
                          <m:ctrlPr>
                            <a:rPr lang="en-US" altLang="ja-JP" sz="1800" b="1" i="1">
                              <a:latin typeface="Cambria Math"/>
                            </a:rPr>
                          </m:ctrlPr>
                        </m:dPr>
                        <m:e>
                          <m:r>
                            <a:rPr lang="en-US" altLang="ja-JP" sz="1800" b="1" i="1">
                              <a:latin typeface="Cambria Math"/>
                            </a:rPr>
                            <m:t>𝒂</m:t>
                          </m:r>
                          <m:r>
                            <a:rPr lang="en-US" altLang="ja-JP" sz="1800" b="1" i="1">
                              <a:latin typeface="Cambria Math"/>
                              <a:ea typeface="Cambria Math"/>
                            </a:rPr>
                            <m:t>&gt;</m:t>
                          </m:r>
                          <m:r>
                            <a:rPr lang="en-US" altLang="ja-JP" sz="1800" b="1" i="1">
                              <a:latin typeface="Cambria Math"/>
                              <a:ea typeface="Cambria Math"/>
                            </a:rPr>
                            <m:t>𝟎</m:t>
                          </m:r>
                        </m:e>
                      </m:d>
                    </m:oMath>
                  </m:oMathPara>
                </a14:m>
                <a:endParaRPr kumimoji="1" lang="en-US" altLang="ja-JP" sz="1800" b="1" smtClean="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52604" y="2697477"/>
                <a:ext cx="3892732" cy="1018869"/>
              </a:xfrm>
              <a:prstGeom prst="rect">
                <a:avLst/>
              </a:prstGeom>
              <a:blipFill rotWithShape="1">
                <a:blip r:embed="rId5"/>
                <a:stretch>
                  <a:fillRect/>
                </a:stretch>
              </a:blipFill>
              <a:ln w="38100">
                <a:solidFill>
                  <a:srgbClr val="FF0000"/>
                </a:solidFill>
              </a:ln>
            </p:spPr>
            <p:txBody>
              <a:bodyPr/>
              <a:lstStyle/>
              <a:p>
                <a:r>
                  <a:rPr lang="ja-JP" altLang="en-US">
                    <a:noFill/>
                  </a:rPr>
                  <a:t> </a:t>
                </a:r>
              </a:p>
            </p:txBody>
          </p:sp>
        </mc:Fallback>
      </mc:AlternateContent>
      <p:pic>
        <p:nvPicPr>
          <p:cNvPr id="1024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301" y="760183"/>
            <a:ext cx="2998931" cy="168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bwMode="auto">
          <a:xfrm>
            <a:off x="243134" y="3984770"/>
            <a:ext cx="8668301"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 name="テキスト ボックス 20"/>
              <p:cNvSpPr txBox="1"/>
              <p:nvPr/>
            </p:nvSpPr>
            <p:spPr>
              <a:xfrm>
                <a:off x="5555119" y="4555531"/>
                <a:ext cx="2798578" cy="771493"/>
              </a:xfrm>
              <a:prstGeom prst="rect">
                <a:avLst/>
              </a:prstGeom>
              <a:solidFill>
                <a:schemeClr val="bg1"/>
              </a:solid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1" i="1" smtClean="0">
                          <a:latin typeface="Cambria Math"/>
                        </a:rPr>
                        <m:t>𝑲</m:t>
                      </m:r>
                      <m:r>
                        <a:rPr kumimoji="1" lang="en-US" altLang="ja-JP" sz="1800" b="1" i="1" smtClean="0">
                          <a:latin typeface="Cambria Math"/>
                        </a:rPr>
                        <m:t>=</m:t>
                      </m:r>
                      <m:f>
                        <m:fPr>
                          <m:ctrlPr>
                            <a:rPr kumimoji="1" lang="en-US" altLang="ja-JP" sz="1800" b="1" i="1" smtClean="0">
                              <a:latin typeface="Cambria Math"/>
                            </a:rPr>
                          </m:ctrlPr>
                        </m:fPr>
                        <m:num>
                          <m:sSup>
                            <m:sSupPr>
                              <m:ctrlPr>
                                <a:rPr kumimoji="1" lang="en-US" altLang="ja-JP" sz="1800" b="1" i="1" smtClean="0">
                                  <a:latin typeface="Cambria Math"/>
                                </a:rPr>
                              </m:ctrlPr>
                            </m:sSupPr>
                            <m:e>
                              <m:r>
                                <a:rPr kumimoji="1" lang="en-US" altLang="ja-JP" sz="1800" b="1" i="1" smtClean="0">
                                  <a:latin typeface="Cambria Math"/>
                                </a:rPr>
                                <m:t>𝒂</m:t>
                              </m:r>
                            </m:e>
                            <m:sup>
                              <m:r>
                                <a:rPr kumimoji="1" lang="en-US" altLang="ja-JP" sz="1800" b="1" i="1" smtClean="0">
                                  <a:latin typeface="Cambria Math"/>
                                </a:rPr>
                                <m:t>′</m:t>
                              </m:r>
                            </m:sup>
                          </m:sSup>
                          <m:sSup>
                            <m:sSupPr>
                              <m:ctrlPr>
                                <a:rPr kumimoji="1" lang="en-US" altLang="ja-JP" sz="1800" b="1" i="1" smtClean="0">
                                  <a:solidFill>
                                    <a:srgbClr val="FF0000"/>
                                  </a:solidFill>
                                  <a:latin typeface="Cambria Math"/>
                                </a:rPr>
                              </m:ctrlPr>
                            </m:sSupPr>
                            <m:e>
                              <m:r>
                                <a:rPr kumimoji="1" lang="en-US" altLang="ja-JP" sz="1800" b="1" i="1" smtClean="0">
                                  <a:solidFill>
                                    <a:srgbClr val="FF0000"/>
                                  </a:solidFill>
                                  <a:latin typeface="Cambria Math"/>
                                </a:rPr>
                                <m:t>𝑹</m:t>
                              </m:r>
                            </m:e>
                            <m:sup>
                              <m:r>
                                <a:rPr kumimoji="1" lang="en-US" altLang="ja-JP" sz="1800" b="1" i="1" smtClean="0">
                                  <a:solidFill>
                                    <a:schemeClr val="tx1"/>
                                  </a:solidFill>
                                  <a:latin typeface="Cambria Math"/>
                                </a:rPr>
                                <m:t>𝟐</m:t>
                              </m:r>
                            </m:sup>
                          </m:sSup>
                          <m:r>
                            <a:rPr kumimoji="1" lang="en-US" altLang="ja-JP" sz="1800" b="1" i="1" smtClean="0">
                              <a:latin typeface="Cambria Math"/>
                            </a:rPr>
                            <m:t>+</m:t>
                          </m:r>
                          <m:sSup>
                            <m:sSupPr>
                              <m:ctrlPr>
                                <a:rPr lang="en-US" altLang="ja-JP" sz="1800" b="1" i="1">
                                  <a:latin typeface="Cambria Math"/>
                                </a:rPr>
                              </m:ctrlPr>
                            </m:sSupPr>
                            <m:e>
                              <m:r>
                                <a:rPr lang="en-US" altLang="ja-JP" sz="1800" b="1" i="1" smtClean="0">
                                  <a:latin typeface="Cambria Math"/>
                                </a:rPr>
                                <m:t>𝒃</m:t>
                              </m:r>
                            </m:e>
                            <m:sup>
                              <m:r>
                                <a:rPr lang="en-US" altLang="ja-JP" sz="1800" b="1" i="1">
                                  <a:latin typeface="Cambria Math"/>
                                </a:rPr>
                                <m:t>′</m:t>
                              </m:r>
                            </m:sup>
                          </m:sSup>
                        </m:num>
                        <m:den>
                          <m:rad>
                            <m:radPr>
                              <m:degHide m:val="on"/>
                              <m:ctrlPr>
                                <a:rPr kumimoji="1" lang="en-US" altLang="ja-JP" sz="1800" b="1" i="1" smtClean="0">
                                  <a:latin typeface="Cambria Math"/>
                                </a:rPr>
                              </m:ctrlPr>
                            </m:radPr>
                            <m:deg/>
                            <m:e>
                              <m:sSup>
                                <m:sSupPr>
                                  <m:ctrlPr>
                                    <a:rPr kumimoji="1" lang="en-US" altLang="ja-JP" sz="1800" b="1" i="1" smtClean="0">
                                      <a:latin typeface="Cambria Math"/>
                                    </a:rPr>
                                  </m:ctrlPr>
                                </m:sSupPr>
                                <m:e>
                                  <m:r>
                                    <a:rPr kumimoji="1" lang="en-US" altLang="ja-JP" sz="1800" b="1" i="1" smtClean="0">
                                      <a:solidFill>
                                        <a:srgbClr val="FF0000"/>
                                      </a:solidFill>
                                      <a:latin typeface="Cambria Math"/>
                                    </a:rPr>
                                    <m:t>𝑹</m:t>
                                  </m:r>
                                </m:e>
                                <m:sup>
                                  <m:r>
                                    <a:rPr kumimoji="1" lang="en-US" altLang="ja-JP" sz="1800" b="1" i="1" smtClean="0">
                                      <a:solidFill>
                                        <a:schemeClr val="tx1"/>
                                      </a:solidFill>
                                      <a:latin typeface="Cambria Math"/>
                                    </a:rPr>
                                    <m:t>𝟐</m:t>
                                  </m:r>
                                </m:sup>
                              </m:sSup>
                              <m:r>
                                <a:rPr kumimoji="1" lang="en-US" altLang="ja-JP" sz="1800" b="1" i="1" smtClean="0">
                                  <a:latin typeface="Cambria Math"/>
                                </a:rPr>
                                <m:t>+</m:t>
                              </m:r>
                              <m:sSup>
                                <m:sSupPr>
                                  <m:ctrlPr>
                                    <a:rPr lang="en-US" altLang="ja-JP" sz="1800" b="1" i="1" smtClean="0">
                                      <a:latin typeface="Cambria Math"/>
                                    </a:rPr>
                                  </m:ctrlPr>
                                </m:sSupPr>
                                <m:e>
                                  <m:r>
                                    <a:rPr lang="en-US" altLang="ja-JP" sz="1800" b="1" i="1" smtClean="0">
                                      <a:latin typeface="Cambria Math"/>
                                    </a:rPr>
                                    <m:t>𝒄</m:t>
                                  </m:r>
                                </m:e>
                                <m:sup>
                                  <m:r>
                                    <a:rPr lang="en-US" altLang="ja-JP" sz="1800" b="1" i="1">
                                      <a:latin typeface="Cambria Math"/>
                                    </a:rPr>
                                    <m:t>′</m:t>
                                  </m:r>
                                </m:sup>
                              </m:sSup>
                            </m:e>
                          </m:rad>
                        </m:den>
                      </m:f>
                      <m:r>
                        <a:rPr kumimoji="1" lang="en-US" altLang="ja-JP" sz="1800" b="1" i="0" smtClean="0">
                          <a:latin typeface="Cambria Math"/>
                        </a:rPr>
                        <m:t>     </m:t>
                      </m:r>
                      <m:d>
                        <m:dPr>
                          <m:ctrlPr>
                            <a:rPr kumimoji="1" lang="en-US" altLang="ja-JP" sz="1800" b="1" i="1" smtClean="0">
                              <a:latin typeface="Cambria Math"/>
                            </a:rPr>
                          </m:ctrlPr>
                        </m:dPr>
                        <m:e>
                          <m:sSup>
                            <m:sSupPr>
                              <m:ctrlPr>
                                <a:rPr lang="en-US" altLang="ja-JP" sz="1800" b="1" i="1">
                                  <a:latin typeface="Cambria Math"/>
                                </a:rPr>
                              </m:ctrlPr>
                            </m:sSupPr>
                            <m:e>
                              <m:r>
                                <a:rPr lang="en-US" altLang="ja-JP" sz="1800" b="1" i="1">
                                  <a:latin typeface="Cambria Math"/>
                                </a:rPr>
                                <m:t>𝒂</m:t>
                              </m:r>
                            </m:e>
                            <m:sup>
                              <m:r>
                                <a:rPr lang="en-US" altLang="ja-JP" sz="1800" b="1" i="1">
                                  <a:latin typeface="Cambria Math"/>
                                </a:rPr>
                                <m:t>′</m:t>
                              </m:r>
                            </m:sup>
                          </m:sSup>
                          <m:r>
                            <a:rPr kumimoji="1" lang="en-US" altLang="ja-JP" sz="1800" b="1" i="1" smtClean="0">
                              <a:latin typeface="Cambria Math"/>
                              <a:ea typeface="Cambria Math"/>
                            </a:rPr>
                            <m:t>&gt;</m:t>
                          </m:r>
                          <m:r>
                            <a:rPr kumimoji="1" lang="en-US" altLang="ja-JP" sz="1800" b="1" i="1" smtClean="0">
                              <a:latin typeface="Cambria Math"/>
                              <a:ea typeface="Cambria Math"/>
                            </a:rPr>
                            <m:t>𝟎</m:t>
                          </m:r>
                        </m:e>
                      </m:d>
                    </m:oMath>
                  </m:oMathPara>
                </a14:m>
                <a:endParaRPr kumimoji="1" lang="en-US" altLang="ja-JP" sz="1800" b="1" smtClean="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555119" y="4555531"/>
                <a:ext cx="2798578" cy="771493"/>
              </a:xfrm>
              <a:prstGeom prst="rect">
                <a:avLst/>
              </a:prstGeom>
              <a:blipFill rotWithShape="1">
                <a:blip r:embed="rId7"/>
                <a:stretch>
                  <a:fillRect/>
                </a:stretch>
              </a:blipFill>
              <a:ln w="38100">
                <a:solidFill>
                  <a:srgbClr val="FF0000"/>
                </a:solidFill>
              </a:ln>
            </p:spPr>
            <p:txBody>
              <a:bodyPr/>
              <a:lstStyle/>
              <a:p>
                <a:r>
                  <a:rPr lang="ja-JP" altLang="en-US">
                    <a:noFill/>
                  </a:rPr>
                  <a:t> </a:t>
                </a:r>
              </a:p>
            </p:txBody>
          </p:sp>
        </mc:Fallback>
      </mc:AlternateContent>
      <p:sp>
        <p:nvSpPr>
          <p:cNvPr id="3" name="テキスト ボックス 2"/>
          <p:cNvSpPr txBox="1"/>
          <p:nvPr/>
        </p:nvSpPr>
        <p:spPr>
          <a:xfrm>
            <a:off x="1298063" y="5952724"/>
            <a:ext cx="6545382" cy="523220"/>
          </a:xfrm>
          <a:prstGeom prst="rect">
            <a:avLst/>
          </a:prstGeom>
          <a:noFill/>
        </p:spPr>
        <p:txBody>
          <a:bodyPr wrap="none" rtlCol="0">
            <a:spAutoFit/>
          </a:bodyPr>
          <a:lstStyle/>
          <a:p>
            <a:r>
              <a:rPr kumimoji="1" lang="en-US" altLang="ja-JP" sz="2800" smtClean="0">
                <a:solidFill>
                  <a:srgbClr val="FF0000"/>
                </a:solidFill>
                <a:sym typeface="Wingdings" pitchFamily="2" charset="2"/>
              </a:rPr>
              <a:t></a:t>
            </a:r>
            <a:r>
              <a:rPr kumimoji="1" lang="en-US" altLang="ja-JP" sz="2800" b="1" smtClean="0">
                <a:sym typeface="Wingdings" pitchFamily="2" charset="2"/>
              </a:rPr>
              <a:t> </a:t>
            </a:r>
            <a:r>
              <a:rPr kumimoji="1" lang="en-US" altLang="ja-JP" sz="2800" b="1" smtClean="0"/>
              <a:t>R</a:t>
            </a:r>
            <a:r>
              <a:rPr kumimoji="1" lang="ja-JP" altLang="en-US" sz="2800" b="1" smtClean="0"/>
              <a:t>を大きくすると安定係数</a:t>
            </a:r>
            <a:r>
              <a:rPr kumimoji="1" lang="en-US" altLang="ja-JP" sz="2800" b="1" smtClean="0"/>
              <a:t>K</a:t>
            </a:r>
            <a:r>
              <a:rPr kumimoji="1" lang="ja-JP" altLang="en-US" sz="2800" b="1" smtClean="0"/>
              <a:t>は大きくなる</a:t>
            </a:r>
            <a:endParaRPr kumimoji="1" lang="ja-JP" altLang="en-US" sz="2800" b="1"/>
          </a:p>
        </p:txBody>
      </p:sp>
      <p:sp>
        <p:nvSpPr>
          <p:cNvPr id="10" name="テキスト ボックス 9"/>
          <p:cNvSpPr txBox="1"/>
          <p:nvPr/>
        </p:nvSpPr>
        <p:spPr>
          <a:xfrm>
            <a:off x="4605219" y="2681930"/>
            <a:ext cx="4362432" cy="954107"/>
          </a:xfrm>
          <a:prstGeom prst="rect">
            <a:avLst/>
          </a:prstGeom>
          <a:noFill/>
        </p:spPr>
        <p:txBody>
          <a:bodyPr wrap="square" rtlCol="0">
            <a:spAutoFit/>
          </a:bodyPr>
          <a:lstStyle/>
          <a:p>
            <a:r>
              <a:rPr lang="en-US" altLang="ja-JP" sz="2800" smtClean="0">
                <a:solidFill>
                  <a:srgbClr val="0099FF"/>
                </a:solidFill>
                <a:sym typeface="Wingdings" pitchFamily="2" charset="2"/>
              </a:rPr>
              <a:t></a:t>
            </a:r>
            <a:r>
              <a:rPr kumimoji="1" lang="en-US" altLang="ja-JP" sz="2800" b="1" smtClean="0">
                <a:sym typeface="Wingdings" pitchFamily="2" charset="2"/>
              </a:rPr>
              <a:t> </a:t>
            </a:r>
            <a:r>
              <a:rPr kumimoji="1" lang="en-US" altLang="ja-JP" sz="2800" b="1" smtClean="0"/>
              <a:t>L</a:t>
            </a:r>
            <a:r>
              <a:rPr kumimoji="1" lang="ja-JP" altLang="en-US" sz="2800" b="1" smtClean="0"/>
              <a:t>を大きくすると安定係数    </a:t>
            </a:r>
            <a:endParaRPr kumimoji="1" lang="en-US" altLang="ja-JP" sz="2800" b="1" smtClean="0"/>
          </a:p>
          <a:p>
            <a:r>
              <a:rPr kumimoji="1" lang="en-US" altLang="ja-JP" sz="2800" b="1" smtClean="0"/>
              <a:t>    K</a:t>
            </a:r>
            <a:r>
              <a:rPr kumimoji="1" lang="ja-JP" altLang="en-US" sz="2800" b="1" smtClean="0"/>
              <a:t>は小さくなる</a:t>
            </a:r>
            <a:endParaRPr kumimoji="1" lang="ja-JP" altLang="en-US" sz="2800" b="1"/>
          </a:p>
        </p:txBody>
      </p:sp>
      <p:sp>
        <p:nvSpPr>
          <p:cNvPr id="4" name="円/楕円 3"/>
          <p:cNvSpPr/>
          <p:nvPr/>
        </p:nvSpPr>
        <p:spPr bwMode="auto">
          <a:xfrm>
            <a:off x="685799" y="760183"/>
            <a:ext cx="3245433" cy="1035960"/>
          </a:xfrm>
          <a:prstGeom prst="ellipse">
            <a:avLst/>
          </a:prstGeom>
          <a:noFill/>
          <a:ln w="158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右矢印 4"/>
          <p:cNvSpPr/>
          <p:nvPr/>
        </p:nvSpPr>
        <p:spPr bwMode="auto">
          <a:xfrm rot="540000">
            <a:off x="3994498" y="1265760"/>
            <a:ext cx="501674" cy="190027"/>
          </a:xfrm>
          <a:prstGeom prst="rightArrow">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421693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39713"/>
            <a:ext cx="2037737" cy="661962"/>
          </a:xfrm>
        </p:spPr>
        <p:txBody>
          <a:bodyPr/>
          <a:lstStyle/>
          <a:p>
            <a:r>
              <a:rPr kumimoji="1" lang="ja-JP" altLang="en-US" b="1" smtClean="0"/>
              <a:t>安定係数</a:t>
            </a:r>
            <a:endParaRPr kumimoji="1" lang="ja-JP" altLang="en-US" b="1"/>
          </a:p>
        </p:txBody>
      </p:sp>
      <p:sp>
        <p:nvSpPr>
          <p:cNvPr id="8" name="テキスト ボックス 7"/>
          <p:cNvSpPr txBox="1"/>
          <p:nvPr/>
        </p:nvSpPr>
        <p:spPr>
          <a:xfrm>
            <a:off x="1497755" y="5922144"/>
            <a:ext cx="6372616" cy="830997"/>
          </a:xfrm>
          <a:prstGeom prst="rect">
            <a:avLst/>
          </a:prstGeom>
          <a:solidFill>
            <a:schemeClr val="bg1"/>
          </a:solidFill>
          <a:ln w="38100">
            <a:solidFill>
              <a:srgbClr val="FF0000"/>
            </a:solidFill>
          </a:ln>
        </p:spPr>
        <p:txBody>
          <a:bodyPr wrap="square" rtlCol="0">
            <a:spAutoFit/>
          </a:bodyPr>
          <a:lstStyle/>
          <a:p>
            <a:r>
              <a:rPr lang="ja-JP" altLang="en-US" sz="2400" b="1" smtClean="0"/>
              <a:t>抵抗無しに比べてより高いインダクタを利用可能</a:t>
            </a:r>
            <a:endParaRPr lang="en-US" altLang="ja-JP" sz="2400" b="1" smtClean="0"/>
          </a:p>
          <a:p>
            <a:r>
              <a:rPr lang="ja-JP" altLang="en-US" sz="2400" b="1" smtClean="0"/>
              <a:t>　　　　　　　　　さらなる利得の向上が期待</a:t>
            </a:r>
            <a:endParaRPr lang="en-US" altLang="ja-JP" sz="2400" b="1" smtClean="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0" y="695662"/>
            <a:ext cx="3567114" cy="26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902" y="695664"/>
            <a:ext cx="3567114" cy="26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580" y="3238506"/>
            <a:ext cx="3567114" cy="267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1902" y="3238505"/>
            <a:ext cx="3567114" cy="26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440021" y="945634"/>
            <a:ext cx="614271" cy="369332"/>
          </a:xfrm>
          <a:prstGeom prst="rect">
            <a:avLst/>
          </a:prstGeom>
          <a:solidFill>
            <a:schemeClr val="bg1"/>
          </a:solidFill>
          <a:ln w="31750">
            <a:solidFill>
              <a:schemeClr val="tx1"/>
            </a:solidFill>
          </a:ln>
        </p:spPr>
        <p:txBody>
          <a:bodyPr wrap="none" rtlCol="0">
            <a:spAutoFit/>
          </a:bodyPr>
          <a:lstStyle/>
          <a:p>
            <a:r>
              <a:rPr kumimoji="1" lang="en-US" altLang="ja-JP" sz="1800" b="1" smtClean="0"/>
              <a:t>R=0</a:t>
            </a:r>
            <a:endParaRPr kumimoji="1" lang="ja-JP" altLang="en-US" sz="1800" b="1"/>
          </a:p>
        </p:txBody>
      </p:sp>
      <p:sp>
        <p:nvSpPr>
          <p:cNvPr id="21" name="テキスト ボックス 20"/>
          <p:cNvSpPr txBox="1"/>
          <p:nvPr/>
        </p:nvSpPr>
        <p:spPr>
          <a:xfrm>
            <a:off x="5262471" y="945634"/>
            <a:ext cx="742511" cy="369332"/>
          </a:xfrm>
          <a:prstGeom prst="rect">
            <a:avLst/>
          </a:prstGeom>
          <a:solidFill>
            <a:schemeClr val="bg1"/>
          </a:solidFill>
          <a:ln w="31750">
            <a:solidFill>
              <a:schemeClr val="tx1"/>
            </a:solidFill>
          </a:ln>
        </p:spPr>
        <p:txBody>
          <a:bodyPr wrap="none" rtlCol="0">
            <a:spAutoFit/>
          </a:bodyPr>
          <a:lstStyle/>
          <a:p>
            <a:r>
              <a:rPr kumimoji="1" lang="en-US" altLang="ja-JP" sz="1800" b="1" smtClean="0"/>
              <a:t>R=10</a:t>
            </a:r>
            <a:endParaRPr kumimoji="1" lang="ja-JP" altLang="en-US" sz="1800" b="1"/>
          </a:p>
        </p:txBody>
      </p:sp>
      <p:sp>
        <p:nvSpPr>
          <p:cNvPr id="22" name="テキスト ボックス 21"/>
          <p:cNvSpPr txBox="1"/>
          <p:nvPr/>
        </p:nvSpPr>
        <p:spPr>
          <a:xfrm>
            <a:off x="5262471" y="3491984"/>
            <a:ext cx="870751" cy="369332"/>
          </a:xfrm>
          <a:prstGeom prst="rect">
            <a:avLst/>
          </a:prstGeom>
          <a:solidFill>
            <a:schemeClr val="bg1"/>
          </a:solidFill>
          <a:ln w="31750">
            <a:solidFill>
              <a:schemeClr val="tx1"/>
            </a:solidFill>
          </a:ln>
        </p:spPr>
        <p:txBody>
          <a:bodyPr wrap="none" rtlCol="0">
            <a:spAutoFit/>
          </a:bodyPr>
          <a:lstStyle/>
          <a:p>
            <a:r>
              <a:rPr kumimoji="1" lang="en-US" altLang="ja-JP" sz="1800" b="1" smtClean="0"/>
              <a:t>R=100</a:t>
            </a:r>
            <a:endParaRPr kumimoji="1" lang="ja-JP" altLang="en-US" sz="1800" b="1"/>
          </a:p>
        </p:txBody>
      </p:sp>
      <p:sp>
        <p:nvSpPr>
          <p:cNvPr id="23" name="テキスト ボックス 22"/>
          <p:cNvSpPr txBox="1"/>
          <p:nvPr/>
        </p:nvSpPr>
        <p:spPr>
          <a:xfrm>
            <a:off x="1424986" y="3491984"/>
            <a:ext cx="742511" cy="369332"/>
          </a:xfrm>
          <a:prstGeom prst="rect">
            <a:avLst/>
          </a:prstGeom>
          <a:solidFill>
            <a:schemeClr val="bg1"/>
          </a:solidFill>
          <a:ln w="31750">
            <a:solidFill>
              <a:schemeClr val="tx1"/>
            </a:solidFill>
          </a:ln>
        </p:spPr>
        <p:txBody>
          <a:bodyPr wrap="none" rtlCol="0">
            <a:spAutoFit/>
          </a:bodyPr>
          <a:lstStyle/>
          <a:p>
            <a:r>
              <a:rPr kumimoji="1" lang="en-US" altLang="ja-JP" sz="1800" b="1" smtClean="0"/>
              <a:t>R=50</a:t>
            </a:r>
            <a:endParaRPr kumimoji="1" lang="ja-JP" altLang="en-US" sz="1800" b="1"/>
          </a:p>
        </p:txBody>
      </p:sp>
      <p:sp>
        <p:nvSpPr>
          <p:cNvPr id="3" name="日付プレースホルダー 2"/>
          <p:cNvSpPr>
            <a:spLocks noGrp="1"/>
          </p:cNvSpPr>
          <p:nvPr>
            <p:ph type="dt" sz="half" idx="10"/>
          </p:nvPr>
        </p:nvSpPr>
        <p:spPr/>
        <p:txBody>
          <a:bodyPr/>
          <a:lstStyle/>
          <a:p>
            <a:pPr>
              <a:defRPr/>
            </a:pPr>
            <a:r>
              <a:rPr lang="en-US" altLang="ja-JP" smtClean="0"/>
              <a:t>2013/03/20</a:t>
            </a:r>
            <a:endParaRPr lang="en-US" altLang="ja-JP"/>
          </a:p>
        </p:txBody>
      </p:sp>
      <p:sp>
        <p:nvSpPr>
          <p:cNvPr id="13" name="右矢印 12"/>
          <p:cNvSpPr/>
          <p:nvPr/>
        </p:nvSpPr>
        <p:spPr bwMode="auto">
          <a:xfrm>
            <a:off x="2821577" y="6409664"/>
            <a:ext cx="476778" cy="230833"/>
          </a:xfrm>
          <a:prstGeom prst="rightArrow">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269875" marR="0" indent="-269875"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635375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2690" y="797839"/>
            <a:ext cx="6353350" cy="356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23850" y="39713"/>
            <a:ext cx="4349268" cy="661962"/>
          </a:xfrm>
        </p:spPr>
        <p:txBody>
          <a:bodyPr/>
          <a:lstStyle/>
          <a:p>
            <a:r>
              <a:rPr lang="en-US" altLang="ja-JP" b="1" smtClean="0"/>
              <a:t>MAG(</a:t>
            </a:r>
            <a:r>
              <a:rPr lang="ja-JP" altLang="en-US" b="1" smtClean="0"/>
              <a:t>最大電力利得</a:t>
            </a:r>
            <a:r>
              <a:rPr lang="en-US" altLang="ja-JP" b="1" smtClean="0"/>
              <a:t>)</a:t>
            </a:r>
            <a:endParaRPr kumimoji="1" lang="ja-JP" altLang="en-US" b="1"/>
          </a:p>
        </p:txBody>
      </p:sp>
      <p:sp>
        <p:nvSpPr>
          <p:cNvPr id="19" name="テキスト ボックス 18"/>
          <p:cNvSpPr txBox="1"/>
          <p:nvPr/>
        </p:nvSpPr>
        <p:spPr>
          <a:xfrm>
            <a:off x="1587769" y="5698300"/>
            <a:ext cx="5963193" cy="830997"/>
          </a:xfrm>
          <a:prstGeom prst="rect">
            <a:avLst/>
          </a:prstGeom>
          <a:noFill/>
          <a:ln w="38100">
            <a:solidFill>
              <a:srgbClr val="FF0000"/>
            </a:solidFill>
          </a:ln>
        </p:spPr>
        <p:txBody>
          <a:bodyPr wrap="square" rtlCol="0">
            <a:spAutoFit/>
          </a:bodyPr>
          <a:lstStyle/>
          <a:p>
            <a:r>
              <a:rPr lang="en-US" altLang="ja-JP" sz="2400" b="1" smtClean="0"/>
              <a:t>85 pH (</a:t>
            </a:r>
            <a:r>
              <a:rPr lang="ja-JP" altLang="en-US" sz="2400" b="1" smtClean="0"/>
              <a:t>抵抗補償なしでも安定性劣化小さい</a:t>
            </a:r>
            <a:r>
              <a:rPr lang="en-US" altLang="ja-JP" sz="2400" b="1" smtClean="0"/>
              <a:t>)</a:t>
            </a:r>
          </a:p>
          <a:p>
            <a:r>
              <a:rPr lang="en-US" altLang="ja-JP" sz="2400" b="1" smtClean="0"/>
              <a:t>260 pH (</a:t>
            </a:r>
            <a:r>
              <a:rPr lang="ja-JP" altLang="en-US" sz="2400" b="1" smtClean="0"/>
              <a:t>補償しなければ劣化が激しい</a:t>
            </a:r>
            <a:r>
              <a:rPr lang="en-US" altLang="ja-JP" sz="2400" b="1" smtClean="0"/>
              <a:t>)</a:t>
            </a:r>
            <a:endParaRPr lang="en-US" altLang="ja-JP" sz="2400" b="1" dirty="0"/>
          </a:p>
        </p:txBody>
      </p:sp>
      <p:sp>
        <p:nvSpPr>
          <p:cNvPr id="3" name="日付プレースホルダー 2"/>
          <p:cNvSpPr>
            <a:spLocks noGrp="1"/>
          </p:cNvSpPr>
          <p:nvPr>
            <p:ph type="dt" sz="half" idx="10"/>
          </p:nvPr>
        </p:nvSpPr>
        <p:spPr/>
        <p:txBody>
          <a:bodyPr/>
          <a:lstStyle/>
          <a:p>
            <a:pPr>
              <a:defRPr/>
            </a:pPr>
            <a:r>
              <a:rPr lang="en-US" altLang="ja-JP" smtClean="0"/>
              <a:t>2013/03/20</a:t>
            </a:r>
            <a:endParaRPr lang="en-US" altLang="ja-JP"/>
          </a:p>
        </p:txBody>
      </p:sp>
      <p:sp>
        <p:nvSpPr>
          <p:cNvPr id="8" name="テキスト ボックス 7"/>
          <p:cNvSpPr txBox="1"/>
          <p:nvPr/>
        </p:nvSpPr>
        <p:spPr>
          <a:xfrm>
            <a:off x="1681496" y="4487560"/>
            <a:ext cx="5775738" cy="430887"/>
          </a:xfrm>
          <a:prstGeom prst="rect">
            <a:avLst/>
          </a:prstGeom>
          <a:noFill/>
        </p:spPr>
        <p:txBody>
          <a:bodyPr wrap="square" rtlCol="0">
            <a:spAutoFit/>
          </a:bodyPr>
          <a:lstStyle/>
          <a:p>
            <a:pPr marL="342900" indent="-342900">
              <a:buFont typeface="Arial" pitchFamily="34" charset="0"/>
              <a:buChar char="•"/>
            </a:pPr>
            <a:r>
              <a:rPr kumimoji="1" lang="ja-JP" altLang="en-US" sz="2200" b="1" dirty="0" smtClean="0"/>
              <a:t>抵抗を大きくすると</a:t>
            </a:r>
            <a:r>
              <a:rPr kumimoji="1" lang="en-US" altLang="ja-JP" sz="2200" b="1" dirty="0" smtClean="0"/>
              <a:t>MAG</a:t>
            </a:r>
            <a:r>
              <a:rPr kumimoji="1" lang="ja-JP" altLang="en-US" sz="2200" b="1" dirty="0" smtClean="0"/>
              <a:t>は小さくなってしまう</a:t>
            </a:r>
            <a:endParaRPr kumimoji="1" lang="en-US" altLang="ja-JP" sz="2200" b="1" dirty="0" smtClean="0"/>
          </a:p>
        </p:txBody>
      </p:sp>
      <p:sp>
        <p:nvSpPr>
          <p:cNvPr id="11" name="テキスト ボックス 10"/>
          <p:cNvSpPr txBox="1"/>
          <p:nvPr/>
        </p:nvSpPr>
        <p:spPr>
          <a:xfrm>
            <a:off x="1681496" y="5120722"/>
            <a:ext cx="3317579" cy="430887"/>
          </a:xfrm>
          <a:prstGeom prst="rect">
            <a:avLst/>
          </a:prstGeom>
          <a:noFill/>
        </p:spPr>
        <p:txBody>
          <a:bodyPr wrap="square" rtlCol="0">
            <a:spAutoFit/>
          </a:bodyPr>
          <a:lstStyle/>
          <a:p>
            <a:pPr marL="342900" indent="-342900">
              <a:buFont typeface="Arial" pitchFamily="34" charset="0"/>
              <a:buChar char="•"/>
            </a:pPr>
            <a:r>
              <a:rPr kumimoji="1" lang="ja-JP" altLang="en-US" sz="2200" b="1" smtClean="0"/>
              <a:t>インダクタを絞って設計</a:t>
            </a:r>
            <a:endParaRPr kumimoji="1" lang="ja-JP" altLang="en-US" sz="2200" b="1" dirty="0"/>
          </a:p>
        </p:txBody>
      </p:sp>
    </p:spTree>
    <p:extLst>
      <p:ext uri="{BB962C8B-B14F-4D97-AF65-F5344CB8AC3E}">
        <p14:creationId xmlns:p14="http://schemas.microsoft.com/office/powerpoint/2010/main" val="2496165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smtClean="0"/>
              <a:t>2013/03/20</a:t>
            </a: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Y.Seo, Tokyo Tech</a:t>
            </a:r>
            <a:endParaRPr lang="en-US" altLang="ja-JP"/>
          </a:p>
        </p:txBody>
      </p:sp>
      <p:sp>
        <p:nvSpPr>
          <p:cNvPr id="7" name="タイトル 6"/>
          <p:cNvSpPr>
            <a:spLocks noGrp="1"/>
          </p:cNvSpPr>
          <p:nvPr>
            <p:ph type="title"/>
          </p:nvPr>
        </p:nvSpPr>
        <p:spPr>
          <a:xfrm>
            <a:off x="323850" y="39713"/>
            <a:ext cx="4721164" cy="661962"/>
          </a:xfrm>
        </p:spPr>
        <p:txBody>
          <a:bodyPr/>
          <a:lstStyle/>
          <a:p>
            <a:r>
              <a:rPr kumimoji="1" lang="ja-JP" altLang="en-US" b="1" smtClean="0"/>
              <a:t>最小安定係数</a:t>
            </a:r>
            <a:r>
              <a:rPr kumimoji="1" lang="en-US" altLang="ja-JP" b="1" smtClean="0"/>
              <a:t>(&gt;1GHz</a:t>
            </a:r>
            <a:r>
              <a:rPr lang="en-US" altLang="ja-JP" b="1"/>
              <a:t>)</a:t>
            </a:r>
            <a:endParaRPr kumimoji="1" lang="ja-JP" altLang="en-US" b="1"/>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915" y="739275"/>
            <a:ext cx="5972175"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947595" y="5628002"/>
            <a:ext cx="7240816" cy="769441"/>
          </a:xfrm>
          <a:prstGeom prst="rect">
            <a:avLst/>
          </a:prstGeom>
          <a:noFill/>
        </p:spPr>
        <p:txBody>
          <a:bodyPr wrap="square" rtlCol="0">
            <a:spAutoFit/>
          </a:bodyPr>
          <a:lstStyle/>
          <a:p>
            <a:pPr marL="342900" indent="-342900">
              <a:buFont typeface="Arial" pitchFamily="34" charset="0"/>
              <a:buChar char="•"/>
            </a:pPr>
            <a:r>
              <a:rPr kumimoji="1" lang="en-US" altLang="ja-JP" sz="2200" b="1" smtClean="0"/>
              <a:t>85 pH</a:t>
            </a:r>
            <a:r>
              <a:rPr kumimoji="1" lang="ja-JP" altLang="en-US" sz="2200" b="1" smtClean="0"/>
              <a:t>では常に安定係数が</a:t>
            </a:r>
            <a:r>
              <a:rPr kumimoji="1" lang="en-US" altLang="ja-JP" sz="2200" b="1" smtClean="0"/>
              <a:t>0</a:t>
            </a:r>
            <a:r>
              <a:rPr kumimoji="1" lang="ja-JP" altLang="en-US" sz="2200" b="1" smtClean="0"/>
              <a:t>を超えている</a:t>
            </a:r>
            <a:endParaRPr kumimoji="1" lang="en-US" altLang="ja-JP" sz="2200" b="1" smtClean="0"/>
          </a:p>
          <a:p>
            <a:pPr marL="342900" indent="-342900">
              <a:buFont typeface="Arial" pitchFamily="34" charset="0"/>
              <a:buChar char="•"/>
            </a:pPr>
            <a:r>
              <a:rPr lang="en-US" altLang="ja-JP" sz="2200" b="1" smtClean="0"/>
              <a:t>260 pH</a:t>
            </a:r>
            <a:r>
              <a:rPr lang="ja-JP" altLang="en-US" sz="2200" b="1" smtClean="0"/>
              <a:t>ではおよそ</a:t>
            </a:r>
            <a:r>
              <a:rPr lang="en-US" altLang="ja-JP" sz="2200" b="1" smtClean="0"/>
              <a:t>40 Ω</a:t>
            </a:r>
            <a:r>
              <a:rPr lang="ja-JP" altLang="en-US" sz="2200" b="1" smtClean="0"/>
              <a:t>で安定</a:t>
            </a:r>
            <a:r>
              <a:rPr lang="ja-JP" altLang="en-US" sz="2200" b="1" smtClean="0"/>
              <a:t>係数を</a:t>
            </a:r>
            <a:r>
              <a:rPr lang="en-US" altLang="ja-JP" sz="2200" b="1" smtClean="0"/>
              <a:t>0</a:t>
            </a:r>
            <a:r>
              <a:rPr lang="ja-JP" altLang="en-US" sz="2200" b="1" smtClean="0"/>
              <a:t>以上に改善</a:t>
            </a:r>
            <a:endParaRPr kumimoji="1" lang="ja-JP" altLang="en-US" sz="2200" b="1" dirty="0"/>
          </a:p>
        </p:txBody>
      </p:sp>
      <p:sp>
        <p:nvSpPr>
          <p:cNvPr id="8" name="テキスト ボックス 7"/>
          <p:cNvSpPr txBox="1"/>
          <p:nvPr/>
        </p:nvSpPr>
        <p:spPr>
          <a:xfrm>
            <a:off x="947595" y="4700540"/>
            <a:ext cx="7240816" cy="769441"/>
          </a:xfrm>
          <a:prstGeom prst="rect">
            <a:avLst/>
          </a:prstGeom>
          <a:noFill/>
        </p:spPr>
        <p:txBody>
          <a:bodyPr wrap="square" rtlCol="0">
            <a:spAutoFit/>
          </a:bodyPr>
          <a:lstStyle/>
          <a:p>
            <a:pPr marL="342900" indent="-342900">
              <a:buFont typeface="Arial" pitchFamily="34" charset="0"/>
              <a:buChar char="•"/>
            </a:pPr>
            <a:r>
              <a:rPr kumimoji="1" lang="ja-JP" altLang="en-US" sz="2200" b="1" smtClean="0"/>
              <a:t>整合をとったときに安定係数が</a:t>
            </a:r>
            <a:r>
              <a:rPr kumimoji="1" lang="en-US" altLang="ja-JP" sz="2200" b="1" smtClean="0"/>
              <a:t>1</a:t>
            </a:r>
            <a:r>
              <a:rPr kumimoji="1" lang="ja-JP" altLang="en-US" sz="2200" b="1" smtClean="0"/>
              <a:t>を超える</a:t>
            </a:r>
            <a:r>
              <a:rPr kumimoji="1" lang="en-US" altLang="ja-JP" sz="2200" b="1" smtClean="0"/>
              <a:t>(</a:t>
            </a:r>
            <a:r>
              <a:rPr kumimoji="1" lang="ja-JP" altLang="en-US" sz="2200" b="1" smtClean="0"/>
              <a:t>絶対安定領域</a:t>
            </a:r>
            <a:r>
              <a:rPr kumimoji="1" lang="en-US" altLang="ja-JP" sz="2200" b="1" smtClean="0"/>
              <a:t>)</a:t>
            </a:r>
            <a:r>
              <a:rPr kumimoji="1" lang="ja-JP" altLang="en-US" sz="2200" b="1" smtClean="0"/>
              <a:t>と想定した場合の評価基準として</a:t>
            </a:r>
            <a:r>
              <a:rPr kumimoji="1" lang="en-US" altLang="ja-JP" sz="2200" b="1" smtClean="0"/>
              <a:t>0</a:t>
            </a:r>
            <a:r>
              <a:rPr kumimoji="1" lang="ja-JP" altLang="en-US" sz="2200" b="1" smtClean="0"/>
              <a:t>以上を設定</a:t>
            </a:r>
            <a:endParaRPr kumimoji="1" lang="ja-JP" altLang="en-US" sz="2200" b="1" dirty="0"/>
          </a:p>
        </p:txBody>
      </p:sp>
    </p:spTree>
    <p:extLst>
      <p:ext uri="{BB962C8B-B14F-4D97-AF65-F5344CB8AC3E}">
        <p14:creationId xmlns:p14="http://schemas.microsoft.com/office/powerpoint/2010/main" val="242219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269875" marR="0" indent="-269875"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269875" marR="0" indent="-269875"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51954</TotalTime>
  <Words>2321</Words>
  <Application>Microsoft Office PowerPoint</Application>
  <PresentationFormat>画面に合わせる (4:3)</PresentationFormat>
  <Paragraphs>273</Paragraphs>
  <Slides>21</Slides>
  <Notes>21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標準デザイン</vt:lpstr>
      <vt:lpstr>Equation</vt:lpstr>
      <vt:lpstr>ミリ波帯カスコード回路における MAGおよび安定性の改善</vt:lpstr>
      <vt:lpstr>発表内容</vt:lpstr>
      <vt:lpstr>背景・目的</vt:lpstr>
      <vt:lpstr>ゲインブーストカスコード(従来回路)</vt:lpstr>
      <vt:lpstr>ゲインブーストカスコード(提案回路)</vt:lpstr>
      <vt:lpstr>安定係数の計算式</vt:lpstr>
      <vt:lpstr>安定係数</vt:lpstr>
      <vt:lpstr>MAG(最大電力利得)</vt:lpstr>
      <vt:lpstr>最小安定係数(&gt;1GHz)</vt:lpstr>
      <vt:lpstr>最小安定係数 vs. MAG@60GHz</vt:lpstr>
      <vt:lpstr>レイアウト</vt:lpstr>
      <vt:lpstr>結論・課題</vt:lpstr>
      <vt:lpstr>PowerPoint プレゼンテーション</vt:lpstr>
      <vt:lpstr>独自PDK (ADS)</vt:lpstr>
      <vt:lpstr>StabFact.@260pH</vt:lpstr>
      <vt:lpstr>StabFact.@Valley</vt:lpstr>
      <vt:lpstr>MAG，安定係数</vt:lpstr>
      <vt:lpstr>PowerPoint プレゼンテーション</vt:lpstr>
      <vt:lpstr>Cascode NF calculation</vt:lpstr>
      <vt:lpstr>Cascode NF calculation [2]</vt:lpstr>
      <vt:lpstr>Linearity calculation</vt:lpstr>
    </vt:vector>
  </TitlesOfParts>
  <Manager>Matsuzawa &amp; Okada Lab</Manager>
  <Company>Tokyo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Tokyo Tech Template</dc:title>
  <dc:creator>Kenichi Okada</dc:creator>
  <cp:lastModifiedBy>Hanc</cp:lastModifiedBy>
  <cp:revision>1466</cp:revision>
  <cp:lastPrinted>2013-03-12T06:14:15Z</cp:lastPrinted>
  <dcterms:created xsi:type="dcterms:W3CDTF">2007-08-31T11:03:07Z</dcterms:created>
  <dcterms:modified xsi:type="dcterms:W3CDTF">2013-03-15T06:52:51Z</dcterms:modified>
</cp:coreProperties>
</file>