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9"/>
  </p:notesMasterIdLst>
  <p:handoutMasterIdLst>
    <p:handoutMasterId r:id="rId20"/>
  </p:handoutMasterIdLst>
  <p:sldIdLst>
    <p:sldId id="267" r:id="rId2"/>
    <p:sldId id="289" r:id="rId3"/>
    <p:sldId id="299" r:id="rId4"/>
    <p:sldId id="290" r:id="rId5"/>
    <p:sldId id="301" r:id="rId6"/>
    <p:sldId id="302" r:id="rId7"/>
    <p:sldId id="294" r:id="rId8"/>
    <p:sldId id="298" r:id="rId9"/>
    <p:sldId id="288" r:id="rId10"/>
    <p:sldId id="296" r:id="rId11"/>
    <p:sldId id="303" r:id="rId12"/>
    <p:sldId id="291" r:id="rId13"/>
    <p:sldId id="292" r:id="rId14"/>
    <p:sldId id="295" r:id="rId15"/>
    <p:sldId id="300" r:id="rId16"/>
    <p:sldId id="293" r:id="rId17"/>
    <p:sldId id="297" r:id="rId18"/>
  </p:sldIdLst>
  <p:sldSz cx="9144000" cy="6858000" type="screen4x3"/>
  <p:notesSz cx="9872663" cy="6742113"/>
  <p:defaultTextStyle>
    <a:defPPr>
      <a:defRPr lang="ja-JP"/>
    </a:defPPr>
    <a:lvl1pPr algn="l" rtl="0" fontAlgn="base">
      <a:spcBef>
        <a:spcPct val="20000"/>
      </a:spcBef>
      <a:spcAft>
        <a:spcPct val="0"/>
      </a:spcAft>
      <a:buChar char="•"/>
      <a:defRPr kumimoji="1" sz="3600" b="1" kern="1200">
        <a:solidFill>
          <a:schemeClr val="tx1"/>
        </a:solidFill>
        <a:latin typeface="Arial" charset="0"/>
        <a:ea typeface="ＭＳ Ｐゴシック" charset="-128"/>
        <a:cs typeface="+mn-cs"/>
      </a:defRPr>
    </a:lvl1pPr>
    <a:lvl2pPr marL="457200" algn="l" rtl="0" fontAlgn="base">
      <a:spcBef>
        <a:spcPct val="20000"/>
      </a:spcBef>
      <a:spcAft>
        <a:spcPct val="0"/>
      </a:spcAft>
      <a:buChar char="•"/>
      <a:defRPr kumimoji="1" sz="3600" b="1" kern="1200">
        <a:solidFill>
          <a:schemeClr val="tx1"/>
        </a:solidFill>
        <a:latin typeface="Arial" charset="0"/>
        <a:ea typeface="ＭＳ Ｐゴシック" charset="-128"/>
        <a:cs typeface="+mn-cs"/>
      </a:defRPr>
    </a:lvl2pPr>
    <a:lvl3pPr marL="914400" algn="l" rtl="0" fontAlgn="base">
      <a:spcBef>
        <a:spcPct val="20000"/>
      </a:spcBef>
      <a:spcAft>
        <a:spcPct val="0"/>
      </a:spcAft>
      <a:buChar char="•"/>
      <a:defRPr kumimoji="1" sz="3600" b="1" kern="1200">
        <a:solidFill>
          <a:schemeClr val="tx1"/>
        </a:solidFill>
        <a:latin typeface="Arial" charset="0"/>
        <a:ea typeface="ＭＳ Ｐゴシック" charset="-128"/>
        <a:cs typeface="+mn-cs"/>
      </a:defRPr>
    </a:lvl3pPr>
    <a:lvl4pPr marL="1371600" algn="l" rtl="0" fontAlgn="base">
      <a:spcBef>
        <a:spcPct val="20000"/>
      </a:spcBef>
      <a:spcAft>
        <a:spcPct val="0"/>
      </a:spcAft>
      <a:buChar char="•"/>
      <a:defRPr kumimoji="1" sz="3600" b="1" kern="1200">
        <a:solidFill>
          <a:schemeClr val="tx1"/>
        </a:solidFill>
        <a:latin typeface="Arial" charset="0"/>
        <a:ea typeface="ＭＳ Ｐゴシック" charset="-128"/>
        <a:cs typeface="+mn-cs"/>
      </a:defRPr>
    </a:lvl4pPr>
    <a:lvl5pPr marL="1828800" algn="l" rtl="0" fontAlgn="base">
      <a:spcBef>
        <a:spcPct val="20000"/>
      </a:spcBef>
      <a:spcAft>
        <a:spcPct val="0"/>
      </a:spcAft>
      <a:buChar char="•"/>
      <a:defRPr kumimoji="1" sz="3600" b="1" kern="1200">
        <a:solidFill>
          <a:schemeClr val="tx1"/>
        </a:solidFill>
        <a:latin typeface="Arial" charset="0"/>
        <a:ea typeface="ＭＳ Ｐゴシック" charset="-128"/>
        <a:cs typeface="+mn-cs"/>
      </a:defRPr>
    </a:lvl5pPr>
    <a:lvl6pPr marL="2286000" algn="l" defTabSz="914400" rtl="0" eaLnBrk="1" latinLnBrk="0" hangingPunct="1">
      <a:defRPr kumimoji="1" sz="3600" b="1" kern="1200">
        <a:solidFill>
          <a:schemeClr val="tx1"/>
        </a:solidFill>
        <a:latin typeface="Arial" charset="0"/>
        <a:ea typeface="ＭＳ Ｐゴシック" charset="-128"/>
        <a:cs typeface="+mn-cs"/>
      </a:defRPr>
    </a:lvl6pPr>
    <a:lvl7pPr marL="2743200" algn="l" defTabSz="914400" rtl="0" eaLnBrk="1" latinLnBrk="0" hangingPunct="1">
      <a:defRPr kumimoji="1" sz="3600" b="1" kern="1200">
        <a:solidFill>
          <a:schemeClr val="tx1"/>
        </a:solidFill>
        <a:latin typeface="Arial" charset="0"/>
        <a:ea typeface="ＭＳ Ｐゴシック" charset="-128"/>
        <a:cs typeface="+mn-cs"/>
      </a:defRPr>
    </a:lvl7pPr>
    <a:lvl8pPr marL="3200400" algn="l" defTabSz="914400" rtl="0" eaLnBrk="1" latinLnBrk="0" hangingPunct="1">
      <a:defRPr kumimoji="1" sz="3600" b="1" kern="1200">
        <a:solidFill>
          <a:schemeClr val="tx1"/>
        </a:solidFill>
        <a:latin typeface="Arial" charset="0"/>
        <a:ea typeface="ＭＳ Ｐゴシック" charset="-128"/>
        <a:cs typeface="+mn-cs"/>
      </a:defRPr>
    </a:lvl8pPr>
    <a:lvl9pPr marL="3657600" algn="l" defTabSz="914400" rtl="0" eaLnBrk="1" latinLnBrk="0" hangingPunct="1">
      <a:defRPr kumimoji="1" sz="3600" b="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a:srgbClr val="6C0189"/>
    <a:srgbClr val="00E100"/>
    <a:srgbClr val="FF353E"/>
    <a:srgbClr val="7AF8FE"/>
    <a:srgbClr val="ECE6E6"/>
    <a:srgbClr val="EFE9E9"/>
    <a:srgbClr val="EEE9E9"/>
    <a:srgbClr val="EDE9E9"/>
    <a:srgbClr val="E9E7E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89" autoAdjust="0"/>
    <p:restoredTop sz="90304" autoAdjust="0"/>
  </p:normalViewPr>
  <p:slideViewPr>
    <p:cSldViewPr>
      <p:cViewPr>
        <p:scale>
          <a:sx n="100" d="100"/>
          <a:sy n="100" d="100"/>
        </p:scale>
        <p:origin x="-696"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396"/>
    </p:cViewPr>
  </p:notesTextViewPr>
  <p:sorterViewPr>
    <p:cViewPr>
      <p:scale>
        <a:sx n="100" d="100"/>
        <a:sy n="100" d="100"/>
      </p:scale>
      <p:origin x="0" y="0"/>
    </p:cViewPr>
  </p:sorterViewPr>
  <p:notesViewPr>
    <p:cSldViewPr>
      <p:cViewPr varScale="1">
        <p:scale>
          <a:sx n="108" d="100"/>
          <a:sy n="108" d="100"/>
        </p:scale>
        <p:origin x="-1986" y="-90"/>
      </p:cViewPr>
      <p:guideLst>
        <p:guide orient="horz" pos="2124"/>
        <p:guide pos="311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user\My%20Documents\Dropbox\papers\IEICE\2bit_sweep.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ja-JP"/>
  <c:chart>
    <c:plotArea>
      <c:layout>
        <c:manualLayout>
          <c:layoutTarget val="inner"/>
          <c:xMode val="edge"/>
          <c:yMode val="edge"/>
          <c:x val="0.14942629117652784"/>
          <c:y val="4.5864035514079277E-2"/>
          <c:w val="0.75110403352225419"/>
          <c:h val="0.79346346412580759"/>
        </c:manualLayout>
      </c:layout>
      <c:scatterChart>
        <c:scatterStyle val="smoothMarker"/>
        <c:ser>
          <c:idx val="0"/>
          <c:order val="0"/>
          <c:tx>
            <c:strRef>
              <c:f>Sheet1!$B$1</c:f>
              <c:strCache>
                <c:ptCount val="1"/>
                <c:pt idx="0">
                  <c:v>segmented</c:v>
                </c:pt>
              </c:strCache>
            </c:strRef>
          </c:tx>
          <c:spPr>
            <a:ln cap="flat">
              <a:solidFill>
                <a:srgbClr val="0B00F0"/>
              </a:solidFill>
              <a:prstDash val="solid"/>
              <a:bevel/>
            </a:ln>
          </c:spPr>
          <c:marker>
            <c:symbol val="none"/>
          </c:marker>
          <c:xVal>
            <c:numRef>
              <c:f>Sheet1!$A$2:$A$22</c:f>
              <c:numCache>
                <c:formatCode>0.00E+00</c:formatCode>
                <c:ptCount val="21"/>
                <c:pt idx="0">
                  <c:v>0</c:v>
                </c:pt>
                <c:pt idx="1">
                  <c:v>0.5</c:v>
                </c:pt>
                <c:pt idx="2">
                  <c:v>1</c:v>
                </c:pt>
                <c:pt idx="3">
                  <c:v>1.5</c:v>
                </c:pt>
                <c:pt idx="4">
                  <c:v>2</c:v>
                </c:pt>
                <c:pt idx="5">
                  <c:v>2.5</c:v>
                </c:pt>
                <c:pt idx="6">
                  <c:v>3</c:v>
                </c:pt>
                <c:pt idx="7">
                  <c:v>3.5</c:v>
                </c:pt>
                <c:pt idx="8">
                  <c:v>4</c:v>
                </c:pt>
                <c:pt idx="9">
                  <c:v>4.5</c:v>
                </c:pt>
                <c:pt idx="10">
                  <c:v>5</c:v>
                </c:pt>
                <c:pt idx="11">
                  <c:v>5.5</c:v>
                </c:pt>
                <c:pt idx="12">
                  <c:v>6</c:v>
                </c:pt>
                <c:pt idx="13">
                  <c:v>6.5</c:v>
                </c:pt>
                <c:pt idx="14">
                  <c:v>7</c:v>
                </c:pt>
                <c:pt idx="15">
                  <c:v>7.5</c:v>
                </c:pt>
                <c:pt idx="16">
                  <c:v>8</c:v>
                </c:pt>
                <c:pt idx="17">
                  <c:v>8.5</c:v>
                </c:pt>
                <c:pt idx="18">
                  <c:v>9</c:v>
                </c:pt>
                <c:pt idx="19">
                  <c:v>9.5</c:v>
                </c:pt>
                <c:pt idx="20">
                  <c:v>10</c:v>
                </c:pt>
              </c:numCache>
            </c:numRef>
          </c:xVal>
          <c:yVal>
            <c:numRef>
              <c:f>Sheet1!$B$2:$B$22</c:f>
              <c:numCache>
                <c:formatCode>0.00E+00</c:formatCode>
                <c:ptCount val="21"/>
                <c:pt idx="0">
                  <c:v>1</c:v>
                </c:pt>
                <c:pt idx="1">
                  <c:v>1.0369177955148698</c:v>
                </c:pt>
                <c:pt idx="2">
                  <c:v>1.0752433025626398</c:v>
                </c:pt>
                <c:pt idx="3">
                  <c:v>1.1150634824171495</c:v>
                </c:pt>
                <c:pt idx="4">
                  <c:v>1.1564728685967809</c:v>
                </c:pt>
                <c:pt idx="5">
                  <c:v>1.1995744219155604</c:v>
                </c:pt>
                <c:pt idx="6">
                  <c:v>1.2444805046987508</c:v>
                </c:pt>
                <c:pt idx="7">
                  <c:v>1.2913139940326499</c:v>
                </c:pt>
                <c:pt idx="8">
                  <c:v>1.3402095577993498</c:v>
                </c:pt>
                <c:pt idx="9">
                  <c:v>1.39131512200249</c:v>
                </c:pt>
                <c:pt idx="10">
                  <c:v>1.4447935637432501</c:v>
                </c:pt>
                <c:pt idx="11">
                  <c:v>1.5008246714483298</c:v>
                </c:pt>
                <c:pt idx="12">
                  <c:v>1.5596074229569201</c:v>
                </c:pt>
                <c:pt idx="13">
                  <c:v>1.62136264333382</c:v>
                </c:pt>
                <c:pt idx="14">
                  <c:v>1.6863361184356001</c:v>
                </c:pt>
                <c:pt idx="15">
                  <c:v>1.7548022581690399</c:v>
                </c:pt>
                <c:pt idx="16">
                  <c:v>1.82706842618707</c:v>
                </c:pt>
                <c:pt idx="17">
                  <c:v>1.9034800819958799</c:v>
                </c:pt>
                <c:pt idx="18">
                  <c:v>1.9844269191751798</c:v>
                </c:pt>
                <c:pt idx="19">
                  <c:v>2.0703502324785101</c:v>
                </c:pt>
                <c:pt idx="20">
                  <c:v>2.1617518108973313</c:v>
                </c:pt>
              </c:numCache>
            </c:numRef>
          </c:yVal>
          <c:smooth val="1"/>
        </c:ser>
        <c:ser>
          <c:idx val="1"/>
          <c:order val="1"/>
          <c:tx>
            <c:strRef>
              <c:f>Sheet1!$C$1</c:f>
              <c:strCache>
                <c:ptCount val="1"/>
                <c:pt idx="0">
                  <c:v>binary-weighted</c:v>
                </c:pt>
              </c:strCache>
            </c:strRef>
          </c:tx>
          <c:spPr>
            <a:ln cap="flat">
              <a:solidFill>
                <a:srgbClr val="0B00F0"/>
              </a:solidFill>
              <a:prstDash val="dash"/>
              <a:bevel/>
            </a:ln>
          </c:spPr>
          <c:marker>
            <c:symbol val="none"/>
          </c:marker>
          <c:xVal>
            <c:numRef>
              <c:f>Sheet1!$A$2:$A$22</c:f>
              <c:numCache>
                <c:formatCode>0.00E+00</c:formatCode>
                <c:ptCount val="21"/>
                <c:pt idx="0">
                  <c:v>0</c:v>
                </c:pt>
                <c:pt idx="1">
                  <c:v>0.5</c:v>
                </c:pt>
                <c:pt idx="2">
                  <c:v>1</c:v>
                </c:pt>
                <c:pt idx="3">
                  <c:v>1.5</c:v>
                </c:pt>
                <c:pt idx="4">
                  <c:v>2</c:v>
                </c:pt>
                <c:pt idx="5">
                  <c:v>2.5</c:v>
                </c:pt>
                <c:pt idx="6">
                  <c:v>3</c:v>
                </c:pt>
                <c:pt idx="7">
                  <c:v>3.5</c:v>
                </c:pt>
                <c:pt idx="8">
                  <c:v>4</c:v>
                </c:pt>
                <c:pt idx="9">
                  <c:v>4.5</c:v>
                </c:pt>
                <c:pt idx="10">
                  <c:v>5</c:v>
                </c:pt>
                <c:pt idx="11">
                  <c:v>5.5</c:v>
                </c:pt>
                <c:pt idx="12">
                  <c:v>6</c:v>
                </c:pt>
                <c:pt idx="13">
                  <c:v>6.5</c:v>
                </c:pt>
                <c:pt idx="14">
                  <c:v>7</c:v>
                </c:pt>
                <c:pt idx="15">
                  <c:v>7.5</c:v>
                </c:pt>
                <c:pt idx="16">
                  <c:v>8</c:v>
                </c:pt>
                <c:pt idx="17">
                  <c:v>8.5</c:v>
                </c:pt>
                <c:pt idx="18">
                  <c:v>9</c:v>
                </c:pt>
                <c:pt idx="19">
                  <c:v>9.5</c:v>
                </c:pt>
                <c:pt idx="20">
                  <c:v>10</c:v>
                </c:pt>
              </c:numCache>
            </c:numRef>
          </c:xVal>
          <c:yVal>
            <c:numRef>
              <c:f>Sheet1!$C$2:$C$22</c:f>
              <c:numCache>
                <c:formatCode>0.00E+00</c:formatCode>
                <c:ptCount val="21"/>
                <c:pt idx="0">
                  <c:v>0.999999999999997</c:v>
                </c:pt>
                <c:pt idx="1">
                  <c:v>1.0261674860547201</c:v>
                </c:pt>
                <c:pt idx="2">
                  <c:v>1.0535596091244095</c:v>
                </c:pt>
                <c:pt idx="3">
                  <c:v>1.0822625601111804</c:v>
                </c:pt>
                <c:pt idx="4">
                  <c:v>1.11237078387296</c:v>
                </c:pt>
                <c:pt idx="5">
                  <c:v>1.1439879909236101</c:v>
                </c:pt>
                <c:pt idx="6">
                  <c:v>1.1772283216657804</c:v>
                </c:pt>
                <c:pt idx="7">
                  <c:v>1.2122176906774895</c:v>
                </c:pt>
                <c:pt idx="8">
                  <c:v>1.24909534439856</c:v>
                </c:pt>
                <c:pt idx="9">
                  <c:v>1.2880156728133001</c:v>
                </c:pt>
                <c:pt idx="10">
                  <c:v>1.3291503247976004</c:v>
                </c:pt>
                <c:pt idx="11">
                  <c:v>1.37269068821873</c:v>
                </c:pt>
                <c:pt idx="12">
                  <c:v>1.4188508103351898</c:v>
                </c:pt>
                <c:pt idx="13">
                  <c:v>1.4678708524729693</c:v>
                </c:pt>
                <c:pt idx="14">
                  <c:v>1.5200211965980899</c:v>
                </c:pt>
                <c:pt idx="15">
                  <c:v>1.5756073519595899</c:v>
                </c:pt>
                <c:pt idx="16">
                  <c:v>1.6349758497596001</c:v>
                </c:pt>
                <c:pt idx="17">
                  <c:v>1.6985213660234399</c:v>
                </c:pt>
                <c:pt idx="18">
                  <c:v>1.7666953819648601</c:v>
                </c:pt>
                <c:pt idx="19">
                  <c:v>1.8400167834802301</c:v>
                </c:pt>
                <c:pt idx="20">
                  <c:v>1.9190849259584599</c:v>
                </c:pt>
              </c:numCache>
            </c:numRef>
          </c:yVal>
          <c:smooth val="1"/>
        </c:ser>
        <c:ser>
          <c:idx val="2"/>
          <c:order val="2"/>
          <c:tx>
            <c:strRef>
              <c:f>Sheet1!$D$1</c:f>
              <c:strCache>
                <c:ptCount val="1"/>
                <c:pt idx="0">
                  <c:v>proposed</c:v>
                </c:pt>
              </c:strCache>
            </c:strRef>
          </c:tx>
          <c:spPr>
            <a:ln cap="flat">
              <a:solidFill>
                <a:srgbClr val="FF0000"/>
              </a:solidFill>
              <a:bevel/>
            </a:ln>
          </c:spPr>
          <c:marker>
            <c:symbol val="none"/>
          </c:marker>
          <c:xVal>
            <c:numRef>
              <c:f>Sheet1!$A$2:$A$22</c:f>
              <c:numCache>
                <c:formatCode>0.00E+00</c:formatCode>
                <c:ptCount val="21"/>
                <c:pt idx="0">
                  <c:v>0</c:v>
                </c:pt>
                <c:pt idx="1">
                  <c:v>0.5</c:v>
                </c:pt>
                <c:pt idx="2">
                  <c:v>1</c:v>
                </c:pt>
                <c:pt idx="3">
                  <c:v>1.5</c:v>
                </c:pt>
                <c:pt idx="4">
                  <c:v>2</c:v>
                </c:pt>
                <c:pt idx="5">
                  <c:v>2.5</c:v>
                </c:pt>
                <c:pt idx="6">
                  <c:v>3</c:v>
                </c:pt>
                <c:pt idx="7">
                  <c:v>3.5</c:v>
                </c:pt>
                <c:pt idx="8">
                  <c:v>4</c:v>
                </c:pt>
                <c:pt idx="9">
                  <c:v>4.5</c:v>
                </c:pt>
                <c:pt idx="10">
                  <c:v>5</c:v>
                </c:pt>
                <c:pt idx="11">
                  <c:v>5.5</c:v>
                </c:pt>
                <c:pt idx="12">
                  <c:v>6</c:v>
                </c:pt>
                <c:pt idx="13">
                  <c:v>6.5</c:v>
                </c:pt>
                <c:pt idx="14">
                  <c:v>7</c:v>
                </c:pt>
                <c:pt idx="15">
                  <c:v>7.5</c:v>
                </c:pt>
                <c:pt idx="16">
                  <c:v>8</c:v>
                </c:pt>
                <c:pt idx="17">
                  <c:v>8.5</c:v>
                </c:pt>
                <c:pt idx="18">
                  <c:v>9</c:v>
                </c:pt>
                <c:pt idx="19">
                  <c:v>9.5</c:v>
                </c:pt>
                <c:pt idx="20">
                  <c:v>10</c:v>
                </c:pt>
              </c:numCache>
            </c:numRef>
          </c:xVal>
          <c:yVal>
            <c:numRef>
              <c:f>Sheet1!$D$2:$D$22</c:f>
              <c:numCache>
                <c:formatCode>0.00E+00</c:formatCode>
                <c:ptCount val="21"/>
                <c:pt idx="0">
                  <c:v>0.999999999999998</c:v>
                </c:pt>
                <c:pt idx="1">
                  <c:v>1.0130979861241898</c:v>
                </c:pt>
                <c:pt idx="2">
                  <c:v>1.0268393640060101</c:v>
                </c:pt>
                <c:pt idx="3">
                  <c:v>1.0412714784330699</c:v>
                </c:pt>
                <c:pt idx="4">
                  <c:v>1.05644634856222</c:v>
                </c:pt>
                <c:pt idx="5">
                  <c:v>1.0724212528296391</c:v>
                </c:pt>
                <c:pt idx="6">
                  <c:v>1.0892594032057501</c:v>
                </c:pt>
                <c:pt idx="7">
                  <c:v>1.10703072502694</c:v>
                </c:pt>
                <c:pt idx="8">
                  <c:v>1.1258127620781999</c:v>
                </c:pt>
                <c:pt idx="9">
                  <c:v>1.1456917308828498</c:v>
                </c:pt>
                <c:pt idx="10">
                  <c:v>1.1667637535106399</c:v>
                </c:pt>
                <c:pt idx="11">
                  <c:v>1.1891363049504899</c:v>
                </c:pt>
                <c:pt idx="12">
                  <c:v>1.2129299196136698</c:v>
                </c:pt>
                <c:pt idx="13">
                  <c:v>1.2382802123771695</c:v>
                </c:pt>
                <c:pt idx="14">
                  <c:v>1.2653402834697598</c:v>
                </c:pt>
                <c:pt idx="15">
                  <c:v>1.2942835944235804</c:v>
                </c:pt>
                <c:pt idx="16">
                  <c:v>1.32530742559988</c:v>
                </c:pt>
                <c:pt idx="17">
                  <c:v>1.3586370562867405</c:v>
                </c:pt>
                <c:pt idx="18">
                  <c:v>1.3945308486168901</c:v>
                </c:pt>
                <c:pt idx="19">
                  <c:v>1.4332864701518</c:v>
                </c:pt>
                <c:pt idx="20">
                  <c:v>1.47524856201554</c:v>
                </c:pt>
              </c:numCache>
            </c:numRef>
          </c:yVal>
          <c:smooth val="1"/>
        </c:ser>
        <c:axId val="175448064"/>
        <c:axId val="175449984"/>
      </c:scatterChart>
      <c:valAx>
        <c:axId val="175448064"/>
        <c:scaling>
          <c:orientation val="minMax"/>
          <c:max val="10"/>
          <c:min val="0"/>
        </c:scaling>
        <c:axPos val="b"/>
        <c:majorGridlines>
          <c:spPr>
            <a:ln w="12700">
              <a:solidFill>
                <a:schemeClr val="tx1"/>
              </a:solidFill>
            </a:ln>
          </c:spPr>
        </c:majorGridlines>
        <c:title>
          <c:tx>
            <c:rich>
              <a:bodyPr/>
              <a:lstStyle/>
              <a:p>
                <a:pPr>
                  <a:defRPr sz="1400"/>
                </a:pPr>
                <a:r>
                  <a:rPr lang="ja-JP" altLang="en-US" sz="1400"/>
                  <a:t>単位長さあたりの寄生インダクタンス</a:t>
                </a:r>
                <a:r>
                  <a:rPr lang="ja-JP" altLang="en-US" sz="1400">
                    <a:latin typeface="Arial" pitchFamily="34" charset="0"/>
                    <a:cs typeface="Arial" pitchFamily="34" charset="0"/>
                  </a:rPr>
                  <a:t> </a:t>
                </a:r>
                <a:r>
                  <a:rPr lang="en-US" altLang="ja-JP" sz="1400">
                    <a:latin typeface="Arial" pitchFamily="34" charset="0"/>
                    <a:cs typeface="Arial" pitchFamily="34" charset="0"/>
                  </a:rPr>
                  <a:t>[pH]</a:t>
                </a:r>
                <a:endParaRPr lang="ja-JP" altLang="en-US" sz="1400">
                  <a:latin typeface="Arial" pitchFamily="34" charset="0"/>
                  <a:cs typeface="Arial" pitchFamily="34" charset="0"/>
                </a:endParaRPr>
              </a:p>
            </c:rich>
          </c:tx>
          <c:layout/>
        </c:title>
        <c:numFmt formatCode="#,##0_);[Red]\(#,##0\)" sourceLinked="0"/>
        <c:tickLblPos val="nextTo"/>
        <c:spPr>
          <a:ln>
            <a:noFill/>
          </a:ln>
        </c:spPr>
        <c:txPr>
          <a:bodyPr/>
          <a:lstStyle/>
          <a:p>
            <a:pPr>
              <a:defRPr sz="1100" b="1">
                <a:latin typeface="Arial" pitchFamily="34" charset="0"/>
                <a:cs typeface="Arial" pitchFamily="34" charset="0"/>
              </a:defRPr>
            </a:pPr>
            <a:endParaRPr lang="ja-JP"/>
          </a:p>
        </c:txPr>
        <c:crossAx val="175449984"/>
        <c:crosses val="autoZero"/>
        <c:crossBetween val="midCat"/>
      </c:valAx>
      <c:valAx>
        <c:axId val="175449984"/>
        <c:scaling>
          <c:orientation val="minMax"/>
          <c:max val="2.2000000000000002"/>
          <c:min val="0.8"/>
        </c:scaling>
        <c:axPos val="l"/>
        <c:majorGridlines>
          <c:spPr>
            <a:ln w="12700">
              <a:solidFill>
                <a:schemeClr val="tx1"/>
              </a:solidFill>
            </a:ln>
          </c:spPr>
        </c:majorGridlines>
        <c:title>
          <c:tx>
            <c:rich>
              <a:bodyPr rot="-5400000" vert="horz"/>
              <a:lstStyle/>
              <a:p>
                <a:pPr>
                  <a:defRPr sz="1400"/>
                </a:pPr>
                <a:r>
                  <a:rPr lang="ja-JP" altLang="en-US" sz="1400"/>
                  <a:t>容量ミスマッチの割合</a:t>
                </a:r>
                <a:r>
                  <a:rPr lang="ja-JP" altLang="en-US" sz="1400">
                    <a:latin typeface="Arial" pitchFamily="34" charset="0"/>
                    <a:cs typeface="Arial" pitchFamily="34" charset="0"/>
                  </a:rPr>
                  <a:t> </a:t>
                </a:r>
                <a:r>
                  <a:rPr lang="en-US" altLang="ja-JP" sz="1400">
                    <a:latin typeface="Arial" pitchFamily="34" charset="0"/>
                    <a:cs typeface="Arial" pitchFamily="34" charset="0"/>
                  </a:rPr>
                  <a:t>[-]</a:t>
                </a:r>
                <a:endParaRPr lang="ja-JP" altLang="en-US" sz="1400">
                  <a:latin typeface="Arial" pitchFamily="34" charset="0"/>
                  <a:cs typeface="Arial" pitchFamily="34" charset="0"/>
                </a:endParaRPr>
              </a:p>
            </c:rich>
          </c:tx>
          <c:layout/>
        </c:title>
        <c:numFmt formatCode="#,##0.0_);[Red]\(#,##0.0\)" sourceLinked="0"/>
        <c:tickLblPos val="nextTo"/>
        <c:spPr>
          <a:ln>
            <a:noFill/>
          </a:ln>
        </c:spPr>
        <c:txPr>
          <a:bodyPr/>
          <a:lstStyle/>
          <a:p>
            <a:pPr>
              <a:defRPr sz="1100" b="1">
                <a:latin typeface="Arial" pitchFamily="34" charset="0"/>
                <a:cs typeface="Arial" pitchFamily="34" charset="0"/>
              </a:defRPr>
            </a:pPr>
            <a:endParaRPr lang="ja-JP"/>
          </a:p>
        </c:txPr>
        <c:crossAx val="175448064"/>
        <c:crosses val="autoZero"/>
        <c:crossBetween val="midCat"/>
      </c:valAx>
      <c:spPr>
        <a:ln w="38100">
          <a:solidFill>
            <a:schemeClr val="tx1"/>
          </a:solidFill>
          <a:miter lim="800000"/>
        </a:ln>
      </c:spPr>
    </c:plotArea>
    <c:legend>
      <c:legendPos val="r"/>
      <c:layout>
        <c:manualLayout>
          <c:xMode val="edge"/>
          <c:yMode val="edge"/>
          <c:x val="0.20514767839044376"/>
          <c:y val="0.11742943896718797"/>
          <c:w val="0.36574498993275223"/>
          <c:h val="0.20355190895255737"/>
        </c:manualLayout>
      </c:layout>
      <c:spPr>
        <a:solidFill>
          <a:schemeClr val="bg1"/>
        </a:solidFill>
        <a:ln w="31750">
          <a:solidFill>
            <a:schemeClr val="tx1"/>
          </a:solidFill>
        </a:ln>
      </c:spPr>
      <c:txPr>
        <a:bodyPr/>
        <a:lstStyle/>
        <a:p>
          <a:pPr>
            <a:defRPr sz="1200" b="1">
              <a:latin typeface="Arial" pitchFamily="34" charset="0"/>
              <a:cs typeface="Arial" pitchFamily="34" charset="0"/>
            </a:defRPr>
          </a:pPr>
          <a:endParaRPr lang="ja-JP"/>
        </a:p>
      </c:txPr>
    </c:legend>
    <c:plotVisOnly val="1"/>
    <c:dispBlanksAs val="gap"/>
  </c:chart>
  <c:spPr>
    <a:ln>
      <a:noFill/>
    </a:ln>
  </c:sp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0"/>
            <a:ext cx="4278101" cy="336867"/>
          </a:xfrm>
          <a:prstGeom prst="rect">
            <a:avLst/>
          </a:prstGeom>
          <a:noFill/>
          <a:ln w="9525">
            <a:noFill/>
            <a:miter lim="800000"/>
            <a:headEnd/>
            <a:tailEnd/>
          </a:ln>
          <a:effectLst/>
        </p:spPr>
        <p:txBody>
          <a:bodyPr vert="horz" wrap="square" lIns="91486" tIns="45743" rIns="91486" bIns="45743" numCol="1" anchor="t" anchorCtr="0" compatLnSpc="1">
            <a:prstTxWarp prst="textNoShape">
              <a:avLst/>
            </a:prstTxWarp>
          </a:bodyPr>
          <a:lstStyle>
            <a:lvl1pPr>
              <a:spcBef>
                <a:spcPct val="0"/>
              </a:spcBef>
              <a:buFontTx/>
              <a:buNone/>
              <a:defRPr sz="1200" b="0">
                <a:ea typeface="ＭＳ Ｐゴシック" pitchFamily="50" charset="-128"/>
              </a:defRPr>
            </a:lvl1pPr>
          </a:lstStyle>
          <a:p>
            <a:pPr>
              <a:defRPr/>
            </a:pPr>
            <a:endParaRPr lang="en-US" altLang="ja-JP"/>
          </a:p>
        </p:txBody>
      </p:sp>
      <p:sp>
        <p:nvSpPr>
          <p:cNvPr id="139267" name="Rectangle 3"/>
          <p:cNvSpPr>
            <a:spLocks noGrp="1" noChangeArrowheads="1"/>
          </p:cNvSpPr>
          <p:nvPr>
            <p:ph type="dt" sz="quarter" idx="1"/>
          </p:nvPr>
        </p:nvSpPr>
        <p:spPr bwMode="auto">
          <a:xfrm>
            <a:off x="5592974" y="0"/>
            <a:ext cx="4278101" cy="336867"/>
          </a:xfrm>
          <a:prstGeom prst="rect">
            <a:avLst/>
          </a:prstGeom>
          <a:noFill/>
          <a:ln w="9525">
            <a:noFill/>
            <a:miter lim="800000"/>
            <a:headEnd/>
            <a:tailEnd/>
          </a:ln>
          <a:effectLst/>
        </p:spPr>
        <p:txBody>
          <a:bodyPr vert="horz" wrap="square" lIns="91486" tIns="45743" rIns="91486" bIns="45743" numCol="1" anchor="t" anchorCtr="0" compatLnSpc="1">
            <a:prstTxWarp prst="textNoShape">
              <a:avLst/>
            </a:prstTxWarp>
          </a:bodyPr>
          <a:lstStyle>
            <a:lvl1pPr algn="r">
              <a:spcBef>
                <a:spcPct val="0"/>
              </a:spcBef>
              <a:buFontTx/>
              <a:buNone/>
              <a:defRPr sz="1200" b="0">
                <a:ea typeface="ＭＳ Ｐゴシック" pitchFamily="50" charset="-128"/>
              </a:defRPr>
            </a:lvl1pPr>
          </a:lstStyle>
          <a:p>
            <a:pPr>
              <a:defRPr/>
            </a:pPr>
            <a:endParaRPr lang="en-US" altLang="ja-JP"/>
          </a:p>
        </p:txBody>
      </p:sp>
      <p:sp>
        <p:nvSpPr>
          <p:cNvPr id="139268" name="Rectangle 4"/>
          <p:cNvSpPr>
            <a:spLocks noGrp="1" noChangeArrowheads="1"/>
          </p:cNvSpPr>
          <p:nvPr>
            <p:ph type="ftr" sz="quarter" idx="2"/>
          </p:nvPr>
        </p:nvSpPr>
        <p:spPr bwMode="auto">
          <a:xfrm>
            <a:off x="0" y="6403656"/>
            <a:ext cx="4278101" cy="336867"/>
          </a:xfrm>
          <a:prstGeom prst="rect">
            <a:avLst/>
          </a:prstGeom>
          <a:noFill/>
          <a:ln w="9525">
            <a:noFill/>
            <a:miter lim="800000"/>
            <a:headEnd/>
            <a:tailEnd/>
          </a:ln>
          <a:effectLst/>
        </p:spPr>
        <p:txBody>
          <a:bodyPr vert="horz" wrap="square" lIns="91486" tIns="45743" rIns="91486" bIns="45743" numCol="1" anchor="b" anchorCtr="0" compatLnSpc="1">
            <a:prstTxWarp prst="textNoShape">
              <a:avLst/>
            </a:prstTxWarp>
          </a:bodyPr>
          <a:lstStyle>
            <a:lvl1pPr>
              <a:spcBef>
                <a:spcPct val="0"/>
              </a:spcBef>
              <a:buFontTx/>
              <a:buNone/>
              <a:defRPr sz="1200" b="0">
                <a:ea typeface="ＭＳ Ｐゴシック" pitchFamily="50" charset="-128"/>
              </a:defRPr>
            </a:lvl1pPr>
          </a:lstStyle>
          <a:p>
            <a:pPr>
              <a:defRPr/>
            </a:pPr>
            <a:endParaRPr lang="en-US" altLang="ja-JP"/>
          </a:p>
        </p:txBody>
      </p:sp>
      <p:sp>
        <p:nvSpPr>
          <p:cNvPr id="139269" name="Rectangle 5"/>
          <p:cNvSpPr>
            <a:spLocks noGrp="1" noChangeArrowheads="1"/>
          </p:cNvSpPr>
          <p:nvPr>
            <p:ph type="sldNum" sz="quarter" idx="3"/>
          </p:nvPr>
        </p:nvSpPr>
        <p:spPr bwMode="auto">
          <a:xfrm>
            <a:off x="5592974" y="6403656"/>
            <a:ext cx="4278101" cy="336867"/>
          </a:xfrm>
          <a:prstGeom prst="rect">
            <a:avLst/>
          </a:prstGeom>
          <a:noFill/>
          <a:ln w="9525">
            <a:noFill/>
            <a:miter lim="800000"/>
            <a:headEnd/>
            <a:tailEnd/>
          </a:ln>
          <a:effectLst/>
        </p:spPr>
        <p:txBody>
          <a:bodyPr vert="horz" wrap="square" lIns="91486" tIns="45743" rIns="91486" bIns="45743" numCol="1" anchor="b" anchorCtr="0" compatLnSpc="1">
            <a:prstTxWarp prst="textNoShape">
              <a:avLst/>
            </a:prstTxWarp>
          </a:bodyPr>
          <a:lstStyle>
            <a:lvl1pPr algn="r">
              <a:spcBef>
                <a:spcPct val="0"/>
              </a:spcBef>
              <a:buFontTx/>
              <a:buNone/>
              <a:defRPr sz="1200" b="0">
                <a:ea typeface="ＭＳ Ｐゴシック" pitchFamily="50" charset="-128"/>
              </a:defRPr>
            </a:lvl1pPr>
          </a:lstStyle>
          <a:p>
            <a:pPr>
              <a:defRPr/>
            </a:pPr>
            <a:fld id="{6F593883-5048-4747-AA83-6309DE02089D}" type="slidenum">
              <a:rPr lang="en-US" altLang="ja-JP"/>
              <a:pPr>
                <a:defRPr/>
              </a:pPr>
              <a:t>&lt;#&gt;</a:t>
            </a:fld>
            <a:endParaRPr lang="en-US" altLang="ja-JP"/>
          </a:p>
        </p:txBody>
      </p:sp>
    </p:spTree>
    <p:extLst>
      <p:ext uri="{BB962C8B-B14F-4D97-AF65-F5344CB8AC3E}">
        <p14:creationId xmlns="" xmlns:p14="http://schemas.microsoft.com/office/powerpoint/2010/main" val="33703232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278101" cy="336867"/>
          </a:xfrm>
          <a:prstGeom prst="rect">
            <a:avLst/>
          </a:prstGeom>
          <a:noFill/>
          <a:ln w="9525">
            <a:noFill/>
            <a:miter lim="800000"/>
            <a:headEnd/>
            <a:tailEnd/>
          </a:ln>
          <a:effectLst/>
        </p:spPr>
        <p:txBody>
          <a:bodyPr vert="horz" wrap="square" lIns="91486" tIns="45743" rIns="91486" bIns="45743" numCol="1" anchor="t" anchorCtr="0" compatLnSpc="1">
            <a:prstTxWarp prst="textNoShape">
              <a:avLst/>
            </a:prstTxWarp>
          </a:bodyPr>
          <a:lstStyle>
            <a:lvl1pPr>
              <a:spcBef>
                <a:spcPct val="0"/>
              </a:spcBef>
              <a:buFontTx/>
              <a:buNone/>
              <a:defRPr sz="1200" b="0">
                <a:ea typeface="ＭＳ Ｐゴシック" pitchFamily="50" charset="-128"/>
              </a:defRPr>
            </a:lvl1pPr>
          </a:lstStyle>
          <a:p>
            <a:pPr>
              <a:defRPr/>
            </a:pPr>
            <a:endParaRPr lang="en-US" altLang="ja-JP"/>
          </a:p>
        </p:txBody>
      </p:sp>
      <p:sp>
        <p:nvSpPr>
          <p:cNvPr id="5123" name="Rectangle 3"/>
          <p:cNvSpPr>
            <a:spLocks noGrp="1" noChangeArrowheads="1"/>
          </p:cNvSpPr>
          <p:nvPr>
            <p:ph type="dt" idx="1"/>
          </p:nvPr>
        </p:nvSpPr>
        <p:spPr bwMode="auto">
          <a:xfrm>
            <a:off x="5592974" y="0"/>
            <a:ext cx="4278101" cy="336867"/>
          </a:xfrm>
          <a:prstGeom prst="rect">
            <a:avLst/>
          </a:prstGeom>
          <a:noFill/>
          <a:ln w="9525">
            <a:noFill/>
            <a:miter lim="800000"/>
            <a:headEnd/>
            <a:tailEnd/>
          </a:ln>
          <a:effectLst/>
        </p:spPr>
        <p:txBody>
          <a:bodyPr vert="horz" wrap="square" lIns="91486" tIns="45743" rIns="91486" bIns="45743" numCol="1" anchor="t" anchorCtr="0" compatLnSpc="1">
            <a:prstTxWarp prst="textNoShape">
              <a:avLst/>
            </a:prstTxWarp>
          </a:bodyPr>
          <a:lstStyle>
            <a:lvl1pPr algn="r">
              <a:spcBef>
                <a:spcPct val="0"/>
              </a:spcBef>
              <a:buFontTx/>
              <a:buNone/>
              <a:defRPr sz="1200" b="0">
                <a:ea typeface="ＭＳ Ｐゴシック" pitchFamily="50" charset="-128"/>
              </a:defRPr>
            </a:lvl1pPr>
          </a:lstStyle>
          <a:p>
            <a:pPr>
              <a:defRPr/>
            </a:pPr>
            <a:endParaRPr lang="en-US" altLang="ja-JP"/>
          </a:p>
        </p:txBody>
      </p:sp>
      <p:sp>
        <p:nvSpPr>
          <p:cNvPr id="8196" name="Rectangle 4"/>
          <p:cNvSpPr>
            <a:spLocks noGrp="1" noRot="1" noChangeAspect="1" noChangeArrowheads="1" noTextEdit="1"/>
          </p:cNvSpPr>
          <p:nvPr>
            <p:ph type="sldImg" idx="2"/>
          </p:nvPr>
        </p:nvSpPr>
        <p:spPr bwMode="auto">
          <a:xfrm>
            <a:off x="3249613" y="504825"/>
            <a:ext cx="3373437" cy="253047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987743" y="3201829"/>
            <a:ext cx="7897178" cy="3034983"/>
          </a:xfrm>
          <a:prstGeom prst="rect">
            <a:avLst/>
          </a:prstGeom>
          <a:noFill/>
          <a:ln w="9525">
            <a:noFill/>
            <a:miter lim="800000"/>
            <a:headEnd/>
            <a:tailEnd/>
          </a:ln>
          <a:effectLst/>
        </p:spPr>
        <p:txBody>
          <a:bodyPr vert="horz" wrap="square" lIns="91486" tIns="45743" rIns="91486" bIns="45743"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5126" name="Rectangle 6"/>
          <p:cNvSpPr>
            <a:spLocks noGrp="1" noChangeArrowheads="1"/>
          </p:cNvSpPr>
          <p:nvPr>
            <p:ph type="ftr" sz="quarter" idx="4"/>
          </p:nvPr>
        </p:nvSpPr>
        <p:spPr bwMode="auto">
          <a:xfrm>
            <a:off x="0" y="6403656"/>
            <a:ext cx="4278101" cy="336867"/>
          </a:xfrm>
          <a:prstGeom prst="rect">
            <a:avLst/>
          </a:prstGeom>
          <a:noFill/>
          <a:ln w="9525">
            <a:noFill/>
            <a:miter lim="800000"/>
            <a:headEnd/>
            <a:tailEnd/>
          </a:ln>
          <a:effectLst/>
        </p:spPr>
        <p:txBody>
          <a:bodyPr vert="horz" wrap="square" lIns="91486" tIns="45743" rIns="91486" bIns="45743" numCol="1" anchor="b" anchorCtr="0" compatLnSpc="1">
            <a:prstTxWarp prst="textNoShape">
              <a:avLst/>
            </a:prstTxWarp>
          </a:bodyPr>
          <a:lstStyle>
            <a:lvl1pPr>
              <a:spcBef>
                <a:spcPct val="0"/>
              </a:spcBef>
              <a:buFontTx/>
              <a:buNone/>
              <a:defRPr sz="1200" b="0">
                <a:ea typeface="ＭＳ Ｐゴシック" pitchFamily="50"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5592974" y="6403656"/>
            <a:ext cx="4278101" cy="336867"/>
          </a:xfrm>
          <a:prstGeom prst="rect">
            <a:avLst/>
          </a:prstGeom>
          <a:noFill/>
          <a:ln w="9525">
            <a:noFill/>
            <a:miter lim="800000"/>
            <a:headEnd/>
            <a:tailEnd/>
          </a:ln>
          <a:effectLst/>
        </p:spPr>
        <p:txBody>
          <a:bodyPr vert="horz" wrap="square" lIns="91486" tIns="45743" rIns="91486" bIns="45743" numCol="1" anchor="b" anchorCtr="0" compatLnSpc="1">
            <a:prstTxWarp prst="textNoShape">
              <a:avLst/>
            </a:prstTxWarp>
          </a:bodyPr>
          <a:lstStyle>
            <a:lvl1pPr algn="r">
              <a:spcBef>
                <a:spcPct val="0"/>
              </a:spcBef>
              <a:buFontTx/>
              <a:buNone/>
              <a:defRPr sz="1200" b="0">
                <a:ea typeface="ＭＳ Ｐゴシック" pitchFamily="50" charset="-128"/>
              </a:defRPr>
            </a:lvl1pPr>
          </a:lstStyle>
          <a:p>
            <a:pPr>
              <a:defRPr/>
            </a:pPr>
            <a:fld id="{57394A4E-EA3E-47F8-8FFE-803BE7A2F099}" type="slidenum">
              <a:rPr lang="en-US" altLang="ja-JP"/>
              <a:pPr>
                <a:defRPr/>
              </a:pPr>
              <a:t>&lt;#&gt;</a:t>
            </a:fld>
            <a:endParaRPr lang="en-US" altLang="ja-JP"/>
          </a:p>
        </p:txBody>
      </p:sp>
    </p:spTree>
    <p:extLst>
      <p:ext uri="{BB962C8B-B14F-4D97-AF65-F5344CB8AC3E}">
        <p14:creationId xmlns="" xmlns:p14="http://schemas.microsoft.com/office/powerpoint/2010/main" val="13131822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kumimoji="1" sz="3600" b="1">
                <a:solidFill>
                  <a:schemeClr val="tx1"/>
                </a:solidFill>
                <a:latin typeface="Arial" charset="0"/>
                <a:ea typeface="ＭＳ Ｐゴシック" charset="-128"/>
              </a:defRPr>
            </a:lvl1pPr>
            <a:lvl2pPr marL="743321" indent="-285893" eaLnBrk="0" hangingPunct="0">
              <a:defRPr kumimoji="1" sz="3600" b="1">
                <a:solidFill>
                  <a:schemeClr val="tx1"/>
                </a:solidFill>
                <a:latin typeface="Arial" charset="0"/>
                <a:ea typeface="ＭＳ Ｐゴシック" charset="-128"/>
              </a:defRPr>
            </a:lvl2pPr>
            <a:lvl3pPr marL="1143572" indent="-228714" eaLnBrk="0" hangingPunct="0">
              <a:defRPr kumimoji="1" sz="3600" b="1">
                <a:solidFill>
                  <a:schemeClr val="tx1"/>
                </a:solidFill>
                <a:latin typeface="Arial" charset="0"/>
                <a:ea typeface="ＭＳ Ｐゴシック" charset="-128"/>
              </a:defRPr>
            </a:lvl3pPr>
            <a:lvl4pPr marL="1601000" indent="-228714" eaLnBrk="0" hangingPunct="0">
              <a:defRPr kumimoji="1" sz="3600" b="1">
                <a:solidFill>
                  <a:schemeClr val="tx1"/>
                </a:solidFill>
                <a:latin typeface="Arial" charset="0"/>
                <a:ea typeface="ＭＳ Ｐゴシック" charset="-128"/>
              </a:defRPr>
            </a:lvl4pPr>
            <a:lvl5pPr marL="2058429" indent="-228714" eaLnBrk="0" hangingPunct="0">
              <a:defRPr kumimoji="1" sz="3600" b="1">
                <a:solidFill>
                  <a:schemeClr val="tx1"/>
                </a:solidFill>
                <a:latin typeface="Arial" charset="0"/>
                <a:ea typeface="ＭＳ Ｐゴシック" charset="-128"/>
              </a:defRPr>
            </a:lvl5pPr>
            <a:lvl6pPr marL="2515857" indent="-228714" eaLnBrk="0" fontAlgn="base" hangingPunct="0">
              <a:spcBef>
                <a:spcPct val="20000"/>
              </a:spcBef>
              <a:spcAft>
                <a:spcPct val="0"/>
              </a:spcAft>
              <a:buChar char="•"/>
              <a:defRPr kumimoji="1" sz="3600" b="1">
                <a:solidFill>
                  <a:schemeClr val="tx1"/>
                </a:solidFill>
                <a:latin typeface="Arial" charset="0"/>
                <a:ea typeface="ＭＳ Ｐゴシック" charset="-128"/>
              </a:defRPr>
            </a:lvl6pPr>
            <a:lvl7pPr marL="2973286" indent="-228714" eaLnBrk="0" fontAlgn="base" hangingPunct="0">
              <a:spcBef>
                <a:spcPct val="20000"/>
              </a:spcBef>
              <a:spcAft>
                <a:spcPct val="0"/>
              </a:spcAft>
              <a:buChar char="•"/>
              <a:defRPr kumimoji="1" sz="3600" b="1">
                <a:solidFill>
                  <a:schemeClr val="tx1"/>
                </a:solidFill>
                <a:latin typeface="Arial" charset="0"/>
                <a:ea typeface="ＭＳ Ｐゴシック" charset="-128"/>
              </a:defRPr>
            </a:lvl7pPr>
            <a:lvl8pPr marL="3430715" indent="-228714" eaLnBrk="0" fontAlgn="base" hangingPunct="0">
              <a:spcBef>
                <a:spcPct val="20000"/>
              </a:spcBef>
              <a:spcAft>
                <a:spcPct val="0"/>
              </a:spcAft>
              <a:buChar char="•"/>
              <a:defRPr kumimoji="1" sz="3600" b="1">
                <a:solidFill>
                  <a:schemeClr val="tx1"/>
                </a:solidFill>
                <a:latin typeface="Arial" charset="0"/>
                <a:ea typeface="ＭＳ Ｐゴシック" charset="-128"/>
              </a:defRPr>
            </a:lvl8pPr>
            <a:lvl9pPr marL="3888143" indent="-228714" eaLnBrk="0" fontAlgn="base" hangingPunct="0">
              <a:spcBef>
                <a:spcPct val="20000"/>
              </a:spcBef>
              <a:spcAft>
                <a:spcPct val="0"/>
              </a:spcAft>
              <a:buChar char="•"/>
              <a:defRPr kumimoji="1" sz="3600" b="1">
                <a:solidFill>
                  <a:schemeClr val="tx1"/>
                </a:solidFill>
                <a:latin typeface="Arial" charset="0"/>
                <a:ea typeface="ＭＳ Ｐゴシック" charset="-128"/>
              </a:defRPr>
            </a:lvl9pPr>
          </a:lstStyle>
          <a:p>
            <a:pPr eaLnBrk="1" hangingPunct="1"/>
            <a:fld id="{F73A4224-7A94-4BDF-9CCF-D7866B010AB3}" type="slidenum">
              <a:rPr lang="en-US" altLang="ja-JP" sz="1200" b="0"/>
              <a:pPr eaLnBrk="1" hangingPunct="1"/>
              <a:t>0</a:t>
            </a:fld>
            <a:endParaRPr lang="en-US" altLang="ja-JP" sz="1200" b="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kumimoji="1" lang="ja-JP" altLang="ja-JP" sz="1200" kern="1200" dirty="0" smtClean="0">
                <a:solidFill>
                  <a:schemeClr val="tx1"/>
                </a:solidFill>
                <a:latin typeface="Arial" charset="0"/>
                <a:ea typeface="ＭＳ Ｐ明朝" pitchFamily="18" charset="-128"/>
                <a:cs typeface="+mn-cs"/>
              </a:rPr>
              <a:t>近年盛んに研究されている分野の一つとして、ミリ波帯の無線通信回路というものがありまして、我々の研究としては</a:t>
            </a:r>
            <a:r>
              <a:rPr kumimoji="1" lang="en-US" altLang="ja-JP" sz="1200" kern="1200" dirty="0" smtClean="0">
                <a:solidFill>
                  <a:schemeClr val="tx1"/>
                </a:solidFill>
                <a:latin typeface="Arial" charset="0"/>
                <a:ea typeface="ＭＳ Ｐ明朝" pitchFamily="18" charset="-128"/>
                <a:cs typeface="+mn-cs"/>
              </a:rPr>
              <a:t>60GHz</a:t>
            </a:r>
            <a:r>
              <a:rPr kumimoji="1" lang="ja-JP" altLang="ja-JP" sz="1200" kern="1200" dirty="0" smtClean="0">
                <a:solidFill>
                  <a:schemeClr val="tx1"/>
                </a:solidFill>
                <a:latin typeface="Arial" charset="0"/>
                <a:ea typeface="ＭＳ Ｐ明朝" pitchFamily="18" charset="-128"/>
                <a:cs typeface="+mn-cs"/>
              </a:rPr>
              <a:t>の周波数を用いた回路に主にフォーカスしています。</a:t>
            </a:r>
          </a:p>
          <a:p>
            <a:r>
              <a:rPr kumimoji="1" lang="ja-JP" altLang="ja-JP" sz="1200" kern="1200" dirty="0" smtClean="0">
                <a:solidFill>
                  <a:schemeClr val="tx1"/>
                </a:solidFill>
                <a:latin typeface="Arial" charset="0"/>
                <a:ea typeface="ＭＳ Ｐ明朝" pitchFamily="18" charset="-128"/>
                <a:cs typeface="+mn-cs"/>
              </a:rPr>
              <a:t>本日の発表では、ミリ波帯のような高周波の</a:t>
            </a:r>
            <a:r>
              <a:rPr kumimoji="1" lang="en-US" altLang="ja-JP" sz="1200" kern="1200" dirty="0" smtClean="0">
                <a:solidFill>
                  <a:schemeClr val="tx1"/>
                </a:solidFill>
                <a:latin typeface="Arial" charset="0"/>
                <a:ea typeface="ＭＳ Ｐ明朝" pitchFamily="18" charset="-128"/>
                <a:cs typeface="+mn-cs"/>
              </a:rPr>
              <a:t>LC</a:t>
            </a:r>
            <a:r>
              <a:rPr kumimoji="1" lang="ja-JP" altLang="ja-JP" sz="1200" kern="1200" dirty="0" smtClean="0">
                <a:solidFill>
                  <a:schemeClr val="tx1"/>
                </a:solidFill>
                <a:latin typeface="Arial" charset="0"/>
                <a:ea typeface="ＭＳ Ｐ明朝" pitchFamily="18" charset="-128"/>
                <a:cs typeface="+mn-cs"/>
              </a:rPr>
              <a:t>発振器をレイアウトしたときに、寄生インダクタが共振器の容量バンクにどのように影響するか、ということを評価し、また寄生インダクタンスの影響を低減するようなレイアウト手法について報告いたします。</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1" lang="ja-JP" altLang="ja-JP" sz="1200" kern="1200" dirty="0" smtClean="0">
                <a:solidFill>
                  <a:schemeClr val="tx1"/>
                </a:solidFill>
                <a:latin typeface="Arial" charset="0"/>
                <a:ea typeface="ＭＳ Ｐ明朝" pitchFamily="18" charset="-128"/>
                <a:cs typeface="+mn-cs"/>
              </a:rPr>
              <a:t>本日の発表内容はこのようになっております。最初に背景を説明したのち、寄生インダクタを含めた容量バンクのモデルを紹介します。その後、寄生インダクタの影響を考慮した容量バンクの構成方法を示します。最後に、シミュレーションにより比較を行い、まとめさせていただきます。</a:t>
            </a:r>
          </a:p>
        </p:txBody>
      </p:sp>
      <p:sp>
        <p:nvSpPr>
          <p:cNvPr id="4" name="スライド番号プレースホルダ 3"/>
          <p:cNvSpPr>
            <a:spLocks noGrp="1"/>
          </p:cNvSpPr>
          <p:nvPr>
            <p:ph type="sldNum" sz="quarter" idx="10"/>
          </p:nvPr>
        </p:nvSpPr>
        <p:spPr/>
        <p:txBody>
          <a:bodyPr/>
          <a:lstStyle/>
          <a:p>
            <a:pPr>
              <a:defRPr/>
            </a:pPr>
            <a:fld id="{57394A4E-EA3E-47F8-8FFE-803BE7A2F099}" type="slidenum">
              <a:rPr lang="en-US" altLang="ja-JP" smtClean="0"/>
              <a:pPr>
                <a:defRPr/>
              </a:pPr>
              <a:t>1</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1" lang="ja-JP" altLang="ja-JP" sz="1200" kern="1200" dirty="0" smtClean="0">
                <a:solidFill>
                  <a:schemeClr val="tx1"/>
                </a:solidFill>
                <a:latin typeface="Arial" charset="0"/>
                <a:ea typeface="ＭＳ Ｐ明朝" pitchFamily="18" charset="-128"/>
                <a:cs typeface="+mn-cs"/>
              </a:rPr>
              <a:t>我々がフォーカスしております、ミリ波帯の</a:t>
            </a:r>
            <a:r>
              <a:rPr kumimoji="1" lang="en-US" altLang="ja-JP" sz="1200" kern="1200" dirty="0" smtClean="0">
                <a:solidFill>
                  <a:schemeClr val="tx1"/>
                </a:solidFill>
                <a:latin typeface="Arial" charset="0"/>
                <a:ea typeface="ＭＳ Ｐ明朝" pitchFamily="18" charset="-128"/>
                <a:cs typeface="+mn-cs"/>
              </a:rPr>
              <a:t>LCVCO</a:t>
            </a:r>
            <a:r>
              <a:rPr kumimoji="1" lang="ja-JP" altLang="ja-JP" sz="1200" kern="1200" dirty="0" smtClean="0">
                <a:solidFill>
                  <a:schemeClr val="tx1"/>
                </a:solidFill>
                <a:latin typeface="Arial" charset="0"/>
                <a:ea typeface="ＭＳ Ｐ明朝" pitchFamily="18" charset="-128"/>
                <a:cs typeface="+mn-cs"/>
              </a:rPr>
              <a:t>について説明します。集積回路での</a:t>
            </a:r>
            <a:r>
              <a:rPr kumimoji="1" lang="en-US" altLang="ja-JP" sz="1200" kern="1200" dirty="0" smtClean="0">
                <a:solidFill>
                  <a:schemeClr val="tx1"/>
                </a:solidFill>
                <a:latin typeface="Arial" charset="0"/>
                <a:ea typeface="ＭＳ Ｐ明朝" pitchFamily="18" charset="-128"/>
                <a:cs typeface="+mn-cs"/>
              </a:rPr>
              <a:t>LCVCO</a:t>
            </a:r>
            <a:r>
              <a:rPr kumimoji="1" lang="ja-JP" altLang="ja-JP" sz="1200" kern="1200" dirty="0" smtClean="0">
                <a:solidFill>
                  <a:schemeClr val="tx1"/>
                </a:solidFill>
                <a:latin typeface="Arial" charset="0"/>
                <a:ea typeface="ＭＳ Ｐ明朝" pitchFamily="18" charset="-128"/>
                <a:cs typeface="+mn-cs"/>
              </a:rPr>
              <a:t>設計におきましては、プロセスによって共振器のインダクタの</a:t>
            </a:r>
            <a:r>
              <a:rPr kumimoji="1" lang="en-US" altLang="ja-JP" sz="1200" kern="1200" dirty="0" smtClean="0">
                <a:solidFill>
                  <a:schemeClr val="tx1"/>
                </a:solidFill>
                <a:latin typeface="Arial" charset="0"/>
                <a:ea typeface="ＭＳ Ｐ明朝" pitchFamily="18" charset="-128"/>
                <a:cs typeface="+mn-cs"/>
              </a:rPr>
              <a:t>Q</a:t>
            </a:r>
            <a:r>
              <a:rPr kumimoji="1" lang="ja-JP" altLang="ja-JP" sz="1200" kern="1200" dirty="0" smtClean="0">
                <a:solidFill>
                  <a:schemeClr val="tx1"/>
                </a:solidFill>
                <a:latin typeface="Arial" charset="0"/>
                <a:ea typeface="ＭＳ Ｐ明朝" pitchFamily="18" charset="-128"/>
                <a:cs typeface="+mn-cs"/>
              </a:rPr>
              <a:t>値に限界がございますので、典型的なインダクタンスが決まりまして、おおよそ</a:t>
            </a:r>
            <a:r>
              <a:rPr kumimoji="1" lang="en-US" altLang="ja-JP" sz="1200" kern="1200" dirty="0" smtClean="0">
                <a:solidFill>
                  <a:schemeClr val="tx1"/>
                </a:solidFill>
                <a:latin typeface="Arial" charset="0"/>
                <a:ea typeface="ＭＳ Ｐ明朝" pitchFamily="18" charset="-128"/>
                <a:cs typeface="+mn-cs"/>
              </a:rPr>
              <a:t>70pH</a:t>
            </a:r>
            <a:r>
              <a:rPr kumimoji="1" lang="ja-JP" altLang="ja-JP" sz="1200" kern="1200" dirty="0" smtClean="0">
                <a:solidFill>
                  <a:schemeClr val="tx1"/>
                </a:solidFill>
                <a:latin typeface="Arial" charset="0"/>
                <a:ea typeface="ＭＳ Ｐ明朝" pitchFamily="18" charset="-128"/>
                <a:cs typeface="+mn-cs"/>
              </a:rPr>
              <a:t>になります。これに対する共振容量は、およそ</a:t>
            </a:r>
            <a:r>
              <a:rPr kumimoji="1" lang="en-US" altLang="ja-JP" sz="1200" kern="1200" dirty="0" smtClean="0">
                <a:solidFill>
                  <a:schemeClr val="tx1"/>
                </a:solidFill>
                <a:latin typeface="Arial" charset="0"/>
                <a:ea typeface="ＭＳ Ｐ明朝" pitchFamily="18" charset="-128"/>
                <a:cs typeface="+mn-cs"/>
              </a:rPr>
              <a:t>100fF</a:t>
            </a:r>
            <a:r>
              <a:rPr kumimoji="1" lang="ja-JP" altLang="ja-JP" sz="1200" kern="1200" dirty="0" smtClean="0">
                <a:solidFill>
                  <a:schemeClr val="tx1"/>
                </a:solidFill>
                <a:latin typeface="Arial" charset="0"/>
                <a:ea typeface="ＭＳ Ｐ明朝" pitchFamily="18" charset="-128"/>
                <a:cs typeface="+mn-cs"/>
              </a:rPr>
              <a:t>となり、このような共振器をもちいて</a:t>
            </a:r>
            <a:r>
              <a:rPr kumimoji="1" lang="en-US" altLang="ja-JP" sz="1200" kern="1200" dirty="0" smtClean="0">
                <a:solidFill>
                  <a:schemeClr val="tx1"/>
                </a:solidFill>
                <a:latin typeface="Arial" charset="0"/>
                <a:ea typeface="ＭＳ Ｐ明朝" pitchFamily="18" charset="-128"/>
                <a:cs typeface="+mn-cs"/>
              </a:rPr>
              <a:t>VCO</a:t>
            </a:r>
            <a:r>
              <a:rPr kumimoji="1" lang="ja-JP" altLang="ja-JP" sz="1200" kern="1200" dirty="0" smtClean="0">
                <a:solidFill>
                  <a:schemeClr val="tx1"/>
                </a:solidFill>
                <a:latin typeface="Arial" charset="0"/>
                <a:ea typeface="ＭＳ Ｐ明朝" pitchFamily="18" charset="-128"/>
                <a:cs typeface="+mn-cs"/>
              </a:rPr>
              <a:t>を構成することになります。他方で、レイアウトによって配線の寄生成分が生じることになりますが、例えば</a:t>
            </a:r>
            <a:r>
              <a:rPr kumimoji="1" lang="en-US" altLang="ja-JP" sz="1200" kern="1200" dirty="0" smtClean="0">
                <a:solidFill>
                  <a:schemeClr val="tx1"/>
                </a:solidFill>
                <a:latin typeface="Arial" charset="0"/>
                <a:ea typeface="ＭＳ Ｐ明朝" pitchFamily="18" charset="-128"/>
                <a:cs typeface="+mn-cs"/>
              </a:rPr>
              <a:t>10um</a:t>
            </a:r>
            <a:r>
              <a:rPr kumimoji="1" lang="ja-JP" altLang="ja-JP" sz="1200" kern="1200" dirty="0" err="1" smtClean="0">
                <a:solidFill>
                  <a:schemeClr val="tx1"/>
                </a:solidFill>
                <a:latin typeface="Arial" charset="0"/>
                <a:ea typeface="ＭＳ Ｐ明朝" pitchFamily="18" charset="-128"/>
                <a:cs typeface="+mn-cs"/>
              </a:rPr>
              <a:t>ほど</a:t>
            </a:r>
            <a:r>
              <a:rPr kumimoji="1" lang="ja-JP" altLang="ja-JP" sz="1200" kern="1200" dirty="0" smtClean="0">
                <a:solidFill>
                  <a:schemeClr val="tx1"/>
                </a:solidFill>
                <a:latin typeface="Arial" charset="0"/>
                <a:ea typeface="ＭＳ Ｐ明朝" pitchFamily="18" charset="-128"/>
                <a:cs typeface="+mn-cs"/>
              </a:rPr>
              <a:t>配線を行いますと、寄生インダクタンスは</a:t>
            </a:r>
            <a:r>
              <a:rPr kumimoji="1" lang="en-US" altLang="ja-JP" sz="1200" kern="1200" dirty="0" smtClean="0">
                <a:solidFill>
                  <a:schemeClr val="tx1"/>
                </a:solidFill>
                <a:latin typeface="Arial" charset="0"/>
                <a:ea typeface="ＭＳ Ｐ明朝" pitchFamily="18" charset="-128"/>
                <a:cs typeface="+mn-cs"/>
              </a:rPr>
              <a:t>5pH</a:t>
            </a:r>
            <a:r>
              <a:rPr kumimoji="1" lang="ja-JP" altLang="ja-JP" sz="1200" kern="1200" dirty="0" smtClean="0">
                <a:solidFill>
                  <a:schemeClr val="tx1"/>
                </a:solidFill>
                <a:latin typeface="Arial" charset="0"/>
                <a:ea typeface="ＭＳ Ｐ明朝" pitchFamily="18" charset="-128"/>
                <a:cs typeface="+mn-cs"/>
              </a:rPr>
              <a:t>程度、寄生容量は</a:t>
            </a:r>
            <a:r>
              <a:rPr kumimoji="1" lang="en-US" altLang="ja-JP" sz="1200" kern="1200" dirty="0" smtClean="0">
                <a:solidFill>
                  <a:schemeClr val="tx1"/>
                </a:solidFill>
                <a:latin typeface="Arial" charset="0"/>
                <a:ea typeface="ＭＳ Ｐ明朝" pitchFamily="18" charset="-128"/>
                <a:cs typeface="+mn-cs"/>
              </a:rPr>
              <a:t>0.5fF</a:t>
            </a:r>
            <a:r>
              <a:rPr kumimoji="1" lang="ja-JP" altLang="ja-JP" sz="1200" kern="1200" dirty="0" smtClean="0">
                <a:solidFill>
                  <a:schemeClr val="tx1"/>
                </a:solidFill>
                <a:latin typeface="Arial" charset="0"/>
                <a:ea typeface="ＭＳ Ｐ明朝" pitchFamily="18" charset="-128"/>
                <a:cs typeface="+mn-cs"/>
              </a:rPr>
              <a:t>程度生じます。回路設計をされる方には想像がしやすいと思いますが、発振器を作る際の配線で素子間の距離が</a:t>
            </a:r>
            <a:r>
              <a:rPr kumimoji="1" lang="en-US" altLang="ja-JP" sz="1200" kern="1200" dirty="0" smtClean="0">
                <a:solidFill>
                  <a:schemeClr val="tx1"/>
                </a:solidFill>
                <a:latin typeface="Arial" charset="0"/>
                <a:ea typeface="ＭＳ Ｐ明朝" pitchFamily="18" charset="-128"/>
                <a:cs typeface="+mn-cs"/>
              </a:rPr>
              <a:t>10um</a:t>
            </a:r>
            <a:r>
              <a:rPr kumimoji="1" lang="ja-JP" altLang="ja-JP" sz="1200" kern="1200" dirty="0" smtClean="0">
                <a:solidFill>
                  <a:schemeClr val="tx1"/>
                </a:solidFill>
                <a:latin typeface="Arial" charset="0"/>
                <a:ea typeface="ＭＳ Ｐ明朝" pitchFamily="18" charset="-128"/>
                <a:cs typeface="+mn-cs"/>
              </a:rPr>
              <a:t>程度というのは考えられる値だと思います。これらの値を比べればわかるとおり、共振器に対する寄生インダクタンスの影響は寄生容量の</a:t>
            </a:r>
            <a:r>
              <a:rPr kumimoji="1" lang="en-US" altLang="ja-JP" sz="1200" kern="1200" dirty="0" smtClean="0">
                <a:solidFill>
                  <a:schemeClr val="tx1"/>
                </a:solidFill>
                <a:latin typeface="Arial" charset="0"/>
                <a:ea typeface="ＭＳ Ｐ明朝" pitchFamily="18" charset="-128"/>
                <a:cs typeface="+mn-cs"/>
              </a:rPr>
              <a:t>10</a:t>
            </a:r>
            <a:r>
              <a:rPr kumimoji="1" lang="ja-JP" altLang="ja-JP" sz="1200" kern="1200" dirty="0" smtClean="0">
                <a:solidFill>
                  <a:schemeClr val="tx1"/>
                </a:solidFill>
                <a:latin typeface="Arial" charset="0"/>
                <a:ea typeface="ＭＳ Ｐ明朝" pitchFamily="18" charset="-128"/>
                <a:cs typeface="+mn-cs"/>
              </a:rPr>
              <a:t>倍程度と、非常に大きいということが言えます。</a:t>
            </a:r>
          </a:p>
        </p:txBody>
      </p:sp>
      <p:sp>
        <p:nvSpPr>
          <p:cNvPr id="4" name="スライド番号プレースホルダ 3"/>
          <p:cNvSpPr>
            <a:spLocks noGrp="1"/>
          </p:cNvSpPr>
          <p:nvPr>
            <p:ph type="sldNum" sz="quarter" idx="10"/>
          </p:nvPr>
        </p:nvSpPr>
        <p:spPr/>
        <p:txBody>
          <a:bodyPr/>
          <a:lstStyle/>
          <a:p>
            <a:pPr>
              <a:defRPr/>
            </a:pPr>
            <a:fld id="{57394A4E-EA3E-47F8-8FFE-803BE7A2F099}" type="slidenum">
              <a:rPr lang="en-US" altLang="ja-JP" smtClean="0"/>
              <a:pPr>
                <a:defRPr/>
              </a:pPr>
              <a:t>2</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kern="1200" dirty="0" smtClean="0">
                <a:solidFill>
                  <a:schemeClr val="tx1"/>
                </a:solidFill>
                <a:latin typeface="Arial" charset="0"/>
                <a:ea typeface="ＭＳ Ｐ明朝" pitchFamily="18" charset="-128"/>
                <a:cs typeface="+mn-cs"/>
              </a:rPr>
              <a:t>では実際にどのような影響が生じるかについてご説明いたします。寄生インダクタが容量バンクの各容量間にこのように付きますと、クロスカップルトランジスタから見込んだ等価的な容量値が変化します。この容量の変化は場所によって異なる割合で生じますので、同じ大きさの容量であっても、あるところでは大きな容量に見えたり、それほど大きさの変わらない容量に見えたりします。今回この等価的な容量のばらつき、ミスマッチを容量ミスマッチと表現しておりますが、ミスマッチが大きく、理想よりも容量が大きくなってしまった場合、発振周波数にはギャップが発生してしまいます。先ほど申しました通り、この等価的な容量変化というのは配置によって変わりますので、どのような配置にしたときに容量ミスマッチを抑えられるのか、ということを把握しておくことが重要になります。したがって、本発表では容量バンクの配置によって異なる、寄生インダクタが容量ミスマッチに与える影響を評価し、さらに影響が小さくなるような、配置方法についてご説明したいと思い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57394A4E-EA3E-47F8-8FFE-803BE7A2F099}" type="slidenum">
              <a:rPr lang="en-US" altLang="ja-JP" smtClean="0"/>
              <a:pPr>
                <a:defRPr/>
              </a:pPr>
              <a:t>3</a:t>
            </a:fld>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kern="1200" dirty="0" smtClean="0">
                <a:solidFill>
                  <a:schemeClr val="tx1"/>
                </a:solidFill>
                <a:latin typeface="Arial" charset="0"/>
                <a:ea typeface="ＭＳ Ｐ明朝" pitchFamily="18" charset="-128"/>
                <a:cs typeface="+mn-cs"/>
              </a:rPr>
              <a:t>まず従来の配置方法ですが、低い周波数の</a:t>
            </a:r>
            <a:r>
              <a:rPr kumimoji="1" lang="en-US" altLang="ja-JP" sz="1200" kern="1200" dirty="0" smtClean="0">
                <a:solidFill>
                  <a:schemeClr val="tx1"/>
                </a:solidFill>
                <a:latin typeface="Arial" charset="0"/>
                <a:ea typeface="ＭＳ Ｐ明朝" pitchFamily="18" charset="-128"/>
                <a:cs typeface="+mn-cs"/>
              </a:rPr>
              <a:t>VCO</a:t>
            </a:r>
            <a:r>
              <a:rPr kumimoji="1" lang="ja-JP" altLang="ja-JP" sz="1200" kern="1200" dirty="0" err="1" smtClean="0">
                <a:solidFill>
                  <a:schemeClr val="tx1"/>
                </a:solidFill>
                <a:latin typeface="Arial" charset="0"/>
                <a:ea typeface="ＭＳ Ｐ明朝" pitchFamily="18" charset="-128"/>
                <a:cs typeface="+mn-cs"/>
              </a:rPr>
              <a:t>で</a:t>
            </a:r>
            <a:r>
              <a:rPr kumimoji="1" lang="ja-JP" altLang="ja-JP" sz="1200" kern="1200" dirty="0" smtClean="0">
                <a:solidFill>
                  <a:schemeClr val="tx1"/>
                </a:solidFill>
                <a:latin typeface="Arial" charset="0"/>
                <a:ea typeface="ＭＳ Ｐ明朝" pitchFamily="18" charset="-128"/>
                <a:cs typeface="+mn-cs"/>
              </a:rPr>
              <a:t>よく用いられる手法といたしまして、セグメント方式があります。これは、同じ大きさの容量スイッチを並列に接続し、一つ一つつけていくことで容量変化を実現するという方式です。この方式は、ビット数を増やしていきますとセグメント数がどんどん増えていきますので、寄生インダクタンスは大きくつくことになり、容量ミスマッチが大きく生じる方式になります。スイッチの置き方としては、クロスカップルトランジスタから下位ビットから順においていく方法と、上位ビットから置いていく方法がございます。下位ビットから置いていく手法の場合、クロスカップルから離れれば離れるほど等価的な容量が大きく見えますので、上位のビットほど大きい容量変化を生じ、切り替えた際にはバラクタの変化幅を大きく上回ってしまい、大きなギャップが生じます。もうひとつの配置として、上位ビットから置いていく方式がございますが、こちらの場合、</a:t>
            </a:r>
            <a:r>
              <a:rPr kumimoji="1" lang="en-US" altLang="ja-JP" sz="1200" kern="1200" dirty="0" smtClean="0">
                <a:solidFill>
                  <a:schemeClr val="tx1"/>
                </a:solidFill>
                <a:latin typeface="Arial" charset="0"/>
                <a:ea typeface="ＭＳ Ｐ明朝" pitchFamily="18" charset="-128"/>
                <a:cs typeface="+mn-cs"/>
              </a:rPr>
              <a:t>MSB</a:t>
            </a:r>
            <a:r>
              <a:rPr kumimoji="1" lang="ja-JP" altLang="ja-JP" sz="1200" kern="1200" dirty="0" smtClean="0">
                <a:solidFill>
                  <a:schemeClr val="tx1"/>
                </a:solidFill>
                <a:latin typeface="Arial" charset="0"/>
                <a:ea typeface="ＭＳ Ｐ明朝" pitchFamily="18" charset="-128"/>
                <a:cs typeface="+mn-cs"/>
              </a:rPr>
              <a:t>の切り替えによる大きなギャップは生じなくなりますが、最下位のビットの変化量が大きくなるため、オーバーラップ量が大きくなりすぎたり、最悪の場合には通り越してしまうことも起こります。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57394A4E-EA3E-47F8-8FFE-803BE7A2F099}" type="slidenum">
              <a:rPr lang="en-US" altLang="ja-JP" smtClean="0"/>
              <a:pPr>
                <a:defRPr/>
              </a:pPr>
              <a:t>4</a:t>
            </a:fld>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kern="1200" dirty="0" smtClean="0">
                <a:solidFill>
                  <a:schemeClr val="tx1"/>
                </a:solidFill>
                <a:latin typeface="Arial" charset="0"/>
                <a:ea typeface="ＭＳ Ｐ明朝" pitchFamily="18" charset="-128"/>
                <a:cs typeface="+mn-cs"/>
              </a:rPr>
              <a:t>これに対して、本質的に寄生インダクタンスを小さくすればいいだろうという方法が、　バイナリ方式になります。この場合、各ビットごとに重みづけした容量を用いて構成します。正味の容量面積はセグメント方式と変わりありませんが、レイアウト的に容量を結合して面積を小型化できるため、寄生インダクタンスを低減することができます。こちらも配置として下位ビットから並べる方法、上位ビットから並べる方法がございますが、傾向としてはセグメント方式と同じです。ミリ波帯の</a:t>
            </a:r>
            <a:r>
              <a:rPr kumimoji="1" lang="en-US" altLang="ja-JP" sz="1200" kern="1200" dirty="0" smtClean="0">
                <a:solidFill>
                  <a:schemeClr val="tx1"/>
                </a:solidFill>
                <a:latin typeface="Arial" charset="0"/>
                <a:ea typeface="ＭＳ Ｐ明朝" pitchFamily="18" charset="-128"/>
                <a:cs typeface="+mn-cs"/>
              </a:rPr>
              <a:t>VCO</a:t>
            </a:r>
            <a:r>
              <a:rPr kumimoji="1" lang="ja-JP" altLang="ja-JP" sz="1200" kern="1200" dirty="0" smtClean="0">
                <a:solidFill>
                  <a:schemeClr val="tx1"/>
                </a:solidFill>
                <a:latin typeface="Arial" charset="0"/>
                <a:ea typeface="ＭＳ Ｐ明朝" pitchFamily="18" charset="-128"/>
                <a:cs typeface="+mn-cs"/>
              </a:rPr>
              <a:t>になりますと、こちらのバイナリ方式を用いても、寄生インダクタの影響が大きく、ギャップが生じてしまう事実があります。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57394A4E-EA3E-47F8-8FFE-803BE7A2F099}" type="slidenum">
              <a:rPr lang="en-US" altLang="ja-JP" smtClean="0"/>
              <a:pPr>
                <a:defRPr/>
              </a:pPr>
              <a:t>5</a:t>
            </a:fld>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kern="1200" dirty="0" smtClean="0">
                <a:solidFill>
                  <a:schemeClr val="tx1"/>
                </a:solidFill>
                <a:latin typeface="Arial" charset="0"/>
                <a:ea typeface="ＭＳ Ｐ明朝" pitchFamily="18" charset="-128"/>
                <a:cs typeface="+mn-cs"/>
              </a:rPr>
              <a:t>そこで今回は、対称配置方式と言いまして、このようにセグメント方式を基本として、寄生インダクタンスの影響を平坦化するような配置を提案いたします。こちらには</a:t>
            </a:r>
            <a:r>
              <a:rPr kumimoji="1" lang="en-US" altLang="ja-JP" sz="1200" kern="1200" dirty="0" smtClean="0">
                <a:solidFill>
                  <a:schemeClr val="tx1"/>
                </a:solidFill>
                <a:latin typeface="Arial" charset="0"/>
                <a:ea typeface="ＭＳ Ｐ明朝" pitchFamily="18" charset="-128"/>
                <a:cs typeface="+mn-cs"/>
              </a:rPr>
              <a:t>3bit</a:t>
            </a:r>
            <a:r>
              <a:rPr kumimoji="1" lang="ja-JP" altLang="ja-JP" sz="1200" kern="1200" dirty="0" smtClean="0">
                <a:solidFill>
                  <a:schemeClr val="tx1"/>
                </a:solidFill>
                <a:latin typeface="Arial" charset="0"/>
                <a:ea typeface="ＭＳ Ｐ明朝" pitchFamily="18" charset="-128"/>
                <a:cs typeface="+mn-cs"/>
              </a:rPr>
              <a:t>の容量バンクの例を示しております。通常のセグメント方式ではこのように各ビットをまとめておりますが、本手法では、各ビットの間の部分に上位ビットを配置していくといった形になります。このように配置しますと、最下位ビットを基準にして対称な位置に上位ビットが配置されるため、正味の寄生インダクタンスが各ビットに対して等しくつくようにみえることが期待され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57394A4E-EA3E-47F8-8FFE-803BE7A2F099}" type="slidenum">
              <a:rPr lang="en-US" altLang="ja-JP" smtClean="0"/>
              <a:pPr>
                <a:defRPr/>
              </a:pPr>
              <a:t>6</a:t>
            </a:fld>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kern="1200" dirty="0" smtClean="0">
                <a:solidFill>
                  <a:schemeClr val="tx1"/>
                </a:solidFill>
                <a:latin typeface="Arial" charset="0"/>
                <a:ea typeface="ＭＳ Ｐ明朝" pitchFamily="18" charset="-128"/>
                <a:cs typeface="+mn-cs"/>
              </a:rPr>
              <a:t>それでは、提案しました配置方式と、従来のセグメント方式、バイナリ方式との比較を回路シミュレーションにて行いましたので報告させていただきます。まず、今回は</a:t>
            </a:r>
            <a:r>
              <a:rPr kumimoji="1" lang="en-US" altLang="ja-JP" sz="1200" kern="1200" dirty="0" smtClean="0">
                <a:solidFill>
                  <a:schemeClr val="tx1"/>
                </a:solidFill>
                <a:latin typeface="Arial" charset="0"/>
                <a:ea typeface="ＭＳ Ｐ明朝" pitchFamily="18" charset="-128"/>
                <a:cs typeface="+mn-cs"/>
              </a:rPr>
              <a:t>2bit</a:t>
            </a:r>
            <a:r>
              <a:rPr kumimoji="1" lang="ja-JP" altLang="ja-JP" sz="1200" kern="1200" dirty="0" smtClean="0">
                <a:solidFill>
                  <a:schemeClr val="tx1"/>
                </a:solidFill>
                <a:latin typeface="Arial" charset="0"/>
                <a:ea typeface="ＭＳ Ｐ明朝" pitchFamily="18" charset="-128"/>
                <a:cs typeface="+mn-cs"/>
              </a:rPr>
              <a:t>の容量バンクを想定してシミュレーションいたしました。セグメント方式、バイナリ方式ともに下位ビットを手前から配置しております。各容量間の寄生インダクタンスを</a:t>
            </a:r>
            <a:r>
              <a:rPr kumimoji="1" lang="en-US" altLang="ja-JP" sz="1200" kern="1200" dirty="0" err="1" smtClean="0">
                <a:solidFill>
                  <a:schemeClr val="tx1"/>
                </a:solidFill>
                <a:latin typeface="Arial" charset="0"/>
                <a:ea typeface="ＭＳ Ｐ明朝" pitchFamily="18" charset="-128"/>
                <a:cs typeface="+mn-cs"/>
              </a:rPr>
              <a:t>Lp</a:t>
            </a:r>
            <a:r>
              <a:rPr kumimoji="1" lang="ja-JP" altLang="ja-JP" sz="1200" kern="1200" dirty="0" smtClean="0">
                <a:solidFill>
                  <a:schemeClr val="tx1"/>
                </a:solidFill>
                <a:latin typeface="Arial" charset="0"/>
                <a:ea typeface="ＭＳ Ｐ明朝" pitchFamily="18" charset="-128"/>
                <a:cs typeface="+mn-cs"/>
              </a:rPr>
              <a:t>としています。バイナリ方式において、</a:t>
            </a:r>
            <a:r>
              <a:rPr kumimoji="1" lang="en-US" altLang="ja-JP" sz="1200" kern="1200" dirty="0" smtClean="0">
                <a:solidFill>
                  <a:schemeClr val="tx1"/>
                </a:solidFill>
                <a:latin typeface="Arial" charset="0"/>
                <a:ea typeface="ＭＳ Ｐ明朝" pitchFamily="18" charset="-128"/>
                <a:cs typeface="+mn-cs"/>
              </a:rPr>
              <a:t>2</a:t>
            </a:r>
            <a:r>
              <a:rPr kumimoji="1" lang="ja-JP" altLang="ja-JP" sz="1200" kern="1200" dirty="0" smtClean="0">
                <a:solidFill>
                  <a:schemeClr val="tx1"/>
                </a:solidFill>
                <a:latin typeface="Arial" charset="0"/>
                <a:ea typeface="ＭＳ Ｐ明朝" pitchFamily="18" charset="-128"/>
                <a:cs typeface="+mn-cs"/>
              </a:rPr>
              <a:t>ビット目は大きな容量となりますので、</a:t>
            </a:r>
            <a:r>
              <a:rPr kumimoji="1" lang="en-US" altLang="ja-JP" sz="1200" kern="1200" dirty="0" err="1" smtClean="0">
                <a:solidFill>
                  <a:schemeClr val="tx1"/>
                </a:solidFill>
                <a:latin typeface="Arial" charset="0"/>
                <a:ea typeface="ＭＳ Ｐ明朝" pitchFamily="18" charset="-128"/>
                <a:cs typeface="+mn-cs"/>
              </a:rPr>
              <a:t>Lp</a:t>
            </a:r>
            <a:r>
              <a:rPr kumimoji="1" lang="en-US" altLang="ja-JP" sz="1200" kern="1200" dirty="0" smtClean="0">
                <a:solidFill>
                  <a:schemeClr val="tx1"/>
                </a:solidFill>
                <a:latin typeface="Arial" charset="0"/>
                <a:ea typeface="ＭＳ Ｐ明朝" pitchFamily="18" charset="-128"/>
                <a:cs typeface="+mn-cs"/>
              </a:rPr>
              <a:t>’</a:t>
            </a:r>
            <a:r>
              <a:rPr kumimoji="1" lang="ja-JP" altLang="ja-JP" sz="1200" kern="1200" dirty="0" smtClean="0">
                <a:solidFill>
                  <a:schemeClr val="tx1"/>
                </a:solidFill>
                <a:latin typeface="Arial" charset="0"/>
                <a:ea typeface="ＭＳ Ｐ明朝" pitchFamily="18" charset="-128"/>
                <a:cs typeface="+mn-cs"/>
              </a:rPr>
              <a:t>と少し長めの配線インダクタンスを想定しております。こちらは、実際のプロセスのデザインルールに基づいて、</a:t>
            </a:r>
            <a:r>
              <a:rPr kumimoji="1" lang="en-US" altLang="ja-JP" sz="1200" kern="1200" dirty="0" err="1" smtClean="0">
                <a:solidFill>
                  <a:schemeClr val="tx1"/>
                </a:solidFill>
                <a:latin typeface="Arial" charset="0"/>
                <a:ea typeface="ＭＳ Ｐ明朝" pitchFamily="18" charset="-128"/>
                <a:cs typeface="+mn-cs"/>
              </a:rPr>
              <a:t>Lp</a:t>
            </a:r>
            <a:r>
              <a:rPr kumimoji="1" lang="ja-JP" altLang="ja-JP" sz="1200" kern="1200" dirty="0" smtClean="0">
                <a:solidFill>
                  <a:schemeClr val="tx1"/>
                </a:solidFill>
                <a:latin typeface="Arial" charset="0"/>
                <a:ea typeface="ＭＳ Ｐ明朝" pitchFamily="18" charset="-128"/>
                <a:cs typeface="+mn-cs"/>
              </a:rPr>
              <a:t>の</a:t>
            </a:r>
            <a:r>
              <a:rPr kumimoji="1" lang="en-US" altLang="ja-JP" sz="1200" kern="1200" dirty="0" smtClean="0">
                <a:solidFill>
                  <a:schemeClr val="tx1"/>
                </a:solidFill>
                <a:latin typeface="Arial" charset="0"/>
                <a:ea typeface="ＭＳ Ｐ明朝" pitchFamily="18" charset="-128"/>
                <a:cs typeface="+mn-cs"/>
              </a:rPr>
              <a:t>1.3</a:t>
            </a:r>
            <a:r>
              <a:rPr kumimoji="1" lang="ja-JP" altLang="ja-JP" sz="1200" kern="1200" dirty="0" smtClean="0">
                <a:solidFill>
                  <a:schemeClr val="tx1"/>
                </a:solidFill>
                <a:latin typeface="Arial" charset="0"/>
                <a:ea typeface="ＭＳ Ｐ明朝" pitchFamily="18" charset="-128"/>
                <a:cs typeface="+mn-cs"/>
              </a:rPr>
              <a:t>倍に設定しております。これらの回路で、周波数を</a:t>
            </a:r>
            <a:r>
              <a:rPr kumimoji="1" lang="en-US" altLang="ja-JP" sz="1200" kern="1200" dirty="0" smtClean="0">
                <a:solidFill>
                  <a:schemeClr val="tx1"/>
                </a:solidFill>
                <a:latin typeface="Arial" charset="0"/>
                <a:ea typeface="ＭＳ Ｐ明朝" pitchFamily="18" charset="-128"/>
                <a:cs typeface="+mn-cs"/>
              </a:rPr>
              <a:t>60GHz</a:t>
            </a:r>
            <a:r>
              <a:rPr kumimoji="1" lang="ja-JP" altLang="ja-JP" sz="1200" kern="1200" dirty="0" err="1" smtClean="0">
                <a:solidFill>
                  <a:schemeClr val="tx1"/>
                </a:solidFill>
                <a:latin typeface="Arial" charset="0"/>
                <a:ea typeface="ＭＳ Ｐ明朝" pitchFamily="18" charset="-128"/>
                <a:cs typeface="+mn-cs"/>
              </a:rPr>
              <a:t>、</a:t>
            </a:r>
            <a:r>
              <a:rPr kumimoji="1" lang="ja-JP" altLang="ja-JP" sz="1200" kern="1200" dirty="0" smtClean="0">
                <a:solidFill>
                  <a:schemeClr val="tx1"/>
                </a:solidFill>
                <a:latin typeface="Arial" charset="0"/>
                <a:ea typeface="ＭＳ Ｐ明朝" pitchFamily="18" charset="-128"/>
                <a:cs typeface="+mn-cs"/>
              </a:rPr>
              <a:t>また容量一つのオンオフ容量を</a:t>
            </a:r>
            <a:r>
              <a:rPr kumimoji="1" lang="en-US" altLang="ja-JP" sz="1200" kern="1200" dirty="0" smtClean="0">
                <a:solidFill>
                  <a:schemeClr val="tx1"/>
                </a:solidFill>
                <a:latin typeface="Arial" charset="0"/>
                <a:ea typeface="ＭＳ Ｐ明朝" pitchFamily="18" charset="-128"/>
                <a:cs typeface="+mn-cs"/>
              </a:rPr>
              <a:t>15f</a:t>
            </a:r>
            <a:r>
              <a:rPr kumimoji="1" lang="ja-JP" altLang="ja-JP" sz="1200" kern="1200" dirty="0" smtClean="0">
                <a:solidFill>
                  <a:schemeClr val="tx1"/>
                </a:solidFill>
                <a:latin typeface="Arial" charset="0"/>
                <a:ea typeface="ＭＳ Ｐ明朝" pitchFamily="18" charset="-128"/>
                <a:cs typeface="+mn-cs"/>
              </a:rPr>
              <a:t>から</a:t>
            </a:r>
            <a:r>
              <a:rPr kumimoji="1" lang="en-US" altLang="ja-JP" sz="1200" kern="1200" dirty="0" smtClean="0">
                <a:solidFill>
                  <a:schemeClr val="tx1"/>
                </a:solidFill>
                <a:latin typeface="Arial" charset="0"/>
                <a:ea typeface="ＭＳ Ｐ明朝" pitchFamily="18" charset="-128"/>
                <a:cs typeface="+mn-cs"/>
              </a:rPr>
              <a:t>30fF</a:t>
            </a:r>
            <a:r>
              <a:rPr kumimoji="1" lang="ja-JP" altLang="ja-JP" sz="1200" kern="1200" dirty="0" smtClean="0">
                <a:solidFill>
                  <a:schemeClr val="tx1"/>
                </a:solidFill>
                <a:latin typeface="Arial" charset="0"/>
                <a:ea typeface="ＭＳ Ｐ明朝" pitchFamily="18" charset="-128"/>
                <a:cs typeface="+mn-cs"/>
              </a:rPr>
              <a:t>として、端から見込んだ容量をみて、</a:t>
            </a:r>
            <a:r>
              <a:rPr kumimoji="1" lang="en-US" altLang="ja-JP" sz="1200" kern="1200" dirty="0" err="1" smtClean="0">
                <a:solidFill>
                  <a:schemeClr val="tx1"/>
                </a:solidFill>
                <a:latin typeface="Arial" charset="0"/>
                <a:ea typeface="ＭＳ Ｐ明朝" pitchFamily="18" charset="-128"/>
                <a:cs typeface="+mn-cs"/>
              </a:rPr>
              <a:t>Lp</a:t>
            </a:r>
            <a:r>
              <a:rPr kumimoji="1" lang="ja-JP" altLang="ja-JP" sz="1200" kern="1200" dirty="0" smtClean="0">
                <a:solidFill>
                  <a:schemeClr val="tx1"/>
                </a:solidFill>
                <a:latin typeface="Arial" charset="0"/>
                <a:ea typeface="ＭＳ Ｐ明朝" pitchFamily="18" charset="-128"/>
                <a:cs typeface="+mn-cs"/>
              </a:rPr>
              <a:t>を振ったときに容量のミスマッチがどのようになるかシミュレーションしました。</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57394A4E-EA3E-47F8-8FFE-803BE7A2F099}" type="slidenum">
              <a:rPr lang="en-US" altLang="ja-JP" smtClean="0"/>
              <a:pPr>
                <a:defRPr/>
              </a:pPr>
              <a:t>7</a:t>
            </a:fld>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kern="1200" dirty="0" smtClean="0">
                <a:solidFill>
                  <a:schemeClr val="tx1"/>
                </a:solidFill>
                <a:latin typeface="Arial" charset="0"/>
                <a:ea typeface="ＭＳ Ｐ明朝" pitchFamily="18" charset="-128"/>
                <a:cs typeface="+mn-cs"/>
              </a:rPr>
              <a:t>シミュレーション結果がこちらになります。容量ミスマッチは、各スイッチを切り替えていったとき、もっとも容量の変化が小さい時に対してもっとも変化の大きいものがどれくらいかといったとの割合で定義しております。　もちろん全体的に同様に寄生成分を分散すれば、発振周波数をしっかりカバーするためのバラクタの設計を最適化できることになります。でシミュレーション結果ですが、見ていただければわかるとおり、セグメント方式では</a:t>
            </a:r>
            <a:r>
              <a:rPr kumimoji="1" lang="en-US" altLang="ja-JP" sz="1200" kern="1200" dirty="0" err="1" smtClean="0">
                <a:solidFill>
                  <a:schemeClr val="tx1"/>
                </a:solidFill>
                <a:latin typeface="Arial" charset="0"/>
                <a:ea typeface="ＭＳ Ｐ明朝" pitchFamily="18" charset="-128"/>
                <a:cs typeface="+mn-cs"/>
              </a:rPr>
              <a:t>Lp</a:t>
            </a:r>
            <a:r>
              <a:rPr kumimoji="1" lang="ja-JP" altLang="ja-JP" sz="1200" kern="1200" dirty="0" smtClean="0">
                <a:solidFill>
                  <a:schemeClr val="tx1"/>
                </a:solidFill>
                <a:latin typeface="Arial" charset="0"/>
                <a:ea typeface="ＭＳ Ｐ明朝" pitchFamily="18" charset="-128"/>
                <a:cs typeface="+mn-cs"/>
              </a:rPr>
              <a:t>が大きくなると</a:t>
            </a:r>
            <a:r>
              <a:rPr kumimoji="1" lang="en-US" altLang="ja-JP" sz="1200" kern="1200" dirty="0" smtClean="0">
                <a:solidFill>
                  <a:schemeClr val="tx1"/>
                </a:solidFill>
                <a:latin typeface="Arial" charset="0"/>
                <a:ea typeface="ＭＳ Ｐ明朝" pitchFamily="18" charset="-128"/>
                <a:cs typeface="+mn-cs"/>
              </a:rPr>
              <a:t>2</a:t>
            </a:r>
            <a:r>
              <a:rPr kumimoji="1" lang="ja-JP" altLang="ja-JP" sz="1200" kern="1200" dirty="0" smtClean="0">
                <a:solidFill>
                  <a:schemeClr val="tx1"/>
                </a:solidFill>
                <a:latin typeface="Arial" charset="0"/>
                <a:ea typeface="ＭＳ Ｐ明朝" pitchFamily="18" charset="-128"/>
                <a:cs typeface="+mn-cs"/>
              </a:rPr>
              <a:t>倍程度の差が付いてしまうのに対し、提案した配置方法を用いた時には</a:t>
            </a:r>
            <a:r>
              <a:rPr kumimoji="1" lang="en-US" altLang="ja-JP" sz="1200" kern="1200" dirty="0" smtClean="0">
                <a:solidFill>
                  <a:schemeClr val="tx1"/>
                </a:solidFill>
                <a:latin typeface="Arial" charset="0"/>
                <a:ea typeface="ＭＳ Ｐ明朝" pitchFamily="18" charset="-128"/>
                <a:cs typeface="+mn-cs"/>
              </a:rPr>
              <a:t>1.5</a:t>
            </a:r>
            <a:r>
              <a:rPr kumimoji="1" lang="ja-JP" altLang="ja-JP" sz="1200" kern="1200" smtClean="0">
                <a:solidFill>
                  <a:schemeClr val="tx1"/>
                </a:solidFill>
                <a:latin typeface="Arial" charset="0"/>
                <a:ea typeface="ＭＳ Ｐ明朝" pitchFamily="18" charset="-128"/>
                <a:cs typeface="+mn-cs"/>
              </a:rPr>
              <a:t>倍程度で収まっており、もっとも容量のミスマッチが小さくなっていることが分かります。</a:t>
            </a:r>
            <a:endParaRPr kumimoji="1" lang="ja-JP" altLang="en-US"/>
          </a:p>
        </p:txBody>
      </p:sp>
      <p:sp>
        <p:nvSpPr>
          <p:cNvPr id="4" name="スライド番号プレースホルダ 3"/>
          <p:cNvSpPr>
            <a:spLocks noGrp="1"/>
          </p:cNvSpPr>
          <p:nvPr>
            <p:ph type="sldNum" sz="quarter" idx="10"/>
          </p:nvPr>
        </p:nvSpPr>
        <p:spPr/>
        <p:txBody>
          <a:bodyPr/>
          <a:lstStyle/>
          <a:p>
            <a:pPr>
              <a:defRPr/>
            </a:pPr>
            <a:fld id="{57394A4E-EA3E-47F8-8FFE-803BE7A2F099}" type="slidenum">
              <a:rPr lang="en-US" altLang="ja-JP" smtClean="0"/>
              <a:pPr>
                <a:defRPr/>
              </a:pPr>
              <a:t>8</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95"/>
          <p:cNvGrpSpPr>
            <a:grpSpLocks/>
          </p:cNvGrpSpPr>
          <p:nvPr userDrawn="1"/>
        </p:nvGrpSpPr>
        <p:grpSpPr bwMode="auto">
          <a:xfrm>
            <a:off x="1588" y="0"/>
            <a:ext cx="9140825" cy="3573463"/>
            <a:chOff x="1" y="0"/>
            <a:chExt cx="5758" cy="2251"/>
          </a:xfrm>
        </p:grpSpPr>
        <p:pic>
          <p:nvPicPr>
            <p:cNvPr id="5" name="Picture 26" descr="lightstreaks2"/>
            <p:cNvPicPr>
              <a:picLocks noChangeAspect="1" noChangeArrowheads="1"/>
            </p:cNvPicPr>
            <p:nvPr userDrawn="1"/>
          </p:nvPicPr>
          <p:blipFill>
            <a:blip r:embed="rId2" cstate="print">
              <a:lum bright="-20000" contrast="-40000"/>
              <a:extLst>
                <a:ext uri="{28A0092B-C50C-407E-A947-70E740481C1C}">
                  <a14:useLocalDpi xmlns="" xmlns:a14="http://schemas.microsoft.com/office/drawing/2010/main" val="0"/>
                </a:ext>
              </a:extLst>
            </a:blip>
            <a:srcRect l="2800" r="2800" b="67856"/>
            <a:stretch>
              <a:fillRect/>
            </a:stretch>
          </p:blipFill>
          <p:spPr bwMode="auto">
            <a:xfrm>
              <a:off x="1" y="210"/>
              <a:ext cx="5758" cy="14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21" descr="lightstreaks2"/>
            <p:cNvPicPr>
              <a:picLocks noChangeAspect="1" noChangeArrowheads="1"/>
            </p:cNvPicPr>
            <p:nvPr userDrawn="1"/>
          </p:nvPicPr>
          <p:blipFill>
            <a:blip r:embed="rId2" cstate="print">
              <a:lum bright="-20000" contrast="-40000"/>
              <a:extLst>
                <a:ext uri="{28A0092B-C50C-407E-A947-70E740481C1C}">
                  <a14:useLocalDpi xmlns="" xmlns:a14="http://schemas.microsoft.com/office/drawing/2010/main" val="0"/>
                </a:ext>
              </a:extLst>
            </a:blip>
            <a:srcRect l="2800" t="28844" r="2800" b="3818"/>
            <a:stretch>
              <a:fillRect/>
            </a:stretch>
          </p:blipFill>
          <p:spPr bwMode="auto">
            <a:xfrm>
              <a:off x="1" y="1729"/>
              <a:ext cx="5758" cy="5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 name="Picture 24" descr="lightstreaks2"/>
            <p:cNvPicPr>
              <a:picLocks noChangeAspect="1" noChangeArrowheads="1"/>
            </p:cNvPicPr>
            <p:nvPr userDrawn="1"/>
          </p:nvPicPr>
          <p:blipFill>
            <a:blip r:embed="rId2" cstate="print">
              <a:lum bright="-20000" contrast="-40000"/>
              <a:extLst>
                <a:ext uri="{28A0092B-C50C-407E-A947-70E740481C1C}">
                  <a14:useLocalDpi xmlns="" xmlns:a14="http://schemas.microsoft.com/office/drawing/2010/main" val="0"/>
                </a:ext>
              </a:extLst>
            </a:blip>
            <a:srcRect l="2800" r="2800" b="67856"/>
            <a:stretch>
              <a:fillRect/>
            </a:stretch>
          </p:blipFill>
          <p:spPr bwMode="auto">
            <a:xfrm>
              <a:off x="1" y="0"/>
              <a:ext cx="5758" cy="13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 name="Picture 25" descr="lightstreaks2"/>
            <p:cNvPicPr>
              <a:picLocks noChangeAspect="1" noChangeArrowheads="1"/>
            </p:cNvPicPr>
            <p:nvPr userDrawn="1"/>
          </p:nvPicPr>
          <p:blipFill>
            <a:blip r:embed="rId2" cstate="print">
              <a:lum bright="-20000" contrast="-40000"/>
              <a:extLst>
                <a:ext uri="{28A0092B-C50C-407E-A947-70E740481C1C}">
                  <a14:useLocalDpi xmlns="" xmlns:a14="http://schemas.microsoft.com/office/drawing/2010/main" val="0"/>
                </a:ext>
              </a:extLst>
            </a:blip>
            <a:srcRect l="2800" r="2800" b="67856"/>
            <a:stretch>
              <a:fillRect/>
            </a:stretch>
          </p:blipFill>
          <p:spPr bwMode="auto">
            <a:xfrm>
              <a:off x="1" y="187"/>
              <a:ext cx="5758" cy="16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9" name="AutoShape 32"/>
          <p:cNvSpPr>
            <a:spLocks noChangeAspect="1" noChangeArrowheads="1" noTextEdit="1"/>
          </p:cNvSpPr>
          <p:nvPr userDrawn="1"/>
        </p:nvSpPr>
        <p:spPr bwMode="auto">
          <a:xfrm>
            <a:off x="2879725" y="4292600"/>
            <a:ext cx="6264275" cy="1149350"/>
          </a:xfrm>
          <a:prstGeom prst="rect">
            <a:avLst/>
          </a:prstGeom>
          <a:noFill/>
          <a:ln w="9525">
            <a:noFill/>
            <a:miter lim="800000"/>
            <a:headEnd/>
            <a:tailEnd/>
          </a:ln>
        </p:spPr>
        <p:txBody>
          <a:bodyPr/>
          <a:lstStyle/>
          <a:p>
            <a:pPr>
              <a:defRPr/>
            </a:pPr>
            <a:endParaRPr lang="ja-JP" altLang="en-US">
              <a:ea typeface="ＭＳ Ｐゴシック" pitchFamily="50" charset="-128"/>
            </a:endParaRPr>
          </a:p>
        </p:txBody>
      </p:sp>
      <p:grpSp>
        <p:nvGrpSpPr>
          <p:cNvPr id="10" name="Group 92"/>
          <p:cNvGrpSpPr>
            <a:grpSpLocks/>
          </p:cNvGrpSpPr>
          <p:nvPr userDrawn="1"/>
        </p:nvGrpSpPr>
        <p:grpSpPr bwMode="auto">
          <a:xfrm>
            <a:off x="6773863" y="0"/>
            <a:ext cx="2370137" cy="1136650"/>
            <a:chOff x="4263" y="2708"/>
            <a:chExt cx="1493" cy="716"/>
          </a:xfrm>
        </p:grpSpPr>
        <p:sp>
          <p:nvSpPr>
            <p:cNvPr id="11" name="Freeform 34"/>
            <p:cNvSpPr>
              <a:spLocks/>
            </p:cNvSpPr>
            <p:nvPr userDrawn="1"/>
          </p:nvSpPr>
          <p:spPr bwMode="auto">
            <a:xfrm>
              <a:off x="5483" y="3157"/>
              <a:ext cx="273" cy="23"/>
            </a:xfrm>
            <a:custGeom>
              <a:avLst/>
              <a:gdLst/>
              <a:ahLst/>
              <a:cxnLst>
                <a:cxn ang="0">
                  <a:pos x="266" y="23"/>
                </a:cxn>
                <a:cxn ang="0">
                  <a:pos x="0" y="23"/>
                </a:cxn>
                <a:cxn ang="0">
                  <a:pos x="6" y="0"/>
                </a:cxn>
                <a:cxn ang="0">
                  <a:pos x="273" y="0"/>
                </a:cxn>
                <a:cxn ang="0">
                  <a:pos x="266" y="23"/>
                </a:cxn>
                <a:cxn ang="0">
                  <a:pos x="266" y="23"/>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 name="Freeform 36"/>
            <p:cNvSpPr>
              <a:spLocks/>
            </p:cNvSpPr>
            <p:nvPr userDrawn="1"/>
          </p:nvSpPr>
          <p:spPr bwMode="auto">
            <a:xfrm>
              <a:off x="5171" y="2912"/>
              <a:ext cx="82" cy="205"/>
            </a:xfrm>
            <a:custGeom>
              <a:avLst/>
              <a:gdLst/>
              <a:ahLst/>
              <a:cxnLst>
                <a:cxn ang="0">
                  <a:pos x="23" y="205"/>
                </a:cxn>
                <a:cxn ang="0">
                  <a:pos x="0" y="205"/>
                </a:cxn>
                <a:cxn ang="0">
                  <a:pos x="59" y="0"/>
                </a:cxn>
                <a:cxn ang="0">
                  <a:pos x="82" y="0"/>
                </a:cxn>
                <a:cxn ang="0">
                  <a:pos x="23" y="205"/>
                </a:cxn>
                <a:cxn ang="0">
                  <a:pos x="23" y="205"/>
                </a:cxn>
              </a:cxnLst>
              <a:rect l="0" t="0" r="r" b="b"/>
              <a:pathLst>
                <a:path w="82" h="205">
                  <a:moveTo>
                    <a:pt x="23" y="205"/>
                  </a:moveTo>
                  <a:lnTo>
                    <a:pt x="0" y="205"/>
                  </a:lnTo>
                  <a:lnTo>
                    <a:pt x="59" y="0"/>
                  </a:lnTo>
                  <a:lnTo>
                    <a:pt x="82" y="0"/>
                  </a:lnTo>
                  <a:lnTo>
                    <a:pt x="23" y="205"/>
                  </a:lnTo>
                  <a:lnTo>
                    <a:pt x="23" y="205"/>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3" name="Freeform 37"/>
            <p:cNvSpPr>
              <a:spLocks/>
            </p:cNvSpPr>
            <p:nvPr userDrawn="1"/>
          </p:nvSpPr>
          <p:spPr bwMode="auto">
            <a:xfrm>
              <a:off x="4877" y="3219"/>
              <a:ext cx="81" cy="205"/>
            </a:xfrm>
            <a:custGeom>
              <a:avLst/>
              <a:gdLst/>
              <a:ahLst/>
              <a:cxnLst>
                <a:cxn ang="0">
                  <a:pos x="23" y="205"/>
                </a:cxn>
                <a:cxn ang="0">
                  <a:pos x="0" y="205"/>
                </a:cxn>
                <a:cxn ang="0">
                  <a:pos x="58" y="0"/>
                </a:cxn>
                <a:cxn ang="0">
                  <a:pos x="81" y="0"/>
                </a:cxn>
                <a:cxn ang="0">
                  <a:pos x="23" y="205"/>
                </a:cxn>
                <a:cxn ang="0">
                  <a:pos x="23" y="205"/>
                </a:cxn>
              </a:cxnLst>
              <a:rect l="0" t="0" r="r" b="b"/>
              <a:pathLst>
                <a:path w="81" h="205">
                  <a:moveTo>
                    <a:pt x="23" y="205"/>
                  </a:moveTo>
                  <a:lnTo>
                    <a:pt x="0" y="205"/>
                  </a:lnTo>
                  <a:lnTo>
                    <a:pt x="58" y="0"/>
                  </a:lnTo>
                  <a:lnTo>
                    <a:pt x="81" y="0"/>
                  </a:lnTo>
                  <a:lnTo>
                    <a:pt x="23" y="205"/>
                  </a:lnTo>
                  <a:lnTo>
                    <a:pt x="23" y="205"/>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4" name="Freeform 38"/>
            <p:cNvSpPr>
              <a:spLocks/>
            </p:cNvSpPr>
            <p:nvPr userDrawn="1"/>
          </p:nvSpPr>
          <p:spPr bwMode="auto">
            <a:xfrm>
              <a:off x="4644" y="3116"/>
              <a:ext cx="37" cy="23"/>
            </a:xfrm>
            <a:custGeom>
              <a:avLst/>
              <a:gdLst/>
              <a:ahLst/>
              <a:cxnLst>
                <a:cxn ang="0">
                  <a:pos x="30" y="23"/>
                </a:cxn>
                <a:cxn ang="0">
                  <a:pos x="0" y="23"/>
                </a:cxn>
                <a:cxn ang="0">
                  <a:pos x="6" y="0"/>
                </a:cxn>
                <a:cxn ang="0">
                  <a:pos x="37" y="0"/>
                </a:cxn>
                <a:cxn ang="0">
                  <a:pos x="30" y="23"/>
                </a:cxn>
                <a:cxn ang="0">
                  <a:pos x="30" y="23"/>
                </a:cxn>
              </a:cxnLst>
              <a:rect l="0" t="0" r="r" b="b"/>
              <a:pathLst>
                <a:path w="37" h="23">
                  <a:moveTo>
                    <a:pt x="30" y="23"/>
                  </a:moveTo>
                  <a:lnTo>
                    <a:pt x="0" y="23"/>
                  </a:lnTo>
                  <a:lnTo>
                    <a:pt x="6" y="0"/>
                  </a:lnTo>
                  <a:lnTo>
                    <a:pt x="37" y="0"/>
                  </a:lnTo>
                  <a:lnTo>
                    <a:pt x="30" y="23"/>
                  </a:lnTo>
                  <a:lnTo>
                    <a:pt x="30"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5" name="Freeform 39"/>
            <p:cNvSpPr>
              <a:spLocks/>
            </p:cNvSpPr>
            <p:nvPr userDrawn="1"/>
          </p:nvSpPr>
          <p:spPr bwMode="auto">
            <a:xfrm>
              <a:off x="4658" y="3116"/>
              <a:ext cx="80" cy="103"/>
            </a:xfrm>
            <a:custGeom>
              <a:avLst/>
              <a:gdLst/>
              <a:ahLst/>
              <a:cxnLst>
                <a:cxn ang="0">
                  <a:pos x="80" y="0"/>
                </a:cxn>
                <a:cxn ang="0">
                  <a:pos x="29" y="0"/>
                </a:cxn>
                <a:cxn ang="0">
                  <a:pos x="0" y="103"/>
                </a:cxn>
                <a:cxn ang="0">
                  <a:pos x="23" y="103"/>
                </a:cxn>
                <a:cxn ang="0">
                  <a:pos x="47" y="23"/>
                </a:cxn>
                <a:cxn ang="0">
                  <a:pos x="75" y="23"/>
                </a:cxn>
                <a:cxn ang="0">
                  <a:pos x="80" y="0"/>
                </a:cxn>
                <a:cxn ang="0">
                  <a:pos x="80" y="0"/>
                </a:cxn>
              </a:cxnLst>
              <a:rect l="0" t="0" r="r" b="b"/>
              <a:pathLst>
                <a:path w="80" h="103">
                  <a:moveTo>
                    <a:pt x="80" y="0"/>
                  </a:moveTo>
                  <a:lnTo>
                    <a:pt x="29" y="0"/>
                  </a:lnTo>
                  <a:lnTo>
                    <a:pt x="0" y="103"/>
                  </a:lnTo>
                  <a:lnTo>
                    <a:pt x="23" y="103"/>
                  </a:lnTo>
                  <a:lnTo>
                    <a:pt x="47" y="23"/>
                  </a:lnTo>
                  <a:lnTo>
                    <a:pt x="75" y="23"/>
                  </a:lnTo>
                  <a:lnTo>
                    <a:pt x="80" y="0"/>
                  </a:lnTo>
                  <a:lnTo>
                    <a:pt x="80"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6" name="Freeform 40"/>
            <p:cNvSpPr>
              <a:spLocks/>
            </p:cNvSpPr>
            <p:nvPr userDrawn="1"/>
          </p:nvSpPr>
          <p:spPr bwMode="auto">
            <a:xfrm>
              <a:off x="5127" y="3116"/>
              <a:ext cx="37" cy="23"/>
            </a:xfrm>
            <a:custGeom>
              <a:avLst/>
              <a:gdLst/>
              <a:ahLst/>
              <a:cxnLst>
                <a:cxn ang="0">
                  <a:pos x="32" y="23"/>
                </a:cxn>
                <a:cxn ang="0">
                  <a:pos x="0" y="23"/>
                </a:cxn>
                <a:cxn ang="0">
                  <a:pos x="5" y="0"/>
                </a:cxn>
                <a:cxn ang="0">
                  <a:pos x="37" y="0"/>
                </a:cxn>
                <a:cxn ang="0">
                  <a:pos x="32" y="23"/>
                </a:cxn>
                <a:cxn ang="0">
                  <a:pos x="32" y="23"/>
                </a:cxn>
              </a:cxnLst>
              <a:rect l="0" t="0" r="r" b="b"/>
              <a:pathLst>
                <a:path w="37" h="23">
                  <a:moveTo>
                    <a:pt x="32" y="23"/>
                  </a:moveTo>
                  <a:lnTo>
                    <a:pt x="0" y="23"/>
                  </a:lnTo>
                  <a:lnTo>
                    <a:pt x="5" y="0"/>
                  </a:lnTo>
                  <a:lnTo>
                    <a:pt x="37" y="0"/>
                  </a:lnTo>
                  <a:lnTo>
                    <a:pt x="32" y="23"/>
                  </a:lnTo>
                  <a:lnTo>
                    <a:pt x="32"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7" name="Freeform 41"/>
            <p:cNvSpPr>
              <a:spLocks/>
            </p:cNvSpPr>
            <p:nvPr userDrawn="1"/>
          </p:nvSpPr>
          <p:spPr bwMode="auto">
            <a:xfrm>
              <a:off x="5141" y="3116"/>
              <a:ext cx="81" cy="103"/>
            </a:xfrm>
            <a:custGeom>
              <a:avLst/>
              <a:gdLst/>
              <a:ahLst/>
              <a:cxnLst>
                <a:cxn ang="0">
                  <a:pos x="81" y="0"/>
                </a:cxn>
                <a:cxn ang="0">
                  <a:pos x="30" y="0"/>
                </a:cxn>
                <a:cxn ang="0">
                  <a:pos x="0" y="103"/>
                </a:cxn>
                <a:cxn ang="0">
                  <a:pos x="23" y="103"/>
                </a:cxn>
                <a:cxn ang="0">
                  <a:pos x="46" y="23"/>
                </a:cxn>
                <a:cxn ang="0">
                  <a:pos x="74" y="23"/>
                </a:cxn>
                <a:cxn ang="0">
                  <a:pos x="81" y="0"/>
                </a:cxn>
                <a:cxn ang="0">
                  <a:pos x="81" y="0"/>
                </a:cxn>
              </a:cxnLst>
              <a:rect l="0" t="0" r="r" b="b"/>
              <a:pathLst>
                <a:path w="81" h="103">
                  <a:moveTo>
                    <a:pt x="81" y="0"/>
                  </a:moveTo>
                  <a:lnTo>
                    <a:pt x="30" y="0"/>
                  </a:lnTo>
                  <a:lnTo>
                    <a:pt x="0" y="103"/>
                  </a:lnTo>
                  <a:lnTo>
                    <a:pt x="23" y="103"/>
                  </a:lnTo>
                  <a:lnTo>
                    <a:pt x="46" y="23"/>
                  </a:lnTo>
                  <a:lnTo>
                    <a:pt x="74" y="23"/>
                  </a:lnTo>
                  <a:lnTo>
                    <a:pt x="81" y="0"/>
                  </a:lnTo>
                  <a:lnTo>
                    <a:pt x="81"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8" name="Freeform 42"/>
            <p:cNvSpPr>
              <a:spLocks/>
            </p:cNvSpPr>
            <p:nvPr userDrawn="1"/>
          </p:nvSpPr>
          <p:spPr bwMode="auto">
            <a:xfrm>
              <a:off x="4818" y="3116"/>
              <a:ext cx="51" cy="103"/>
            </a:xfrm>
            <a:custGeom>
              <a:avLst/>
              <a:gdLst/>
              <a:ahLst/>
              <a:cxnLst>
                <a:cxn ang="0">
                  <a:pos x="23" y="103"/>
                </a:cxn>
                <a:cxn ang="0">
                  <a:pos x="0" y="103"/>
                </a:cxn>
                <a:cxn ang="0">
                  <a:pos x="28" y="0"/>
                </a:cxn>
                <a:cxn ang="0">
                  <a:pos x="51" y="0"/>
                </a:cxn>
                <a:cxn ang="0">
                  <a:pos x="23" y="103"/>
                </a:cxn>
                <a:cxn ang="0">
                  <a:pos x="23" y="103"/>
                </a:cxn>
              </a:cxnLst>
              <a:rect l="0" t="0" r="r" b="b"/>
              <a:pathLst>
                <a:path w="51" h="103">
                  <a:moveTo>
                    <a:pt x="23" y="103"/>
                  </a:moveTo>
                  <a:lnTo>
                    <a:pt x="0" y="103"/>
                  </a:lnTo>
                  <a:lnTo>
                    <a:pt x="28" y="0"/>
                  </a:lnTo>
                  <a:lnTo>
                    <a:pt x="51" y="0"/>
                  </a:lnTo>
                  <a:lnTo>
                    <a:pt x="23" y="103"/>
                  </a:lnTo>
                  <a:lnTo>
                    <a:pt x="23"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9" name="Freeform 43"/>
            <p:cNvSpPr>
              <a:spLocks/>
            </p:cNvSpPr>
            <p:nvPr userDrawn="1"/>
          </p:nvSpPr>
          <p:spPr bwMode="auto">
            <a:xfrm>
              <a:off x="4857" y="3116"/>
              <a:ext cx="73" cy="103"/>
            </a:xfrm>
            <a:custGeom>
              <a:avLst/>
              <a:gdLst/>
              <a:ahLst/>
              <a:cxnLst>
                <a:cxn ang="0">
                  <a:pos x="73" y="0"/>
                </a:cxn>
                <a:cxn ang="0">
                  <a:pos x="48" y="0"/>
                </a:cxn>
                <a:cxn ang="0">
                  <a:pos x="0" y="51"/>
                </a:cxn>
                <a:cxn ang="0">
                  <a:pos x="23" y="103"/>
                </a:cxn>
                <a:cxn ang="0">
                  <a:pos x="50" y="103"/>
                </a:cxn>
                <a:cxn ang="0">
                  <a:pos x="27" y="53"/>
                </a:cxn>
                <a:cxn ang="0">
                  <a:pos x="73" y="0"/>
                </a:cxn>
                <a:cxn ang="0">
                  <a:pos x="73" y="0"/>
                </a:cxn>
              </a:cxnLst>
              <a:rect l="0" t="0" r="r" b="b"/>
              <a:pathLst>
                <a:path w="73" h="103">
                  <a:moveTo>
                    <a:pt x="73" y="0"/>
                  </a:moveTo>
                  <a:lnTo>
                    <a:pt x="48" y="0"/>
                  </a:lnTo>
                  <a:lnTo>
                    <a:pt x="0" y="51"/>
                  </a:lnTo>
                  <a:lnTo>
                    <a:pt x="23" y="103"/>
                  </a:lnTo>
                  <a:lnTo>
                    <a:pt x="50" y="103"/>
                  </a:lnTo>
                  <a:lnTo>
                    <a:pt x="27" y="53"/>
                  </a:lnTo>
                  <a:lnTo>
                    <a:pt x="73" y="0"/>
                  </a:lnTo>
                  <a:lnTo>
                    <a:pt x="73"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0" name="Freeform 44"/>
            <p:cNvSpPr>
              <a:spLocks/>
            </p:cNvSpPr>
            <p:nvPr userDrawn="1"/>
          </p:nvSpPr>
          <p:spPr bwMode="auto">
            <a:xfrm>
              <a:off x="5235" y="3197"/>
              <a:ext cx="55" cy="22"/>
            </a:xfrm>
            <a:custGeom>
              <a:avLst/>
              <a:gdLst/>
              <a:ahLst/>
              <a:cxnLst>
                <a:cxn ang="0">
                  <a:pos x="48" y="22"/>
                </a:cxn>
                <a:cxn ang="0">
                  <a:pos x="0" y="22"/>
                </a:cxn>
                <a:cxn ang="0">
                  <a:pos x="7" y="0"/>
                </a:cxn>
                <a:cxn ang="0">
                  <a:pos x="55" y="0"/>
                </a:cxn>
                <a:cxn ang="0">
                  <a:pos x="48" y="22"/>
                </a:cxn>
                <a:cxn ang="0">
                  <a:pos x="48" y="22"/>
                </a:cxn>
              </a:cxnLst>
              <a:rect l="0" t="0" r="r" b="b"/>
              <a:pathLst>
                <a:path w="55" h="22">
                  <a:moveTo>
                    <a:pt x="48" y="22"/>
                  </a:moveTo>
                  <a:lnTo>
                    <a:pt x="0" y="22"/>
                  </a:lnTo>
                  <a:lnTo>
                    <a:pt x="7" y="0"/>
                  </a:lnTo>
                  <a:lnTo>
                    <a:pt x="55" y="0"/>
                  </a:lnTo>
                  <a:lnTo>
                    <a:pt x="48" y="22"/>
                  </a:lnTo>
                  <a:lnTo>
                    <a:pt x="48" y="22"/>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1" name="Freeform 45"/>
            <p:cNvSpPr>
              <a:spLocks/>
            </p:cNvSpPr>
            <p:nvPr userDrawn="1"/>
          </p:nvSpPr>
          <p:spPr bwMode="auto">
            <a:xfrm>
              <a:off x="5246" y="3157"/>
              <a:ext cx="55" cy="23"/>
            </a:xfrm>
            <a:custGeom>
              <a:avLst/>
              <a:gdLst/>
              <a:ahLst/>
              <a:cxnLst>
                <a:cxn ang="0">
                  <a:pos x="49" y="23"/>
                </a:cxn>
                <a:cxn ang="0">
                  <a:pos x="0" y="23"/>
                </a:cxn>
                <a:cxn ang="0">
                  <a:pos x="7" y="0"/>
                </a:cxn>
                <a:cxn ang="0">
                  <a:pos x="55" y="0"/>
                </a:cxn>
                <a:cxn ang="0">
                  <a:pos x="49" y="23"/>
                </a:cxn>
                <a:cxn ang="0">
                  <a:pos x="49" y="23"/>
                </a:cxn>
              </a:cxnLst>
              <a:rect l="0" t="0" r="r" b="b"/>
              <a:pathLst>
                <a:path w="55" h="23">
                  <a:moveTo>
                    <a:pt x="49" y="23"/>
                  </a:moveTo>
                  <a:lnTo>
                    <a:pt x="0" y="23"/>
                  </a:lnTo>
                  <a:lnTo>
                    <a:pt x="7" y="0"/>
                  </a:lnTo>
                  <a:lnTo>
                    <a:pt x="55" y="0"/>
                  </a:lnTo>
                  <a:lnTo>
                    <a:pt x="49" y="23"/>
                  </a:lnTo>
                  <a:lnTo>
                    <a:pt x="49"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2" name="Freeform 46"/>
            <p:cNvSpPr>
              <a:spLocks/>
            </p:cNvSpPr>
            <p:nvPr userDrawn="1"/>
          </p:nvSpPr>
          <p:spPr bwMode="auto">
            <a:xfrm>
              <a:off x="5258" y="3117"/>
              <a:ext cx="55" cy="22"/>
            </a:xfrm>
            <a:custGeom>
              <a:avLst/>
              <a:gdLst/>
              <a:ahLst/>
              <a:cxnLst>
                <a:cxn ang="0">
                  <a:pos x="48" y="22"/>
                </a:cxn>
                <a:cxn ang="0">
                  <a:pos x="0" y="22"/>
                </a:cxn>
                <a:cxn ang="0">
                  <a:pos x="5" y="0"/>
                </a:cxn>
                <a:cxn ang="0">
                  <a:pos x="55" y="0"/>
                </a:cxn>
                <a:cxn ang="0">
                  <a:pos x="48" y="22"/>
                </a:cxn>
                <a:cxn ang="0">
                  <a:pos x="48" y="22"/>
                </a:cxn>
              </a:cxnLst>
              <a:rect l="0" t="0" r="r" b="b"/>
              <a:pathLst>
                <a:path w="55" h="22">
                  <a:moveTo>
                    <a:pt x="48" y="22"/>
                  </a:moveTo>
                  <a:lnTo>
                    <a:pt x="0" y="22"/>
                  </a:lnTo>
                  <a:lnTo>
                    <a:pt x="5" y="0"/>
                  </a:lnTo>
                  <a:lnTo>
                    <a:pt x="55" y="0"/>
                  </a:lnTo>
                  <a:lnTo>
                    <a:pt x="48" y="22"/>
                  </a:lnTo>
                  <a:lnTo>
                    <a:pt x="48" y="22"/>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3" name="Freeform 47"/>
            <p:cNvSpPr>
              <a:spLocks/>
            </p:cNvSpPr>
            <p:nvPr userDrawn="1"/>
          </p:nvSpPr>
          <p:spPr bwMode="auto">
            <a:xfrm>
              <a:off x="5205" y="3116"/>
              <a:ext cx="53" cy="103"/>
            </a:xfrm>
            <a:custGeom>
              <a:avLst/>
              <a:gdLst/>
              <a:ahLst/>
              <a:cxnLst>
                <a:cxn ang="0">
                  <a:pos x="25" y="103"/>
                </a:cxn>
                <a:cxn ang="0">
                  <a:pos x="0" y="103"/>
                </a:cxn>
                <a:cxn ang="0">
                  <a:pos x="30" y="0"/>
                </a:cxn>
                <a:cxn ang="0">
                  <a:pos x="53" y="0"/>
                </a:cxn>
                <a:cxn ang="0">
                  <a:pos x="25" y="103"/>
                </a:cxn>
                <a:cxn ang="0">
                  <a:pos x="25" y="103"/>
                </a:cxn>
              </a:cxnLst>
              <a:rect l="0" t="0" r="r" b="b"/>
              <a:pathLst>
                <a:path w="53" h="103">
                  <a:moveTo>
                    <a:pt x="25" y="103"/>
                  </a:moveTo>
                  <a:lnTo>
                    <a:pt x="0" y="103"/>
                  </a:lnTo>
                  <a:lnTo>
                    <a:pt x="30" y="0"/>
                  </a:lnTo>
                  <a:lnTo>
                    <a:pt x="53" y="0"/>
                  </a:lnTo>
                  <a:lnTo>
                    <a:pt x="25" y="103"/>
                  </a:lnTo>
                  <a:lnTo>
                    <a:pt x="25"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4" name="Freeform 48"/>
            <p:cNvSpPr>
              <a:spLocks/>
            </p:cNvSpPr>
            <p:nvPr userDrawn="1"/>
          </p:nvSpPr>
          <p:spPr bwMode="auto">
            <a:xfrm>
              <a:off x="5387" y="3116"/>
              <a:ext cx="73" cy="103"/>
            </a:xfrm>
            <a:custGeom>
              <a:avLst/>
              <a:gdLst/>
              <a:ahLst/>
              <a:cxnLst>
                <a:cxn ang="0">
                  <a:pos x="73" y="41"/>
                </a:cxn>
                <a:cxn ang="0">
                  <a:pos x="41" y="41"/>
                </a:cxn>
                <a:cxn ang="0">
                  <a:pos x="54" y="0"/>
                </a:cxn>
                <a:cxn ang="0">
                  <a:pos x="29" y="0"/>
                </a:cxn>
                <a:cxn ang="0">
                  <a:pos x="0" y="103"/>
                </a:cxn>
                <a:cxn ang="0">
                  <a:pos x="24" y="103"/>
                </a:cxn>
                <a:cxn ang="0">
                  <a:pos x="36" y="64"/>
                </a:cxn>
                <a:cxn ang="0">
                  <a:pos x="66" y="64"/>
                </a:cxn>
                <a:cxn ang="0">
                  <a:pos x="73" y="41"/>
                </a:cxn>
                <a:cxn ang="0">
                  <a:pos x="73" y="41"/>
                </a:cxn>
              </a:cxnLst>
              <a:rect l="0" t="0" r="r" b="b"/>
              <a:pathLst>
                <a:path w="73" h="103">
                  <a:moveTo>
                    <a:pt x="73" y="41"/>
                  </a:moveTo>
                  <a:lnTo>
                    <a:pt x="41" y="41"/>
                  </a:lnTo>
                  <a:lnTo>
                    <a:pt x="54" y="0"/>
                  </a:lnTo>
                  <a:lnTo>
                    <a:pt x="29" y="0"/>
                  </a:lnTo>
                  <a:lnTo>
                    <a:pt x="0" y="103"/>
                  </a:lnTo>
                  <a:lnTo>
                    <a:pt x="24" y="103"/>
                  </a:lnTo>
                  <a:lnTo>
                    <a:pt x="36" y="64"/>
                  </a:lnTo>
                  <a:lnTo>
                    <a:pt x="66" y="64"/>
                  </a:lnTo>
                  <a:lnTo>
                    <a:pt x="73" y="41"/>
                  </a:lnTo>
                  <a:lnTo>
                    <a:pt x="73" y="41"/>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5" name="Freeform 49"/>
            <p:cNvSpPr>
              <a:spLocks/>
            </p:cNvSpPr>
            <p:nvPr userDrawn="1"/>
          </p:nvSpPr>
          <p:spPr bwMode="auto">
            <a:xfrm>
              <a:off x="5448" y="3116"/>
              <a:ext cx="53" cy="103"/>
            </a:xfrm>
            <a:custGeom>
              <a:avLst/>
              <a:gdLst/>
              <a:ahLst/>
              <a:cxnLst>
                <a:cxn ang="0">
                  <a:pos x="23" y="103"/>
                </a:cxn>
                <a:cxn ang="0">
                  <a:pos x="0" y="103"/>
                </a:cxn>
                <a:cxn ang="0">
                  <a:pos x="30" y="0"/>
                </a:cxn>
                <a:cxn ang="0">
                  <a:pos x="53" y="0"/>
                </a:cxn>
                <a:cxn ang="0">
                  <a:pos x="23" y="103"/>
                </a:cxn>
                <a:cxn ang="0">
                  <a:pos x="23" y="103"/>
                </a:cxn>
              </a:cxnLst>
              <a:rect l="0" t="0" r="r" b="b"/>
              <a:pathLst>
                <a:path w="53" h="103">
                  <a:moveTo>
                    <a:pt x="23" y="103"/>
                  </a:moveTo>
                  <a:lnTo>
                    <a:pt x="0" y="103"/>
                  </a:lnTo>
                  <a:lnTo>
                    <a:pt x="30" y="0"/>
                  </a:lnTo>
                  <a:lnTo>
                    <a:pt x="53" y="0"/>
                  </a:lnTo>
                  <a:lnTo>
                    <a:pt x="23" y="103"/>
                  </a:lnTo>
                  <a:lnTo>
                    <a:pt x="23"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6" name="Freeform 50"/>
            <p:cNvSpPr>
              <a:spLocks/>
            </p:cNvSpPr>
            <p:nvPr userDrawn="1"/>
          </p:nvSpPr>
          <p:spPr bwMode="auto">
            <a:xfrm>
              <a:off x="5301" y="3116"/>
              <a:ext cx="99" cy="103"/>
            </a:xfrm>
            <a:custGeom>
              <a:avLst/>
              <a:gdLst/>
              <a:ahLst/>
              <a:cxnLst>
                <a:cxn ang="0">
                  <a:pos x="94" y="23"/>
                </a:cxn>
                <a:cxn ang="0">
                  <a:pos x="99" y="1"/>
                </a:cxn>
                <a:cxn ang="0">
                  <a:pos x="28" y="0"/>
                </a:cxn>
                <a:cxn ang="0">
                  <a:pos x="0" y="103"/>
                </a:cxn>
                <a:cxn ang="0">
                  <a:pos x="71" y="103"/>
                </a:cxn>
                <a:cxn ang="0">
                  <a:pos x="76" y="81"/>
                </a:cxn>
                <a:cxn ang="0">
                  <a:pos x="30" y="81"/>
                </a:cxn>
                <a:cxn ang="0">
                  <a:pos x="46" y="23"/>
                </a:cxn>
                <a:cxn ang="0">
                  <a:pos x="94" y="23"/>
                </a:cxn>
                <a:cxn ang="0">
                  <a:pos x="94" y="23"/>
                </a:cxn>
              </a:cxnLst>
              <a:rect l="0" t="0" r="r" b="b"/>
              <a:pathLst>
                <a:path w="99" h="103">
                  <a:moveTo>
                    <a:pt x="94" y="23"/>
                  </a:moveTo>
                  <a:lnTo>
                    <a:pt x="99" y="1"/>
                  </a:lnTo>
                  <a:lnTo>
                    <a:pt x="28" y="0"/>
                  </a:lnTo>
                  <a:lnTo>
                    <a:pt x="0" y="103"/>
                  </a:lnTo>
                  <a:lnTo>
                    <a:pt x="71" y="103"/>
                  </a:lnTo>
                  <a:lnTo>
                    <a:pt x="76" y="81"/>
                  </a:lnTo>
                  <a:lnTo>
                    <a:pt x="30" y="81"/>
                  </a:lnTo>
                  <a:lnTo>
                    <a:pt x="46" y="23"/>
                  </a:lnTo>
                  <a:lnTo>
                    <a:pt x="94" y="23"/>
                  </a:lnTo>
                  <a:lnTo>
                    <a:pt x="94"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7" name="Freeform 51"/>
            <p:cNvSpPr>
              <a:spLocks/>
            </p:cNvSpPr>
            <p:nvPr userDrawn="1"/>
          </p:nvSpPr>
          <p:spPr bwMode="auto">
            <a:xfrm>
              <a:off x="4935" y="3116"/>
              <a:ext cx="89" cy="103"/>
            </a:xfrm>
            <a:custGeom>
              <a:avLst/>
              <a:gdLst/>
              <a:ahLst/>
              <a:cxnLst>
                <a:cxn ang="0">
                  <a:pos x="89" y="0"/>
                </a:cxn>
                <a:cxn ang="0">
                  <a:pos x="62" y="0"/>
                </a:cxn>
                <a:cxn ang="0">
                  <a:pos x="14" y="51"/>
                </a:cxn>
                <a:cxn ang="0">
                  <a:pos x="0" y="103"/>
                </a:cxn>
                <a:cxn ang="0">
                  <a:pos x="23" y="103"/>
                </a:cxn>
                <a:cxn ang="0">
                  <a:pos x="36" y="56"/>
                </a:cxn>
                <a:cxn ang="0">
                  <a:pos x="89" y="0"/>
                </a:cxn>
                <a:cxn ang="0">
                  <a:pos x="89" y="0"/>
                </a:cxn>
              </a:cxnLst>
              <a:rect l="0" t="0" r="r" b="b"/>
              <a:pathLst>
                <a:path w="89" h="103">
                  <a:moveTo>
                    <a:pt x="89" y="0"/>
                  </a:moveTo>
                  <a:lnTo>
                    <a:pt x="62" y="0"/>
                  </a:lnTo>
                  <a:lnTo>
                    <a:pt x="14" y="51"/>
                  </a:lnTo>
                  <a:lnTo>
                    <a:pt x="0" y="103"/>
                  </a:lnTo>
                  <a:lnTo>
                    <a:pt x="23" y="103"/>
                  </a:lnTo>
                  <a:lnTo>
                    <a:pt x="36" y="56"/>
                  </a:lnTo>
                  <a:lnTo>
                    <a:pt x="89" y="0"/>
                  </a:lnTo>
                  <a:lnTo>
                    <a:pt x="89"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8" name="Freeform 52"/>
            <p:cNvSpPr>
              <a:spLocks noEditPoints="1"/>
            </p:cNvSpPr>
            <p:nvPr userDrawn="1"/>
          </p:nvSpPr>
          <p:spPr bwMode="auto">
            <a:xfrm>
              <a:off x="4722" y="3116"/>
              <a:ext cx="107" cy="103"/>
            </a:xfrm>
            <a:custGeom>
              <a:avLst/>
              <a:gdLst/>
              <a:ahLst/>
              <a:cxnLst>
                <a:cxn ang="0">
                  <a:pos x="77" y="103"/>
                </a:cxn>
                <a:cxn ang="0">
                  <a:pos x="0" y="103"/>
                </a:cxn>
                <a:cxn ang="0">
                  <a:pos x="30" y="0"/>
                </a:cxn>
                <a:cxn ang="0">
                  <a:pos x="107" y="0"/>
                </a:cxn>
                <a:cxn ang="0">
                  <a:pos x="77" y="103"/>
                </a:cxn>
                <a:cxn ang="0">
                  <a:pos x="77" y="23"/>
                </a:cxn>
                <a:cxn ang="0">
                  <a:pos x="46" y="23"/>
                </a:cxn>
                <a:cxn ang="0">
                  <a:pos x="30" y="81"/>
                </a:cxn>
                <a:cxn ang="0">
                  <a:pos x="61" y="81"/>
                </a:cxn>
                <a:cxn ang="0">
                  <a:pos x="77" y="23"/>
                </a:cxn>
                <a:cxn ang="0">
                  <a:pos x="77" y="23"/>
                </a:cxn>
              </a:cxnLst>
              <a:rect l="0" t="0" r="r" b="b"/>
              <a:pathLst>
                <a:path w="107" h="103">
                  <a:moveTo>
                    <a:pt x="77" y="103"/>
                  </a:moveTo>
                  <a:lnTo>
                    <a:pt x="0" y="103"/>
                  </a:lnTo>
                  <a:lnTo>
                    <a:pt x="30" y="0"/>
                  </a:lnTo>
                  <a:lnTo>
                    <a:pt x="107" y="0"/>
                  </a:lnTo>
                  <a:lnTo>
                    <a:pt x="77" y="103"/>
                  </a:lnTo>
                  <a:close/>
                  <a:moveTo>
                    <a:pt x="77" y="23"/>
                  </a:moveTo>
                  <a:lnTo>
                    <a:pt x="46" y="23"/>
                  </a:lnTo>
                  <a:lnTo>
                    <a:pt x="30" y="81"/>
                  </a:lnTo>
                  <a:lnTo>
                    <a:pt x="61" y="81"/>
                  </a:lnTo>
                  <a:lnTo>
                    <a:pt x="77" y="23"/>
                  </a:lnTo>
                  <a:lnTo>
                    <a:pt x="77"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9" name="Freeform 53"/>
            <p:cNvSpPr>
              <a:spLocks/>
            </p:cNvSpPr>
            <p:nvPr userDrawn="1"/>
          </p:nvSpPr>
          <p:spPr bwMode="auto">
            <a:xfrm>
              <a:off x="4722" y="3116"/>
              <a:ext cx="107" cy="103"/>
            </a:xfrm>
            <a:custGeom>
              <a:avLst/>
              <a:gdLst/>
              <a:ahLst/>
              <a:cxnLst>
                <a:cxn ang="0">
                  <a:pos x="77" y="103"/>
                </a:cxn>
                <a:cxn ang="0">
                  <a:pos x="0" y="103"/>
                </a:cxn>
                <a:cxn ang="0">
                  <a:pos x="30" y="0"/>
                </a:cxn>
                <a:cxn ang="0">
                  <a:pos x="107" y="0"/>
                </a:cxn>
                <a:cxn ang="0">
                  <a:pos x="77" y="103"/>
                </a:cxn>
              </a:cxnLst>
              <a:rect l="0" t="0" r="r" b="b"/>
              <a:pathLst>
                <a:path w="107" h="103">
                  <a:moveTo>
                    <a:pt x="77" y="103"/>
                  </a:moveTo>
                  <a:lnTo>
                    <a:pt x="0" y="103"/>
                  </a:lnTo>
                  <a:lnTo>
                    <a:pt x="30" y="0"/>
                  </a:lnTo>
                  <a:lnTo>
                    <a:pt x="107" y="0"/>
                  </a:lnTo>
                  <a:lnTo>
                    <a:pt x="77" y="10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0" name="Freeform 54"/>
            <p:cNvSpPr>
              <a:spLocks/>
            </p:cNvSpPr>
            <p:nvPr userDrawn="1"/>
          </p:nvSpPr>
          <p:spPr bwMode="auto">
            <a:xfrm>
              <a:off x="4752" y="3139"/>
              <a:ext cx="47" cy="58"/>
            </a:xfrm>
            <a:custGeom>
              <a:avLst/>
              <a:gdLst/>
              <a:ahLst/>
              <a:cxnLst>
                <a:cxn ang="0">
                  <a:pos x="47" y="0"/>
                </a:cxn>
                <a:cxn ang="0">
                  <a:pos x="16" y="0"/>
                </a:cxn>
                <a:cxn ang="0">
                  <a:pos x="0" y="58"/>
                </a:cxn>
                <a:cxn ang="0">
                  <a:pos x="31" y="58"/>
                </a:cxn>
                <a:cxn ang="0">
                  <a:pos x="47" y="0"/>
                </a:cxn>
                <a:cxn ang="0">
                  <a:pos x="47" y="0"/>
                </a:cxn>
              </a:cxnLst>
              <a:rect l="0" t="0" r="r" b="b"/>
              <a:pathLst>
                <a:path w="47" h="58">
                  <a:moveTo>
                    <a:pt x="47" y="0"/>
                  </a:moveTo>
                  <a:lnTo>
                    <a:pt x="16" y="0"/>
                  </a:lnTo>
                  <a:lnTo>
                    <a:pt x="0" y="58"/>
                  </a:lnTo>
                  <a:lnTo>
                    <a:pt x="31" y="58"/>
                  </a:lnTo>
                  <a:lnTo>
                    <a:pt x="47" y="0"/>
                  </a:lnTo>
                  <a:lnTo>
                    <a:pt x="47"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1" name="Freeform 55"/>
            <p:cNvSpPr>
              <a:spLocks noEditPoints="1"/>
            </p:cNvSpPr>
            <p:nvPr userDrawn="1"/>
          </p:nvSpPr>
          <p:spPr bwMode="auto">
            <a:xfrm>
              <a:off x="4997" y="3116"/>
              <a:ext cx="107" cy="103"/>
            </a:xfrm>
            <a:custGeom>
              <a:avLst/>
              <a:gdLst/>
              <a:ahLst/>
              <a:cxnLst>
                <a:cxn ang="0">
                  <a:pos x="76" y="103"/>
                </a:cxn>
                <a:cxn ang="0">
                  <a:pos x="0" y="103"/>
                </a:cxn>
                <a:cxn ang="0">
                  <a:pos x="30" y="0"/>
                </a:cxn>
                <a:cxn ang="0">
                  <a:pos x="107" y="0"/>
                </a:cxn>
                <a:cxn ang="0">
                  <a:pos x="76" y="103"/>
                </a:cxn>
                <a:cxn ang="0">
                  <a:pos x="76" y="23"/>
                </a:cxn>
                <a:cxn ang="0">
                  <a:pos x="48" y="23"/>
                </a:cxn>
                <a:cxn ang="0">
                  <a:pos x="30" y="81"/>
                </a:cxn>
                <a:cxn ang="0">
                  <a:pos x="61" y="81"/>
                </a:cxn>
                <a:cxn ang="0">
                  <a:pos x="76" y="23"/>
                </a:cxn>
                <a:cxn ang="0">
                  <a:pos x="76" y="23"/>
                </a:cxn>
              </a:cxnLst>
              <a:rect l="0" t="0" r="r" b="b"/>
              <a:pathLst>
                <a:path w="107" h="103">
                  <a:moveTo>
                    <a:pt x="76" y="103"/>
                  </a:moveTo>
                  <a:lnTo>
                    <a:pt x="0" y="103"/>
                  </a:lnTo>
                  <a:lnTo>
                    <a:pt x="30" y="0"/>
                  </a:lnTo>
                  <a:lnTo>
                    <a:pt x="107" y="0"/>
                  </a:lnTo>
                  <a:lnTo>
                    <a:pt x="76" y="103"/>
                  </a:lnTo>
                  <a:close/>
                  <a:moveTo>
                    <a:pt x="76" y="23"/>
                  </a:moveTo>
                  <a:lnTo>
                    <a:pt x="48" y="23"/>
                  </a:lnTo>
                  <a:lnTo>
                    <a:pt x="30" y="81"/>
                  </a:lnTo>
                  <a:lnTo>
                    <a:pt x="61" y="81"/>
                  </a:lnTo>
                  <a:lnTo>
                    <a:pt x="76" y="23"/>
                  </a:lnTo>
                  <a:lnTo>
                    <a:pt x="76"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32" name="Freeform 56"/>
            <p:cNvSpPr>
              <a:spLocks/>
            </p:cNvSpPr>
            <p:nvPr userDrawn="1"/>
          </p:nvSpPr>
          <p:spPr bwMode="auto">
            <a:xfrm>
              <a:off x="4997" y="3116"/>
              <a:ext cx="107" cy="103"/>
            </a:xfrm>
            <a:custGeom>
              <a:avLst/>
              <a:gdLst/>
              <a:ahLst/>
              <a:cxnLst>
                <a:cxn ang="0">
                  <a:pos x="76" y="103"/>
                </a:cxn>
                <a:cxn ang="0">
                  <a:pos x="0" y="103"/>
                </a:cxn>
                <a:cxn ang="0">
                  <a:pos x="30" y="0"/>
                </a:cxn>
                <a:cxn ang="0">
                  <a:pos x="107" y="0"/>
                </a:cxn>
                <a:cxn ang="0">
                  <a:pos x="76" y="103"/>
                </a:cxn>
              </a:cxnLst>
              <a:rect l="0" t="0" r="r" b="b"/>
              <a:pathLst>
                <a:path w="107" h="103">
                  <a:moveTo>
                    <a:pt x="76" y="103"/>
                  </a:moveTo>
                  <a:lnTo>
                    <a:pt x="0" y="103"/>
                  </a:lnTo>
                  <a:lnTo>
                    <a:pt x="30" y="0"/>
                  </a:lnTo>
                  <a:lnTo>
                    <a:pt x="107" y="0"/>
                  </a:lnTo>
                  <a:lnTo>
                    <a:pt x="76" y="10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3" name="Freeform 57"/>
            <p:cNvSpPr>
              <a:spLocks/>
            </p:cNvSpPr>
            <p:nvPr userDrawn="1"/>
          </p:nvSpPr>
          <p:spPr bwMode="auto">
            <a:xfrm>
              <a:off x="5027" y="3139"/>
              <a:ext cx="46" cy="58"/>
            </a:xfrm>
            <a:custGeom>
              <a:avLst/>
              <a:gdLst/>
              <a:ahLst/>
              <a:cxnLst>
                <a:cxn ang="0">
                  <a:pos x="46" y="0"/>
                </a:cxn>
                <a:cxn ang="0">
                  <a:pos x="18" y="0"/>
                </a:cxn>
                <a:cxn ang="0">
                  <a:pos x="0" y="58"/>
                </a:cxn>
                <a:cxn ang="0">
                  <a:pos x="31" y="58"/>
                </a:cxn>
                <a:cxn ang="0">
                  <a:pos x="46" y="0"/>
                </a:cxn>
                <a:cxn ang="0">
                  <a:pos x="46" y="0"/>
                </a:cxn>
              </a:cxnLst>
              <a:rect l="0" t="0" r="r" b="b"/>
              <a:pathLst>
                <a:path w="46" h="58">
                  <a:moveTo>
                    <a:pt x="46" y="0"/>
                  </a:moveTo>
                  <a:lnTo>
                    <a:pt x="18" y="0"/>
                  </a:lnTo>
                  <a:lnTo>
                    <a:pt x="0" y="58"/>
                  </a:lnTo>
                  <a:lnTo>
                    <a:pt x="31" y="58"/>
                  </a:lnTo>
                  <a:lnTo>
                    <a:pt x="46" y="0"/>
                  </a:lnTo>
                  <a:lnTo>
                    <a:pt x="46"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4" name="Freeform 58"/>
            <p:cNvSpPr>
              <a:spLocks/>
            </p:cNvSpPr>
            <p:nvPr userDrawn="1"/>
          </p:nvSpPr>
          <p:spPr bwMode="auto">
            <a:xfrm>
              <a:off x="4930" y="3117"/>
              <a:ext cx="35" cy="45"/>
            </a:xfrm>
            <a:custGeom>
              <a:avLst/>
              <a:gdLst/>
              <a:ahLst/>
              <a:cxnLst>
                <a:cxn ang="0">
                  <a:pos x="26" y="0"/>
                </a:cxn>
                <a:cxn ang="0">
                  <a:pos x="0" y="0"/>
                </a:cxn>
                <a:cxn ang="0">
                  <a:pos x="18" y="45"/>
                </a:cxn>
                <a:cxn ang="0">
                  <a:pos x="35" y="25"/>
                </a:cxn>
                <a:cxn ang="0">
                  <a:pos x="26" y="0"/>
                </a:cxn>
                <a:cxn ang="0">
                  <a:pos x="26" y="0"/>
                </a:cxn>
              </a:cxnLst>
              <a:rect l="0" t="0" r="r" b="b"/>
              <a:pathLst>
                <a:path w="35" h="45">
                  <a:moveTo>
                    <a:pt x="26" y="0"/>
                  </a:moveTo>
                  <a:lnTo>
                    <a:pt x="0" y="0"/>
                  </a:lnTo>
                  <a:lnTo>
                    <a:pt x="18" y="45"/>
                  </a:lnTo>
                  <a:lnTo>
                    <a:pt x="35" y="25"/>
                  </a:lnTo>
                  <a:lnTo>
                    <a:pt x="26" y="0"/>
                  </a:lnTo>
                  <a:lnTo>
                    <a:pt x="26"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35" name="Freeform 59"/>
            <p:cNvSpPr>
              <a:spLocks noEditPoints="1"/>
            </p:cNvSpPr>
            <p:nvPr userDrawn="1"/>
          </p:nvSpPr>
          <p:spPr bwMode="auto">
            <a:xfrm>
              <a:off x="4974" y="3247"/>
              <a:ext cx="48" cy="59"/>
            </a:xfrm>
            <a:custGeom>
              <a:avLst/>
              <a:gdLst/>
              <a:ahLst/>
              <a:cxnLst>
                <a:cxn ang="0">
                  <a:pos x="36" y="12"/>
                </a:cxn>
                <a:cxn ang="0">
                  <a:pos x="36" y="12"/>
                </a:cxn>
                <a:cxn ang="0">
                  <a:pos x="36" y="20"/>
                </a:cxn>
                <a:cxn ang="0">
                  <a:pos x="32" y="23"/>
                </a:cxn>
                <a:cxn ang="0">
                  <a:pos x="32" y="23"/>
                </a:cxn>
                <a:cxn ang="0">
                  <a:pos x="29" y="27"/>
                </a:cxn>
                <a:cxn ang="0">
                  <a:pos x="23" y="27"/>
                </a:cxn>
                <a:cxn ang="0">
                  <a:pos x="20" y="27"/>
                </a:cxn>
                <a:cxn ang="0">
                  <a:pos x="25" y="9"/>
                </a:cxn>
                <a:cxn ang="0">
                  <a:pos x="29" y="9"/>
                </a:cxn>
                <a:cxn ang="0">
                  <a:pos x="29" y="9"/>
                </a:cxn>
                <a:cxn ang="0">
                  <a:pos x="34" y="9"/>
                </a:cxn>
                <a:cxn ang="0">
                  <a:pos x="36" y="11"/>
                </a:cxn>
                <a:cxn ang="0">
                  <a:pos x="36" y="12"/>
                </a:cxn>
                <a:cxn ang="0">
                  <a:pos x="48" y="11"/>
                </a:cxn>
                <a:cxn ang="0">
                  <a:pos x="48" y="11"/>
                </a:cxn>
                <a:cxn ang="0">
                  <a:pos x="46" y="5"/>
                </a:cxn>
                <a:cxn ang="0">
                  <a:pos x="43" y="2"/>
                </a:cxn>
                <a:cxn ang="0">
                  <a:pos x="37" y="0"/>
                </a:cxn>
                <a:cxn ang="0">
                  <a:pos x="32" y="0"/>
                </a:cxn>
                <a:cxn ang="0">
                  <a:pos x="16" y="0"/>
                </a:cxn>
                <a:cxn ang="0">
                  <a:pos x="0" y="59"/>
                </a:cxn>
                <a:cxn ang="0">
                  <a:pos x="11" y="59"/>
                </a:cxn>
                <a:cxn ang="0">
                  <a:pos x="16" y="34"/>
                </a:cxn>
                <a:cxn ang="0">
                  <a:pos x="16" y="34"/>
                </a:cxn>
                <a:cxn ang="0">
                  <a:pos x="23" y="34"/>
                </a:cxn>
                <a:cxn ang="0">
                  <a:pos x="23" y="34"/>
                </a:cxn>
                <a:cxn ang="0">
                  <a:pos x="34" y="34"/>
                </a:cxn>
                <a:cxn ang="0">
                  <a:pos x="37" y="32"/>
                </a:cxn>
                <a:cxn ang="0">
                  <a:pos x="41" y="30"/>
                </a:cxn>
                <a:cxn ang="0">
                  <a:pos x="41" y="30"/>
                </a:cxn>
                <a:cxn ang="0">
                  <a:pos x="43" y="25"/>
                </a:cxn>
                <a:cxn ang="0">
                  <a:pos x="46" y="21"/>
                </a:cxn>
                <a:cxn ang="0">
                  <a:pos x="48" y="11"/>
                </a:cxn>
                <a:cxn ang="0">
                  <a:pos x="48" y="11"/>
                </a:cxn>
              </a:cxnLst>
              <a:rect l="0" t="0" r="r" b="b"/>
              <a:pathLst>
                <a:path w="48" h="59">
                  <a:moveTo>
                    <a:pt x="36" y="12"/>
                  </a:moveTo>
                  <a:lnTo>
                    <a:pt x="36" y="12"/>
                  </a:lnTo>
                  <a:lnTo>
                    <a:pt x="36" y="20"/>
                  </a:lnTo>
                  <a:lnTo>
                    <a:pt x="32" y="23"/>
                  </a:lnTo>
                  <a:lnTo>
                    <a:pt x="32" y="23"/>
                  </a:lnTo>
                  <a:lnTo>
                    <a:pt x="29" y="27"/>
                  </a:lnTo>
                  <a:lnTo>
                    <a:pt x="23" y="27"/>
                  </a:lnTo>
                  <a:lnTo>
                    <a:pt x="20" y="27"/>
                  </a:lnTo>
                  <a:lnTo>
                    <a:pt x="25" y="9"/>
                  </a:lnTo>
                  <a:lnTo>
                    <a:pt x="29" y="9"/>
                  </a:lnTo>
                  <a:lnTo>
                    <a:pt x="29" y="9"/>
                  </a:lnTo>
                  <a:lnTo>
                    <a:pt x="34" y="9"/>
                  </a:lnTo>
                  <a:lnTo>
                    <a:pt x="36" y="11"/>
                  </a:lnTo>
                  <a:lnTo>
                    <a:pt x="36" y="12"/>
                  </a:lnTo>
                  <a:close/>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36" name="Freeform 60"/>
            <p:cNvSpPr>
              <a:spLocks/>
            </p:cNvSpPr>
            <p:nvPr userDrawn="1"/>
          </p:nvSpPr>
          <p:spPr bwMode="auto">
            <a:xfrm>
              <a:off x="4994" y="3256"/>
              <a:ext cx="16" cy="18"/>
            </a:xfrm>
            <a:custGeom>
              <a:avLst/>
              <a:gdLst/>
              <a:ahLst/>
              <a:cxnLst>
                <a:cxn ang="0">
                  <a:pos x="16" y="3"/>
                </a:cxn>
                <a:cxn ang="0">
                  <a:pos x="16" y="3"/>
                </a:cxn>
                <a:cxn ang="0">
                  <a:pos x="16" y="11"/>
                </a:cxn>
                <a:cxn ang="0">
                  <a:pos x="12" y="14"/>
                </a:cxn>
                <a:cxn ang="0">
                  <a:pos x="12" y="14"/>
                </a:cxn>
                <a:cxn ang="0">
                  <a:pos x="9" y="18"/>
                </a:cxn>
                <a:cxn ang="0">
                  <a:pos x="3" y="18"/>
                </a:cxn>
                <a:cxn ang="0">
                  <a:pos x="0" y="18"/>
                </a:cxn>
                <a:cxn ang="0">
                  <a:pos x="5" y="0"/>
                </a:cxn>
                <a:cxn ang="0">
                  <a:pos x="9" y="0"/>
                </a:cxn>
                <a:cxn ang="0">
                  <a:pos x="9" y="0"/>
                </a:cxn>
                <a:cxn ang="0">
                  <a:pos x="14" y="0"/>
                </a:cxn>
                <a:cxn ang="0">
                  <a:pos x="16" y="2"/>
                </a:cxn>
                <a:cxn ang="0">
                  <a:pos x="16" y="3"/>
                </a:cxn>
              </a:cxnLst>
              <a:rect l="0" t="0" r="r" b="b"/>
              <a:pathLst>
                <a:path w="16" h="18">
                  <a:moveTo>
                    <a:pt x="16" y="3"/>
                  </a:moveTo>
                  <a:lnTo>
                    <a:pt x="16" y="3"/>
                  </a:lnTo>
                  <a:lnTo>
                    <a:pt x="16" y="11"/>
                  </a:lnTo>
                  <a:lnTo>
                    <a:pt x="12" y="14"/>
                  </a:lnTo>
                  <a:lnTo>
                    <a:pt x="12" y="14"/>
                  </a:lnTo>
                  <a:lnTo>
                    <a:pt x="9" y="18"/>
                  </a:lnTo>
                  <a:lnTo>
                    <a:pt x="3" y="18"/>
                  </a:lnTo>
                  <a:lnTo>
                    <a:pt x="0" y="18"/>
                  </a:lnTo>
                  <a:lnTo>
                    <a:pt x="5" y="0"/>
                  </a:lnTo>
                  <a:lnTo>
                    <a:pt x="9" y="0"/>
                  </a:lnTo>
                  <a:lnTo>
                    <a:pt x="9" y="0"/>
                  </a:lnTo>
                  <a:lnTo>
                    <a:pt x="14" y="0"/>
                  </a:lnTo>
                  <a:lnTo>
                    <a:pt x="16" y="2"/>
                  </a:lnTo>
                  <a:lnTo>
                    <a:pt x="16" y="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7" name="Freeform 61"/>
            <p:cNvSpPr>
              <a:spLocks/>
            </p:cNvSpPr>
            <p:nvPr userDrawn="1"/>
          </p:nvSpPr>
          <p:spPr bwMode="auto">
            <a:xfrm>
              <a:off x="4974" y="3247"/>
              <a:ext cx="48" cy="59"/>
            </a:xfrm>
            <a:custGeom>
              <a:avLst/>
              <a:gdLst/>
              <a:ahLst/>
              <a:cxnLst>
                <a:cxn ang="0">
                  <a:pos x="48" y="11"/>
                </a:cxn>
                <a:cxn ang="0">
                  <a:pos x="48" y="11"/>
                </a:cxn>
                <a:cxn ang="0">
                  <a:pos x="46" y="5"/>
                </a:cxn>
                <a:cxn ang="0">
                  <a:pos x="43" y="2"/>
                </a:cxn>
                <a:cxn ang="0">
                  <a:pos x="37" y="0"/>
                </a:cxn>
                <a:cxn ang="0">
                  <a:pos x="32" y="0"/>
                </a:cxn>
                <a:cxn ang="0">
                  <a:pos x="16" y="0"/>
                </a:cxn>
                <a:cxn ang="0">
                  <a:pos x="0" y="59"/>
                </a:cxn>
                <a:cxn ang="0">
                  <a:pos x="11" y="59"/>
                </a:cxn>
                <a:cxn ang="0">
                  <a:pos x="16" y="34"/>
                </a:cxn>
                <a:cxn ang="0">
                  <a:pos x="16" y="34"/>
                </a:cxn>
                <a:cxn ang="0">
                  <a:pos x="23" y="34"/>
                </a:cxn>
                <a:cxn ang="0">
                  <a:pos x="23" y="34"/>
                </a:cxn>
                <a:cxn ang="0">
                  <a:pos x="34" y="34"/>
                </a:cxn>
                <a:cxn ang="0">
                  <a:pos x="37" y="32"/>
                </a:cxn>
                <a:cxn ang="0">
                  <a:pos x="41" y="30"/>
                </a:cxn>
                <a:cxn ang="0">
                  <a:pos x="41" y="30"/>
                </a:cxn>
                <a:cxn ang="0">
                  <a:pos x="43" y="25"/>
                </a:cxn>
                <a:cxn ang="0">
                  <a:pos x="46" y="21"/>
                </a:cxn>
                <a:cxn ang="0">
                  <a:pos x="48" y="11"/>
                </a:cxn>
                <a:cxn ang="0">
                  <a:pos x="48" y="11"/>
                </a:cxn>
              </a:cxnLst>
              <a:rect l="0" t="0" r="r" b="b"/>
              <a:pathLst>
                <a:path w="48" h="59">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8" name="Freeform 62"/>
            <p:cNvSpPr>
              <a:spLocks/>
            </p:cNvSpPr>
            <p:nvPr userDrawn="1"/>
          </p:nvSpPr>
          <p:spPr bwMode="auto">
            <a:xfrm>
              <a:off x="5018" y="3265"/>
              <a:ext cx="40" cy="41"/>
            </a:xfrm>
            <a:custGeom>
              <a:avLst/>
              <a:gdLst/>
              <a:ahLst/>
              <a:cxnLst>
                <a:cxn ang="0">
                  <a:pos x="31" y="33"/>
                </a:cxn>
                <a:cxn ang="0">
                  <a:pos x="31" y="33"/>
                </a:cxn>
                <a:cxn ang="0">
                  <a:pos x="29" y="41"/>
                </a:cxn>
                <a:cxn ang="0">
                  <a:pos x="18" y="41"/>
                </a:cxn>
                <a:cxn ang="0">
                  <a:pos x="20" y="35"/>
                </a:cxn>
                <a:cxn ang="0">
                  <a:pos x="20" y="35"/>
                </a:cxn>
                <a:cxn ang="0">
                  <a:pos x="15" y="39"/>
                </a:cxn>
                <a:cxn ang="0">
                  <a:pos x="9" y="41"/>
                </a:cxn>
                <a:cxn ang="0">
                  <a:pos x="9" y="41"/>
                </a:cxn>
                <a:cxn ang="0">
                  <a:pos x="2" y="39"/>
                </a:cxn>
                <a:cxn ang="0">
                  <a:pos x="0" y="37"/>
                </a:cxn>
                <a:cxn ang="0">
                  <a:pos x="0" y="33"/>
                </a:cxn>
                <a:cxn ang="0">
                  <a:pos x="0" y="33"/>
                </a:cxn>
                <a:cxn ang="0">
                  <a:pos x="0" y="30"/>
                </a:cxn>
                <a:cxn ang="0">
                  <a:pos x="9" y="0"/>
                </a:cxn>
                <a:cxn ang="0">
                  <a:pos x="20" y="0"/>
                </a:cxn>
                <a:cxn ang="0">
                  <a:pos x="11" y="26"/>
                </a:cxn>
                <a:cxn ang="0">
                  <a:pos x="11" y="26"/>
                </a:cxn>
                <a:cxn ang="0">
                  <a:pos x="11" y="32"/>
                </a:cxn>
                <a:cxn ang="0">
                  <a:pos x="11" y="32"/>
                </a:cxn>
                <a:cxn ang="0">
                  <a:pos x="11" y="33"/>
                </a:cxn>
                <a:cxn ang="0">
                  <a:pos x="15" y="35"/>
                </a:cxn>
                <a:cxn ang="0">
                  <a:pos x="15" y="35"/>
                </a:cxn>
                <a:cxn ang="0">
                  <a:pos x="18" y="33"/>
                </a:cxn>
                <a:cxn ang="0">
                  <a:pos x="20" y="32"/>
                </a:cxn>
                <a:cxn ang="0">
                  <a:pos x="22" y="26"/>
                </a:cxn>
                <a:cxn ang="0">
                  <a:pos x="31" y="0"/>
                </a:cxn>
                <a:cxn ang="0">
                  <a:pos x="40" y="0"/>
                </a:cxn>
                <a:cxn ang="0">
                  <a:pos x="31" y="33"/>
                </a:cxn>
                <a:cxn ang="0">
                  <a:pos x="31" y="33"/>
                </a:cxn>
              </a:cxnLst>
              <a:rect l="0" t="0" r="r" b="b"/>
              <a:pathLst>
                <a:path w="40" h="41">
                  <a:moveTo>
                    <a:pt x="31" y="33"/>
                  </a:moveTo>
                  <a:lnTo>
                    <a:pt x="31" y="33"/>
                  </a:lnTo>
                  <a:lnTo>
                    <a:pt x="29" y="41"/>
                  </a:lnTo>
                  <a:lnTo>
                    <a:pt x="18" y="41"/>
                  </a:lnTo>
                  <a:lnTo>
                    <a:pt x="20" y="35"/>
                  </a:lnTo>
                  <a:lnTo>
                    <a:pt x="20" y="35"/>
                  </a:lnTo>
                  <a:lnTo>
                    <a:pt x="15" y="39"/>
                  </a:lnTo>
                  <a:lnTo>
                    <a:pt x="9" y="41"/>
                  </a:lnTo>
                  <a:lnTo>
                    <a:pt x="9" y="41"/>
                  </a:lnTo>
                  <a:lnTo>
                    <a:pt x="2" y="39"/>
                  </a:lnTo>
                  <a:lnTo>
                    <a:pt x="0" y="37"/>
                  </a:lnTo>
                  <a:lnTo>
                    <a:pt x="0" y="33"/>
                  </a:lnTo>
                  <a:lnTo>
                    <a:pt x="0" y="33"/>
                  </a:lnTo>
                  <a:lnTo>
                    <a:pt x="0" y="30"/>
                  </a:lnTo>
                  <a:lnTo>
                    <a:pt x="9" y="0"/>
                  </a:lnTo>
                  <a:lnTo>
                    <a:pt x="20" y="0"/>
                  </a:lnTo>
                  <a:lnTo>
                    <a:pt x="11" y="26"/>
                  </a:lnTo>
                  <a:lnTo>
                    <a:pt x="11" y="26"/>
                  </a:lnTo>
                  <a:lnTo>
                    <a:pt x="11" y="32"/>
                  </a:lnTo>
                  <a:lnTo>
                    <a:pt x="11" y="32"/>
                  </a:lnTo>
                  <a:lnTo>
                    <a:pt x="11" y="33"/>
                  </a:lnTo>
                  <a:lnTo>
                    <a:pt x="15" y="35"/>
                  </a:lnTo>
                  <a:lnTo>
                    <a:pt x="15" y="35"/>
                  </a:lnTo>
                  <a:lnTo>
                    <a:pt x="18" y="33"/>
                  </a:lnTo>
                  <a:lnTo>
                    <a:pt x="20" y="32"/>
                  </a:lnTo>
                  <a:lnTo>
                    <a:pt x="22" y="26"/>
                  </a:lnTo>
                  <a:lnTo>
                    <a:pt x="31" y="0"/>
                  </a:lnTo>
                  <a:lnTo>
                    <a:pt x="40" y="0"/>
                  </a:lnTo>
                  <a:lnTo>
                    <a:pt x="31" y="33"/>
                  </a:lnTo>
                  <a:lnTo>
                    <a:pt x="31" y="3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39" name="Freeform 63"/>
            <p:cNvSpPr>
              <a:spLocks/>
            </p:cNvSpPr>
            <p:nvPr userDrawn="1"/>
          </p:nvSpPr>
          <p:spPr bwMode="auto">
            <a:xfrm>
              <a:off x="5058" y="3265"/>
              <a:ext cx="31" cy="41"/>
            </a:xfrm>
            <a:custGeom>
              <a:avLst/>
              <a:gdLst/>
              <a:ahLst/>
              <a:cxnLst>
                <a:cxn ang="0">
                  <a:pos x="30" y="9"/>
                </a:cxn>
                <a:cxn ang="0">
                  <a:pos x="28" y="9"/>
                </a:cxn>
                <a:cxn ang="0">
                  <a:pos x="28" y="9"/>
                </a:cxn>
                <a:cxn ang="0">
                  <a:pos x="23" y="9"/>
                </a:cxn>
                <a:cxn ang="0">
                  <a:pos x="21" y="10"/>
                </a:cxn>
                <a:cxn ang="0">
                  <a:pos x="17" y="14"/>
                </a:cxn>
                <a:cxn ang="0">
                  <a:pos x="15" y="17"/>
                </a:cxn>
                <a:cxn ang="0">
                  <a:pos x="10" y="41"/>
                </a:cxn>
                <a:cxn ang="0">
                  <a:pos x="0" y="41"/>
                </a:cxn>
                <a:cxn ang="0">
                  <a:pos x="8" y="7"/>
                </a:cxn>
                <a:cxn ang="0">
                  <a:pos x="8" y="7"/>
                </a:cxn>
                <a:cxn ang="0">
                  <a:pos x="12" y="0"/>
                </a:cxn>
                <a:cxn ang="0">
                  <a:pos x="21" y="0"/>
                </a:cxn>
                <a:cxn ang="0">
                  <a:pos x="19" y="5"/>
                </a:cxn>
                <a:cxn ang="0">
                  <a:pos x="19" y="5"/>
                </a:cxn>
                <a:cxn ang="0">
                  <a:pos x="24" y="2"/>
                </a:cxn>
                <a:cxn ang="0">
                  <a:pos x="31" y="0"/>
                </a:cxn>
                <a:cxn ang="0">
                  <a:pos x="31" y="0"/>
                </a:cxn>
                <a:cxn ang="0">
                  <a:pos x="30" y="9"/>
                </a:cxn>
                <a:cxn ang="0">
                  <a:pos x="30" y="9"/>
                </a:cxn>
              </a:cxnLst>
              <a:rect l="0" t="0" r="r" b="b"/>
              <a:pathLst>
                <a:path w="31" h="41">
                  <a:moveTo>
                    <a:pt x="30" y="9"/>
                  </a:moveTo>
                  <a:lnTo>
                    <a:pt x="28" y="9"/>
                  </a:lnTo>
                  <a:lnTo>
                    <a:pt x="28" y="9"/>
                  </a:lnTo>
                  <a:lnTo>
                    <a:pt x="23" y="9"/>
                  </a:lnTo>
                  <a:lnTo>
                    <a:pt x="21" y="10"/>
                  </a:lnTo>
                  <a:lnTo>
                    <a:pt x="17" y="14"/>
                  </a:lnTo>
                  <a:lnTo>
                    <a:pt x="15" y="17"/>
                  </a:lnTo>
                  <a:lnTo>
                    <a:pt x="10" y="41"/>
                  </a:lnTo>
                  <a:lnTo>
                    <a:pt x="0" y="41"/>
                  </a:lnTo>
                  <a:lnTo>
                    <a:pt x="8" y="7"/>
                  </a:lnTo>
                  <a:lnTo>
                    <a:pt x="8" y="7"/>
                  </a:lnTo>
                  <a:lnTo>
                    <a:pt x="12" y="0"/>
                  </a:lnTo>
                  <a:lnTo>
                    <a:pt x="21" y="0"/>
                  </a:lnTo>
                  <a:lnTo>
                    <a:pt x="19" y="5"/>
                  </a:lnTo>
                  <a:lnTo>
                    <a:pt x="19" y="5"/>
                  </a:lnTo>
                  <a:lnTo>
                    <a:pt x="24" y="2"/>
                  </a:lnTo>
                  <a:lnTo>
                    <a:pt x="31" y="0"/>
                  </a:lnTo>
                  <a:lnTo>
                    <a:pt x="31" y="0"/>
                  </a:lnTo>
                  <a:lnTo>
                    <a:pt x="30" y="9"/>
                  </a:lnTo>
                  <a:lnTo>
                    <a:pt x="30"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0" name="Freeform 64"/>
            <p:cNvSpPr>
              <a:spLocks/>
            </p:cNvSpPr>
            <p:nvPr userDrawn="1"/>
          </p:nvSpPr>
          <p:spPr bwMode="auto">
            <a:xfrm>
              <a:off x="5088" y="3265"/>
              <a:ext cx="35" cy="41"/>
            </a:xfrm>
            <a:custGeom>
              <a:avLst/>
              <a:gdLst/>
              <a:ahLst/>
              <a:cxnLst>
                <a:cxn ang="0">
                  <a:pos x="33" y="12"/>
                </a:cxn>
                <a:cxn ang="0">
                  <a:pos x="25" y="12"/>
                </a:cxn>
                <a:cxn ang="0">
                  <a:pos x="25" y="12"/>
                </a:cxn>
                <a:cxn ang="0">
                  <a:pos x="25" y="7"/>
                </a:cxn>
                <a:cxn ang="0">
                  <a:pos x="25" y="7"/>
                </a:cxn>
                <a:cxn ang="0">
                  <a:pos x="25" y="5"/>
                </a:cxn>
                <a:cxn ang="0">
                  <a:pos x="23" y="5"/>
                </a:cxn>
                <a:cxn ang="0">
                  <a:pos x="23" y="5"/>
                </a:cxn>
                <a:cxn ang="0">
                  <a:pos x="17" y="7"/>
                </a:cxn>
                <a:cxn ang="0">
                  <a:pos x="16" y="10"/>
                </a:cxn>
                <a:cxn ang="0">
                  <a:pos x="16" y="10"/>
                </a:cxn>
                <a:cxn ang="0">
                  <a:pos x="17" y="12"/>
                </a:cxn>
                <a:cxn ang="0">
                  <a:pos x="19" y="14"/>
                </a:cxn>
                <a:cxn ang="0">
                  <a:pos x="23" y="17"/>
                </a:cxn>
                <a:cxn ang="0">
                  <a:pos x="28" y="21"/>
                </a:cxn>
                <a:cxn ang="0">
                  <a:pos x="30" y="23"/>
                </a:cxn>
                <a:cxn ang="0">
                  <a:pos x="30" y="26"/>
                </a:cxn>
                <a:cxn ang="0">
                  <a:pos x="30" y="26"/>
                </a:cxn>
                <a:cxn ang="0">
                  <a:pos x="30" y="30"/>
                </a:cxn>
                <a:cxn ang="0">
                  <a:pos x="30" y="30"/>
                </a:cxn>
                <a:cxn ang="0">
                  <a:pos x="28" y="35"/>
                </a:cxn>
                <a:cxn ang="0">
                  <a:pos x="23" y="39"/>
                </a:cxn>
                <a:cxn ang="0">
                  <a:pos x="17" y="41"/>
                </a:cxn>
                <a:cxn ang="0">
                  <a:pos x="12" y="41"/>
                </a:cxn>
                <a:cxn ang="0">
                  <a:pos x="12" y="41"/>
                </a:cxn>
                <a:cxn ang="0">
                  <a:pos x="3" y="39"/>
                </a:cxn>
                <a:cxn ang="0">
                  <a:pos x="1" y="37"/>
                </a:cxn>
                <a:cxn ang="0">
                  <a:pos x="0" y="33"/>
                </a:cxn>
                <a:cxn ang="0">
                  <a:pos x="0" y="33"/>
                </a:cxn>
                <a:cxn ang="0">
                  <a:pos x="1" y="28"/>
                </a:cxn>
                <a:cxn ang="0">
                  <a:pos x="10" y="28"/>
                </a:cxn>
                <a:cxn ang="0">
                  <a:pos x="10" y="28"/>
                </a:cxn>
                <a:cxn ang="0">
                  <a:pos x="10" y="32"/>
                </a:cxn>
                <a:cxn ang="0">
                  <a:pos x="10" y="32"/>
                </a:cxn>
                <a:cxn ang="0">
                  <a:pos x="10" y="33"/>
                </a:cxn>
                <a:cxn ang="0">
                  <a:pos x="14" y="35"/>
                </a:cxn>
                <a:cxn ang="0">
                  <a:pos x="14" y="35"/>
                </a:cxn>
                <a:cxn ang="0">
                  <a:pos x="16" y="35"/>
                </a:cxn>
                <a:cxn ang="0">
                  <a:pos x="17" y="33"/>
                </a:cxn>
                <a:cxn ang="0">
                  <a:pos x="19" y="28"/>
                </a:cxn>
                <a:cxn ang="0">
                  <a:pos x="19" y="28"/>
                </a:cxn>
                <a:cxn ang="0">
                  <a:pos x="19" y="26"/>
                </a:cxn>
                <a:cxn ang="0">
                  <a:pos x="17" y="25"/>
                </a:cxn>
                <a:cxn ang="0">
                  <a:pos x="12" y="21"/>
                </a:cxn>
                <a:cxn ang="0">
                  <a:pos x="9" y="17"/>
                </a:cxn>
                <a:cxn ang="0">
                  <a:pos x="7" y="16"/>
                </a:cxn>
                <a:cxn ang="0">
                  <a:pos x="7" y="12"/>
                </a:cxn>
                <a:cxn ang="0">
                  <a:pos x="7" y="12"/>
                </a:cxn>
                <a:cxn ang="0">
                  <a:pos x="7" y="9"/>
                </a:cxn>
                <a:cxn ang="0">
                  <a:pos x="7" y="9"/>
                </a:cxn>
                <a:cxn ang="0">
                  <a:pos x="9" y="5"/>
                </a:cxn>
                <a:cxn ang="0">
                  <a:pos x="12" y="2"/>
                </a:cxn>
                <a:cxn ang="0">
                  <a:pos x="17" y="0"/>
                </a:cxn>
                <a:cxn ang="0">
                  <a:pos x="23" y="0"/>
                </a:cxn>
                <a:cxn ang="0">
                  <a:pos x="23" y="0"/>
                </a:cxn>
                <a:cxn ang="0">
                  <a:pos x="32" y="0"/>
                </a:cxn>
                <a:cxn ang="0">
                  <a:pos x="33" y="3"/>
                </a:cxn>
                <a:cxn ang="0">
                  <a:pos x="35" y="7"/>
                </a:cxn>
                <a:cxn ang="0">
                  <a:pos x="35" y="7"/>
                </a:cxn>
                <a:cxn ang="0">
                  <a:pos x="33" y="12"/>
                </a:cxn>
                <a:cxn ang="0">
                  <a:pos x="33" y="12"/>
                </a:cxn>
              </a:cxnLst>
              <a:rect l="0" t="0" r="r" b="b"/>
              <a:pathLst>
                <a:path w="35" h="41">
                  <a:moveTo>
                    <a:pt x="33" y="12"/>
                  </a:moveTo>
                  <a:lnTo>
                    <a:pt x="25" y="12"/>
                  </a:lnTo>
                  <a:lnTo>
                    <a:pt x="25" y="12"/>
                  </a:lnTo>
                  <a:lnTo>
                    <a:pt x="25" y="7"/>
                  </a:lnTo>
                  <a:lnTo>
                    <a:pt x="25" y="7"/>
                  </a:lnTo>
                  <a:lnTo>
                    <a:pt x="25" y="5"/>
                  </a:lnTo>
                  <a:lnTo>
                    <a:pt x="23" y="5"/>
                  </a:lnTo>
                  <a:lnTo>
                    <a:pt x="23" y="5"/>
                  </a:lnTo>
                  <a:lnTo>
                    <a:pt x="17" y="7"/>
                  </a:lnTo>
                  <a:lnTo>
                    <a:pt x="16" y="10"/>
                  </a:lnTo>
                  <a:lnTo>
                    <a:pt x="16" y="10"/>
                  </a:lnTo>
                  <a:lnTo>
                    <a:pt x="17" y="12"/>
                  </a:lnTo>
                  <a:lnTo>
                    <a:pt x="19" y="14"/>
                  </a:lnTo>
                  <a:lnTo>
                    <a:pt x="23" y="17"/>
                  </a:lnTo>
                  <a:lnTo>
                    <a:pt x="28" y="21"/>
                  </a:lnTo>
                  <a:lnTo>
                    <a:pt x="30" y="23"/>
                  </a:lnTo>
                  <a:lnTo>
                    <a:pt x="30" y="26"/>
                  </a:lnTo>
                  <a:lnTo>
                    <a:pt x="30" y="26"/>
                  </a:lnTo>
                  <a:lnTo>
                    <a:pt x="30" y="30"/>
                  </a:lnTo>
                  <a:lnTo>
                    <a:pt x="30" y="30"/>
                  </a:lnTo>
                  <a:lnTo>
                    <a:pt x="28" y="35"/>
                  </a:lnTo>
                  <a:lnTo>
                    <a:pt x="23" y="39"/>
                  </a:lnTo>
                  <a:lnTo>
                    <a:pt x="17" y="41"/>
                  </a:lnTo>
                  <a:lnTo>
                    <a:pt x="12" y="41"/>
                  </a:lnTo>
                  <a:lnTo>
                    <a:pt x="12" y="41"/>
                  </a:lnTo>
                  <a:lnTo>
                    <a:pt x="3" y="39"/>
                  </a:lnTo>
                  <a:lnTo>
                    <a:pt x="1" y="37"/>
                  </a:lnTo>
                  <a:lnTo>
                    <a:pt x="0" y="33"/>
                  </a:lnTo>
                  <a:lnTo>
                    <a:pt x="0" y="33"/>
                  </a:lnTo>
                  <a:lnTo>
                    <a:pt x="1" y="28"/>
                  </a:lnTo>
                  <a:lnTo>
                    <a:pt x="10" y="28"/>
                  </a:lnTo>
                  <a:lnTo>
                    <a:pt x="10" y="28"/>
                  </a:lnTo>
                  <a:lnTo>
                    <a:pt x="10" y="32"/>
                  </a:lnTo>
                  <a:lnTo>
                    <a:pt x="10" y="32"/>
                  </a:lnTo>
                  <a:lnTo>
                    <a:pt x="10" y="33"/>
                  </a:lnTo>
                  <a:lnTo>
                    <a:pt x="14" y="35"/>
                  </a:lnTo>
                  <a:lnTo>
                    <a:pt x="14" y="35"/>
                  </a:lnTo>
                  <a:lnTo>
                    <a:pt x="16" y="35"/>
                  </a:lnTo>
                  <a:lnTo>
                    <a:pt x="17" y="33"/>
                  </a:lnTo>
                  <a:lnTo>
                    <a:pt x="19" y="28"/>
                  </a:lnTo>
                  <a:lnTo>
                    <a:pt x="19" y="28"/>
                  </a:lnTo>
                  <a:lnTo>
                    <a:pt x="19" y="26"/>
                  </a:lnTo>
                  <a:lnTo>
                    <a:pt x="17" y="25"/>
                  </a:lnTo>
                  <a:lnTo>
                    <a:pt x="12" y="21"/>
                  </a:lnTo>
                  <a:lnTo>
                    <a:pt x="9" y="17"/>
                  </a:lnTo>
                  <a:lnTo>
                    <a:pt x="7" y="16"/>
                  </a:lnTo>
                  <a:lnTo>
                    <a:pt x="7" y="12"/>
                  </a:lnTo>
                  <a:lnTo>
                    <a:pt x="7" y="12"/>
                  </a:lnTo>
                  <a:lnTo>
                    <a:pt x="7" y="9"/>
                  </a:lnTo>
                  <a:lnTo>
                    <a:pt x="7" y="9"/>
                  </a:lnTo>
                  <a:lnTo>
                    <a:pt x="9" y="5"/>
                  </a:lnTo>
                  <a:lnTo>
                    <a:pt x="12" y="2"/>
                  </a:lnTo>
                  <a:lnTo>
                    <a:pt x="17" y="0"/>
                  </a:lnTo>
                  <a:lnTo>
                    <a:pt x="23" y="0"/>
                  </a:lnTo>
                  <a:lnTo>
                    <a:pt x="23" y="0"/>
                  </a:lnTo>
                  <a:lnTo>
                    <a:pt x="32" y="0"/>
                  </a:lnTo>
                  <a:lnTo>
                    <a:pt x="33" y="3"/>
                  </a:lnTo>
                  <a:lnTo>
                    <a:pt x="35" y="7"/>
                  </a:lnTo>
                  <a:lnTo>
                    <a:pt x="35" y="7"/>
                  </a:lnTo>
                  <a:lnTo>
                    <a:pt x="33" y="12"/>
                  </a:lnTo>
                  <a:lnTo>
                    <a:pt x="33"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1" name="Freeform 65"/>
            <p:cNvSpPr>
              <a:spLocks/>
            </p:cNvSpPr>
            <p:nvPr userDrawn="1"/>
          </p:nvSpPr>
          <p:spPr bwMode="auto">
            <a:xfrm>
              <a:off x="5125" y="3265"/>
              <a:ext cx="41" cy="41"/>
            </a:xfrm>
            <a:custGeom>
              <a:avLst/>
              <a:gdLst/>
              <a:ahLst/>
              <a:cxnLst>
                <a:cxn ang="0">
                  <a:pos x="30" y="33"/>
                </a:cxn>
                <a:cxn ang="0">
                  <a:pos x="30" y="33"/>
                </a:cxn>
                <a:cxn ang="0">
                  <a:pos x="28" y="41"/>
                </a:cxn>
                <a:cxn ang="0">
                  <a:pos x="19" y="41"/>
                </a:cxn>
                <a:cxn ang="0">
                  <a:pos x="19" y="35"/>
                </a:cxn>
                <a:cxn ang="0">
                  <a:pos x="19" y="35"/>
                </a:cxn>
                <a:cxn ang="0">
                  <a:pos x="14" y="39"/>
                </a:cxn>
                <a:cxn ang="0">
                  <a:pos x="9" y="41"/>
                </a:cxn>
                <a:cxn ang="0">
                  <a:pos x="9" y="41"/>
                </a:cxn>
                <a:cxn ang="0">
                  <a:pos x="3" y="39"/>
                </a:cxn>
                <a:cxn ang="0">
                  <a:pos x="2" y="37"/>
                </a:cxn>
                <a:cxn ang="0">
                  <a:pos x="0" y="33"/>
                </a:cxn>
                <a:cxn ang="0">
                  <a:pos x="0" y="33"/>
                </a:cxn>
                <a:cxn ang="0">
                  <a:pos x="2" y="30"/>
                </a:cxn>
                <a:cxn ang="0">
                  <a:pos x="9" y="0"/>
                </a:cxn>
                <a:cxn ang="0">
                  <a:pos x="19" y="0"/>
                </a:cxn>
                <a:cxn ang="0">
                  <a:pos x="12" y="26"/>
                </a:cxn>
                <a:cxn ang="0">
                  <a:pos x="12" y="26"/>
                </a:cxn>
                <a:cxn ang="0">
                  <a:pos x="11" y="32"/>
                </a:cxn>
                <a:cxn ang="0">
                  <a:pos x="11" y="32"/>
                </a:cxn>
                <a:cxn ang="0">
                  <a:pos x="12" y="33"/>
                </a:cxn>
                <a:cxn ang="0">
                  <a:pos x="14" y="35"/>
                </a:cxn>
                <a:cxn ang="0">
                  <a:pos x="14" y="35"/>
                </a:cxn>
                <a:cxn ang="0">
                  <a:pos x="18" y="33"/>
                </a:cxn>
                <a:cxn ang="0">
                  <a:pos x="19" y="32"/>
                </a:cxn>
                <a:cxn ang="0">
                  <a:pos x="23" y="26"/>
                </a:cxn>
                <a:cxn ang="0">
                  <a:pos x="30" y="0"/>
                </a:cxn>
                <a:cxn ang="0">
                  <a:pos x="41" y="0"/>
                </a:cxn>
                <a:cxn ang="0">
                  <a:pos x="30" y="33"/>
                </a:cxn>
                <a:cxn ang="0">
                  <a:pos x="30" y="33"/>
                </a:cxn>
              </a:cxnLst>
              <a:rect l="0" t="0" r="r" b="b"/>
              <a:pathLst>
                <a:path w="41" h="41">
                  <a:moveTo>
                    <a:pt x="30" y="33"/>
                  </a:moveTo>
                  <a:lnTo>
                    <a:pt x="30" y="33"/>
                  </a:lnTo>
                  <a:lnTo>
                    <a:pt x="28" y="41"/>
                  </a:lnTo>
                  <a:lnTo>
                    <a:pt x="19" y="41"/>
                  </a:lnTo>
                  <a:lnTo>
                    <a:pt x="19" y="35"/>
                  </a:lnTo>
                  <a:lnTo>
                    <a:pt x="19" y="35"/>
                  </a:lnTo>
                  <a:lnTo>
                    <a:pt x="14" y="39"/>
                  </a:lnTo>
                  <a:lnTo>
                    <a:pt x="9" y="41"/>
                  </a:lnTo>
                  <a:lnTo>
                    <a:pt x="9" y="41"/>
                  </a:lnTo>
                  <a:lnTo>
                    <a:pt x="3" y="39"/>
                  </a:lnTo>
                  <a:lnTo>
                    <a:pt x="2" y="37"/>
                  </a:lnTo>
                  <a:lnTo>
                    <a:pt x="0" y="33"/>
                  </a:lnTo>
                  <a:lnTo>
                    <a:pt x="0" y="33"/>
                  </a:lnTo>
                  <a:lnTo>
                    <a:pt x="2" y="30"/>
                  </a:lnTo>
                  <a:lnTo>
                    <a:pt x="9" y="0"/>
                  </a:lnTo>
                  <a:lnTo>
                    <a:pt x="19" y="0"/>
                  </a:lnTo>
                  <a:lnTo>
                    <a:pt x="12" y="26"/>
                  </a:lnTo>
                  <a:lnTo>
                    <a:pt x="12" y="26"/>
                  </a:lnTo>
                  <a:lnTo>
                    <a:pt x="11" y="32"/>
                  </a:lnTo>
                  <a:lnTo>
                    <a:pt x="11" y="32"/>
                  </a:lnTo>
                  <a:lnTo>
                    <a:pt x="12" y="33"/>
                  </a:lnTo>
                  <a:lnTo>
                    <a:pt x="14" y="35"/>
                  </a:lnTo>
                  <a:lnTo>
                    <a:pt x="14" y="35"/>
                  </a:lnTo>
                  <a:lnTo>
                    <a:pt x="18" y="33"/>
                  </a:lnTo>
                  <a:lnTo>
                    <a:pt x="19" y="32"/>
                  </a:lnTo>
                  <a:lnTo>
                    <a:pt x="23" y="26"/>
                  </a:lnTo>
                  <a:lnTo>
                    <a:pt x="30" y="0"/>
                  </a:lnTo>
                  <a:lnTo>
                    <a:pt x="41" y="0"/>
                  </a:lnTo>
                  <a:lnTo>
                    <a:pt x="30" y="33"/>
                  </a:lnTo>
                  <a:lnTo>
                    <a:pt x="30" y="3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2" name="Freeform 66"/>
            <p:cNvSpPr>
              <a:spLocks noEditPoints="1"/>
            </p:cNvSpPr>
            <p:nvPr userDrawn="1"/>
          </p:nvSpPr>
          <p:spPr bwMode="auto">
            <a:xfrm>
              <a:off x="5166" y="3249"/>
              <a:ext cx="26" cy="57"/>
            </a:xfrm>
            <a:custGeom>
              <a:avLst/>
              <a:gdLst/>
              <a:ahLst/>
              <a:cxnLst>
                <a:cxn ang="0">
                  <a:pos x="23" y="7"/>
                </a:cxn>
                <a:cxn ang="0">
                  <a:pos x="12" y="7"/>
                </a:cxn>
                <a:cxn ang="0">
                  <a:pos x="16" y="0"/>
                </a:cxn>
                <a:cxn ang="0">
                  <a:pos x="26" y="0"/>
                </a:cxn>
                <a:cxn ang="0">
                  <a:pos x="23" y="7"/>
                </a:cxn>
                <a:cxn ang="0">
                  <a:pos x="9" y="57"/>
                </a:cxn>
                <a:cxn ang="0">
                  <a:pos x="0" y="57"/>
                </a:cxn>
                <a:cxn ang="0">
                  <a:pos x="10" y="16"/>
                </a:cxn>
                <a:cxn ang="0">
                  <a:pos x="21" y="16"/>
                </a:cxn>
                <a:cxn ang="0">
                  <a:pos x="9" y="57"/>
                </a:cxn>
                <a:cxn ang="0">
                  <a:pos x="9" y="57"/>
                </a:cxn>
              </a:cxnLst>
              <a:rect l="0" t="0" r="r" b="b"/>
              <a:pathLst>
                <a:path w="26" h="57">
                  <a:moveTo>
                    <a:pt x="23" y="7"/>
                  </a:moveTo>
                  <a:lnTo>
                    <a:pt x="12" y="7"/>
                  </a:lnTo>
                  <a:lnTo>
                    <a:pt x="16" y="0"/>
                  </a:lnTo>
                  <a:lnTo>
                    <a:pt x="26" y="0"/>
                  </a:lnTo>
                  <a:lnTo>
                    <a:pt x="23" y="7"/>
                  </a:lnTo>
                  <a:close/>
                  <a:moveTo>
                    <a:pt x="9" y="57"/>
                  </a:moveTo>
                  <a:lnTo>
                    <a:pt x="0" y="57"/>
                  </a:lnTo>
                  <a:lnTo>
                    <a:pt x="10" y="16"/>
                  </a:lnTo>
                  <a:lnTo>
                    <a:pt x="21" y="16"/>
                  </a:lnTo>
                  <a:lnTo>
                    <a:pt x="9" y="57"/>
                  </a:lnTo>
                  <a:lnTo>
                    <a:pt x="9" y="57"/>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3" name="Freeform 67"/>
            <p:cNvSpPr>
              <a:spLocks/>
            </p:cNvSpPr>
            <p:nvPr userDrawn="1"/>
          </p:nvSpPr>
          <p:spPr bwMode="auto">
            <a:xfrm>
              <a:off x="5178" y="3249"/>
              <a:ext cx="14" cy="7"/>
            </a:xfrm>
            <a:custGeom>
              <a:avLst/>
              <a:gdLst/>
              <a:ahLst/>
              <a:cxnLst>
                <a:cxn ang="0">
                  <a:pos x="11" y="7"/>
                </a:cxn>
                <a:cxn ang="0">
                  <a:pos x="0" y="7"/>
                </a:cxn>
                <a:cxn ang="0">
                  <a:pos x="4" y="0"/>
                </a:cxn>
                <a:cxn ang="0">
                  <a:pos x="14" y="0"/>
                </a:cxn>
                <a:cxn ang="0">
                  <a:pos x="11" y="7"/>
                </a:cxn>
              </a:cxnLst>
              <a:rect l="0" t="0" r="r" b="b"/>
              <a:pathLst>
                <a:path w="14" h="7">
                  <a:moveTo>
                    <a:pt x="11" y="7"/>
                  </a:moveTo>
                  <a:lnTo>
                    <a:pt x="0" y="7"/>
                  </a:lnTo>
                  <a:lnTo>
                    <a:pt x="4" y="0"/>
                  </a:lnTo>
                  <a:lnTo>
                    <a:pt x="14" y="0"/>
                  </a:lnTo>
                  <a:lnTo>
                    <a:pt x="11" y="7"/>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44" name="Freeform 68"/>
            <p:cNvSpPr>
              <a:spLocks/>
            </p:cNvSpPr>
            <p:nvPr userDrawn="1"/>
          </p:nvSpPr>
          <p:spPr bwMode="auto">
            <a:xfrm>
              <a:off x="5166" y="3265"/>
              <a:ext cx="21" cy="41"/>
            </a:xfrm>
            <a:custGeom>
              <a:avLst/>
              <a:gdLst/>
              <a:ahLst/>
              <a:cxnLst>
                <a:cxn ang="0">
                  <a:pos x="9" y="41"/>
                </a:cxn>
                <a:cxn ang="0">
                  <a:pos x="0" y="41"/>
                </a:cxn>
                <a:cxn ang="0">
                  <a:pos x="10" y="0"/>
                </a:cxn>
                <a:cxn ang="0">
                  <a:pos x="21" y="0"/>
                </a:cxn>
                <a:cxn ang="0">
                  <a:pos x="9" y="41"/>
                </a:cxn>
                <a:cxn ang="0">
                  <a:pos x="9" y="41"/>
                </a:cxn>
              </a:cxnLst>
              <a:rect l="0" t="0" r="r" b="b"/>
              <a:pathLst>
                <a:path w="21" h="41">
                  <a:moveTo>
                    <a:pt x="9" y="41"/>
                  </a:moveTo>
                  <a:lnTo>
                    <a:pt x="0" y="41"/>
                  </a:lnTo>
                  <a:lnTo>
                    <a:pt x="10" y="0"/>
                  </a:lnTo>
                  <a:lnTo>
                    <a:pt x="21" y="0"/>
                  </a:lnTo>
                  <a:lnTo>
                    <a:pt x="9" y="41"/>
                  </a:lnTo>
                  <a:lnTo>
                    <a:pt x="9" y="41"/>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45" name="Freeform 69"/>
            <p:cNvSpPr>
              <a:spLocks/>
            </p:cNvSpPr>
            <p:nvPr userDrawn="1"/>
          </p:nvSpPr>
          <p:spPr bwMode="auto">
            <a:xfrm>
              <a:off x="5187" y="3265"/>
              <a:ext cx="39" cy="41"/>
            </a:xfrm>
            <a:custGeom>
              <a:avLst/>
              <a:gdLst/>
              <a:ahLst/>
              <a:cxnLst>
                <a:cxn ang="0">
                  <a:pos x="39" y="12"/>
                </a:cxn>
                <a:cxn ang="0">
                  <a:pos x="30" y="41"/>
                </a:cxn>
                <a:cxn ang="0">
                  <a:pos x="21" y="41"/>
                </a:cxn>
                <a:cxn ang="0">
                  <a:pos x="28" y="14"/>
                </a:cxn>
                <a:cxn ang="0">
                  <a:pos x="28" y="14"/>
                </a:cxn>
                <a:cxn ang="0">
                  <a:pos x="28" y="9"/>
                </a:cxn>
                <a:cxn ang="0">
                  <a:pos x="28" y="9"/>
                </a:cxn>
                <a:cxn ang="0">
                  <a:pos x="28" y="7"/>
                </a:cxn>
                <a:cxn ang="0">
                  <a:pos x="27" y="5"/>
                </a:cxn>
                <a:cxn ang="0">
                  <a:pos x="27" y="5"/>
                </a:cxn>
                <a:cxn ang="0">
                  <a:pos x="23" y="7"/>
                </a:cxn>
                <a:cxn ang="0">
                  <a:pos x="20" y="9"/>
                </a:cxn>
                <a:cxn ang="0">
                  <a:pos x="18" y="14"/>
                </a:cxn>
                <a:cxn ang="0">
                  <a:pos x="11" y="41"/>
                </a:cxn>
                <a:cxn ang="0">
                  <a:pos x="0" y="41"/>
                </a:cxn>
                <a:cxn ang="0">
                  <a:pos x="9" y="7"/>
                </a:cxn>
                <a:cxn ang="0">
                  <a:pos x="9" y="7"/>
                </a:cxn>
                <a:cxn ang="0">
                  <a:pos x="11" y="0"/>
                </a:cxn>
                <a:cxn ang="0">
                  <a:pos x="21" y="0"/>
                </a:cxn>
                <a:cxn ang="0">
                  <a:pos x="20" y="5"/>
                </a:cxn>
                <a:cxn ang="0">
                  <a:pos x="20" y="5"/>
                </a:cxn>
                <a:cxn ang="0">
                  <a:pos x="25" y="0"/>
                </a:cxn>
                <a:cxn ang="0">
                  <a:pos x="32" y="0"/>
                </a:cxn>
                <a:cxn ang="0">
                  <a:pos x="32" y="0"/>
                </a:cxn>
                <a:cxn ang="0">
                  <a:pos x="37" y="0"/>
                </a:cxn>
                <a:cxn ang="0">
                  <a:pos x="39" y="3"/>
                </a:cxn>
                <a:cxn ang="0">
                  <a:pos x="39" y="7"/>
                </a:cxn>
                <a:cxn ang="0">
                  <a:pos x="39" y="7"/>
                </a:cxn>
                <a:cxn ang="0">
                  <a:pos x="39" y="12"/>
                </a:cxn>
                <a:cxn ang="0">
                  <a:pos x="39" y="12"/>
                </a:cxn>
              </a:cxnLst>
              <a:rect l="0" t="0" r="r" b="b"/>
              <a:pathLst>
                <a:path w="39" h="41">
                  <a:moveTo>
                    <a:pt x="39" y="12"/>
                  </a:moveTo>
                  <a:lnTo>
                    <a:pt x="30" y="41"/>
                  </a:lnTo>
                  <a:lnTo>
                    <a:pt x="21" y="41"/>
                  </a:lnTo>
                  <a:lnTo>
                    <a:pt x="28" y="14"/>
                  </a:lnTo>
                  <a:lnTo>
                    <a:pt x="28" y="14"/>
                  </a:lnTo>
                  <a:lnTo>
                    <a:pt x="28" y="9"/>
                  </a:lnTo>
                  <a:lnTo>
                    <a:pt x="28" y="9"/>
                  </a:lnTo>
                  <a:lnTo>
                    <a:pt x="28" y="7"/>
                  </a:lnTo>
                  <a:lnTo>
                    <a:pt x="27" y="5"/>
                  </a:lnTo>
                  <a:lnTo>
                    <a:pt x="27" y="5"/>
                  </a:lnTo>
                  <a:lnTo>
                    <a:pt x="23" y="7"/>
                  </a:lnTo>
                  <a:lnTo>
                    <a:pt x="20" y="9"/>
                  </a:lnTo>
                  <a:lnTo>
                    <a:pt x="18" y="14"/>
                  </a:lnTo>
                  <a:lnTo>
                    <a:pt x="11" y="41"/>
                  </a:lnTo>
                  <a:lnTo>
                    <a:pt x="0" y="41"/>
                  </a:lnTo>
                  <a:lnTo>
                    <a:pt x="9" y="7"/>
                  </a:lnTo>
                  <a:lnTo>
                    <a:pt x="9" y="7"/>
                  </a:lnTo>
                  <a:lnTo>
                    <a:pt x="11" y="0"/>
                  </a:lnTo>
                  <a:lnTo>
                    <a:pt x="21" y="0"/>
                  </a:lnTo>
                  <a:lnTo>
                    <a:pt x="20" y="5"/>
                  </a:lnTo>
                  <a:lnTo>
                    <a:pt x="20" y="5"/>
                  </a:lnTo>
                  <a:lnTo>
                    <a:pt x="25" y="0"/>
                  </a:lnTo>
                  <a:lnTo>
                    <a:pt x="32" y="0"/>
                  </a:lnTo>
                  <a:lnTo>
                    <a:pt x="32" y="0"/>
                  </a:lnTo>
                  <a:lnTo>
                    <a:pt x="37" y="0"/>
                  </a:lnTo>
                  <a:lnTo>
                    <a:pt x="39" y="3"/>
                  </a:lnTo>
                  <a:lnTo>
                    <a:pt x="39" y="7"/>
                  </a:lnTo>
                  <a:lnTo>
                    <a:pt x="39" y="7"/>
                  </a:lnTo>
                  <a:lnTo>
                    <a:pt x="39" y="12"/>
                  </a:lnTo>
                  <a:lnTo>
                    <a:pt x="39"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6" name="Freeform 70"/>
            <p:cNvSpPr>
              <a:spLocks noEditPoints="1"/>
            </p:cNvSpPr>
            <p:nvPr userDrawn="1"/>
          </p:nvSpPr>
          <p:spPr bwMode="auto">
            <a:xfrm>
              <a:off x="5226" y="3265"/>
              <a:ext cx="44" cy="57"/>
            </a:xfrm>
            <a:custGeom>
              <a:avLst/>
              <a:gdLst/>
              <a:ahLst/>
              <a:cxnLst>
                <a:cxn ang="0">
                  <a:pos x="30" y="10"/>
                </a:cxn>
                <a:cxn ang="0">
                  <a:pos x="28" y="21"/>
                </a:cxn>
                <a:cxn ang="0">
                  <a:pos x="21" y="32"/>
                </a:cxn>
                <a:cxn ang="0">
                  <a:pos x="18" y="33"/>
                </a:cxn>
                <a:cxn ang="0">
                  <a:pos x="14" y="30"/>
                </a:cxn>
                <a:cxn ang="0">
                  <a:pos x="16" y="21"/>
                </a:cxn>
                <a:cxn ang="0">
                  <a:pos x="20" y="12"/>
                </a:cxn>
                <a:cxn ang="0">
                  <a:pos x="27" y="5"/>
                </a:cxn>
                <a:cxn ang="0">
                  <a:pos x="28" y="7"/>
                </a:cxn>
                <a:cxn ang="0">
                  <a:pos x="44" y="0"/>
                </a:cxn>
                <a:cxn ang="0">
                  <a:pos x="32" y="5"/>
                </a:cxn>
                <a:cxn ang="0">
                  <a:pos x="32" y="2"/>
                </a:cxn>
                <a:cxn ang="0">
                  <a:pos x="23" y="0"/>
                </a:cxn>
                <a:cxn ang="0">
                  <a:pos x="18" y="2"/>
                </a:cxn>
                <a:cxn ang="0">
                  <a:pos x="9" y="12"/>
                </a:cxn>
                <a:cxn ang="0">
                  <a:pos x="5" y="21"/>
                </a:cxn>
                <a:cxn ang="0">
                  <a:pos x="4" y="32"/>
                </a:cxn>
                <a:cxn ang="0">
                  <a:pos x="7" y="37"/>
                </a:cxn>
                <a:cxn ang="0">
                  <a:pos x="12" y="41"/>
                </a:cxn>
                <a:cxn ang="0">
                  <a:pos x="20" y="39"/>
                </a:cxn>
                <a:cxn ang="0">
                  <a:pos x="23" y="35"/>
                </a:cxn>
                <a:cxn ang="0">
                  <a:pos x="18" y="49"/>
                </a:cxn>
                <a:cxn ang="0">
                  <a:pos x="14" y="51"/>
                </a:cxn>
                <a:cxn ang="0">
                  <a:pos x="11" y="48"/>
                </a:cxn>
                <a:cxn ang="0">
                  <a:pos x="11" y="44"/>
                </a:cxn>
                <a:cxn ang="0">
                  <a:pos x="0" y="44"/>
                </a:cxn>
                <a:cxn ang="0">
                  <a:pos x="0" y="48"/>
                </a:cxn>
                <a:cxn ang="0">
                  <a:pos x="4" y="55"/>
                </a:cxn>
                <a:cxn ang="0">
                  <a:pos x="12" y="57"/>
                </a:cxn>
                <a:cxn ang="0">
                  <a:pos x="25" y="53"/>
                </a:cxn>
                <a:cxn ang="0">
                  <a:pos x="32" y="42"/>
                </a:cxn>
                <a:cxn ang="0">
                  <a:pos x="43" y="7"/>
                </a:cxn>
                <a:cxn ang="0">
                  <a:pos x="44" y="0"/>
                </a:cxn>
              </a:cxnLst>
              <a:rect l="0" t="0" r="r" b="b"/>
              <a:pathLst>
                <a:path w="44" h="57">
                  <a:moveTo>
                    <a:pt x="30" y="10"/>
                  </a:moveTo>
                  <a:lnTo>
                    <a:pt x="30" y="10"/>
                  </a:lnTo>
                  <a:lnTo>
                    <a:pt x="28" y="21"/>
                  </a:lnTo>
                  <a:lnTo>
                    <a:pt x="28" y="21"/>
                  </a:lnTo>
                  <a:lnTo>
                    <a:pt x="25" y="28"/>
                  </a:lnTo>
                  <a:lnTo>
                    <a:pt x="21" y="32"/>
                  </a:lnTo>
                  <a:lnTo>
                    <a:pt x="18" y="33"/>
                  </a:lnTo>
                  <a:lnTo>
                    <a:pt x="18" y="33"/>
                  </a:lnTo>
                  <a:lnTo>
                    <a:pt x="16" y="32"/>
                  </a:lnTo>
                  <a:lnTo>
                    <a:pt x="14" y="30"/>
                  </a:lnTo>
                  <a:lnTo>
                    <a:pt x="14" y="30"/>
                  </a:lnTo>
                  <a:lnTo>
                    <a:pt x="16" y="21"/>
                  </a:lnTo>
                  <a:lnTo>
                    <a:pt x="16" y="21"/>
                  </a:lnTo>
                  <a:lnTo>
                    <a:pt x="20" y="12"/>
                  </a:lnTo>
                  <a:lnTo>
                    <a:pt x="23" y="7"/>
                  </a:lnTo>
                  <a:lnTo>
                    <a:pt x="27" y="5"/>
                  </a:lnTo>
                  <a:lnTo>
                    <a:pt x="27" y="5"/>
                  </a:lnTo>
                  <a:lnTo>
                    <a:pt x="28" y="7"/>
                  </a:lnTo>
                  <a:lnTo>
                    <a:pt x="30" y="10"/>
                  </a:lnTo>
                  <a:close/>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7" name="Freeform 71"/>
            <p:cNvSpPr>
              <a:spLocks/>
            </p:cNvSpPr>
            <p:nvPr userDrawn="1"/>
          </p:nvSpPr>
          <p:spPr bwMode="auto">
            <a:xfrm>
              <a:off x="5240" y="3270"/>
              <a:ext cx="16" cy="28"/>
            </a:xfrm>
            <a:custGeom>
              <a:avLst/>
              <a:gdLst/>
              <a:ahLst/>
              <a:cxnLst>
                <a:cxn ang="0">
                  <a:pos x="16" y="5"/>
                </a:cxn>
                <a:cxn ang="0">
                  <a:pos x="16" y="5"/>
                </a:cxn>
                <a:cxn ang="0">
                  <a:pos x="14" y="16"/>
                </a:cxn>
                <a:cxn ang="0">
                  <a:pos x="14" y="16"/>
                </a:cxn>
                <a:cxn ang="0">
                  <a:pos x="11" y="23"/>
                </a:cxn>
                <a:cxn ang="0">
                  <a:pos x="7" y="27"/>
                </a:cxn>
                <a:cxn ang="0">
                  <a:pos x="4" y="28"/>
                </a:cxn>
                <a:cxn ang="0">
                  <a:pos x="4" y="28"/>
                </a:cxn>
                <a:cxn ang="0">
                  <a:pos x="2" y="27"/>
                </a:cxn>
                <a:cxn ang="0">
                  <a:pos x="0" y="25"/>
                </a:cxn>
                <a:cxn ang="0">
                  <a:pos x="0" y="25"/>
                </a:cxn>
                <a:cxn ang="0">
                  <a:pos x="2" y="16"/>
                </a:cxn>
                <a:cxn ang="0">
                  <a:pos x="2" y="16"/>
                </a:cxn>
                <a:cxn ang="0">
                  <a:pos x="6" y="7"/>
                </a:cxn>
                <a:cxn ang="0">
                  <a:pos x="9" y="2"/>
                </a:cxn>
                <a:cxn ang="0">
                  <a:pos x="13" y="0"/>
                </a:cxn>
                <a:cxn ang="0">
                  <a:pos x="13" y="0"/>
                </a:cxn>
                <a:cxn ang="0">
                  <a:pos x="14" y="2"/>
                </a:cxn>
                <a:cxn ang="0">
                  <a:pos x="16" y="5"/>
                </a:cxn>
              </a:cxnLst>
              <a:rect l="0" t="0" r="r" b="b"/>
              <a:pathLst>
                <a:path w="16" h="28">
                  <a:moveTo>
                    <a:pt x="16" y="5"/>
                  </a:moveTo>
                  <a:lnTo>
                    <a:pt x="16" y="5"/>
                  </a:lnTo>
                  <a:lnTo>
                    <a:pt x="14" y="16"/>
                  </a:lnTo>
                  <a:lnTo>
                    <a:pt x="14" y="16"/>
                  </a:lnTo>
                  <a:lnTo>
                    <a:pt x="11" y="23"/>
                  </a:lnTo>
                  <a:lnTo>
                    <a:pt x="7" y="27"/>
                  </a:lnTo>
                  <a:lnTo>
                    <a:pt x="4" y="28"/>
                  </a:lnTo>
                  <a:lnTo>
                    <a:pt x="4" y="28"/>
                  </a:lnTo>
                  <a:lnTo>
                    <a:pt x="2" y="27"/>
                  </a:lnTo>
                  <a:lnTo>
                    <a:pt x="0" y="25"/>
                  </a:lnTo>
                  <a:lnTo>
                    <a:pt x="0" y="25"/>
                  </a:lnTo>
                  <a:lnTo>
                    <a:pt x="2" y="16"/>
                  </a:lnTo>
                  <a:lnTo>
                    <a:pt x="2" y="16"/>
                  </a:lnTo>
                  <a:lnTo>
                    <a:pt x="6" y="7"/>
                  </a:lnTo>
                  <a:lnTo>
                    <a:pt x="9" y="2"/>
                  </a:lnTo>
                  <a:lnTo>
                    <a:pt x="13" y="0"/>
                  </a:lnTo>
                  <a:lnTo>
                    <a:pt x="13" y="0"/>
                  </a:lnTo>
                  <a:lnTo>
                    <a:pt x="14" y="2"/>
                  </a:lnTo>
                  <a:lnTo>
                    <a:pt x="16" y="5"/>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48" name="Freeform 72"/>
            <p:cNvSpPr>
              <a:spLocks/>
            </p:cNvSpPr>
            <p:nvPr userDrawn="1"/>
          </p:nvSpPr>
          <p:spPr bwMode="auto">
            <a:xfrm>
              <a:off x="5226" y="3265"/>
              <a:ext cx="44" cy="57"/>
            </a:xfrm>
            <a:custGeom>
              <a:avLst/>
              <a:gdLst/>
              <a:ahLst/>
              <a:cxnLst>
                <a:cxn ang="0">
                  <a:pos x="44" y="0"/>
                </a:cxn>
                <a:cxn ang="0">
                  <a:pos x="34" y="0"/>
                </a:cxn>
                <a:cxn ang="0">
                  <a:pos x="32" y="5"/>
                </a:cxn>
                <a:cxn ang="0">
                  <a:pos x="32" y="5"/>
                </a:cxn>
                <a:cxn ang="0">
                  <a:pos x="32" y="2"/>
                </a:cxn>
                <a:cxn ang="0">
                  <a:pos x="30" y="0"/>
                </a:cxn>
                <a:cxn ang="0">
                  <a:pos x="23" y="0"/>
                </a:cxn>
                <a:cxn ang="0">
                  <a:pos x="23" y="0"/>
                </a:cxn>
                <a:cxn ang="0">
                  <a:pos x="18" y="2"/>
                </a:cxn>
                <a:cxn ang="0">
                  <a:pos x="12" y="5"/>
                </a:cxn>
                <a:cxn ang="0">
                  <a:pos x="9" y="12"/>
                </a:cxn>
                <a:cxn ang="0">
                  <a:pos x="5" y="21"/>
                </a:cxn>
                <a:cxn ang="0">
                  <a:pos x="5" y="21"/>
                </a:cxn>
                <a:cxn ang="0">
                  <a:pos x="4" y="32"/>
                </a:cxn>
                <a:cxn ang="0">
                  <a:pos x="4" y="32"/>
                </a:cxn>
                <a:cxn ang="0">
                  <a:pos x="5" y="35"/>
                </a:cxn>
                <a:cxn ang="0">
                  <a:pos x="7" y="37"/>
                </a:cxn>
                <a:cxn ang="0">
                  <a:pos x="9" y="39"/>
                </a:cxn>
                <a:cxn ang="0">
                  <a:pos x="12" y="41"/>
                </a:cxn>
                <a:cxn ang="0">
                  <a:pos x="12" y="41"/>
                </a:cxn>
                <a:cxn ang="0">
                  <a:pos x="20" y="39"/>
                </a:cxn>
                <a:cxn ang="0">
                  <a:pos x="23" y="35"/>
                </a:cxn>
                <a:cxn ang="0">
                  <a:pos x="23" y="35"/>
                </a:cxn>
                <a:cxn ang="0">
                  <a:pos x="21" y="46"/>
                </a:cxn>
                <a:cxn ang="0">
                  <a:pos x="18" y="49"/>
                </a:cxn>
                <a:cxn ang="0">
                  <a:pos x="14" y="51"/>
                </a:cxn>
                <a:cxn ang="0">
                  <a:pos x="14" y="51"/>
                </a:cxn>
                <a:cxn ang="0">
                  <a:pos x="11" y="49"/>
                </a:cxn>
                <a:cxn ang="0">
                  <a:pos x="11" y="48"/>
                </a:cxn>
                <a:cxn ang="0">
                  <a:pos x="11" y="48"/>
                </a:cxn>
                <a:cxn ang="0">
                  <a:pos x="11" y="44"/>
                </a:cxn>
                <a:cxn ang="0">
                  <a:pos x="0" y="44"/>
                </a:cxn>
                <a:cxn ang="0">
                  <a:pos x="0" y="44"/>
                </a:cxn>
                <a:cxn ang="0">
                  <a:pos x="0" y="48"/>
                </a:cxn>
                <a:cxn ang="0">
                  <a:pos x="0" y="48"/>
                </a:cxn>
                <a:cxn ang="0">
                  <a:pos x="2" y="53"/>
                </a:cxn>
                <a:cxn ang="0">
                  <a:pos x="4" y="55"/>
                </a:cxn>
                <a:cxn ang="0">
                  <a:pos x="12" y="57"/>
                </a:cxn>
                <a:cxn ang="0">
                  <a:pos x="12" y="57"/>
                </a:cxn>
                <a:cxn ang="0">
                  <a:pos x="20" y="55"/>
                </a:cxn>
                <a:cxn ang="0">
                  <a:pos x="25" y="53"/>
                </a:cxn>
                <a:cxn ang="0">
                  <a:pos x="28" y="48"/>
                </a:cxn>
                <a:cxn ang="0">
                  <a:pos x="32" y="42"/>
                </a:cxn>
                <a:cxn ang="0">
                  <a:pos x="43" y="7"/>
                </a:cxn>
                <a:cxn ang="0">
                  <a:pos x="43" y="7"/>
                </a:cxn>
                <a:cxn ang="0">
                  <a:pos x="44" y="0"/>
                </a:cxn>
                <a:cxn ang="0">
                  <a:pos x="44" y="0"/>
                </a:cxn>
              </a:cxnLst>
              <a:rect l="0" t="0" r="r" b="b"/>
              <a:pathLst>
                <a:path w="44" h="57">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49" name="Freeform 73"/>
            <p:cNvSpPr>
              <a:spLocks/>
            </p:cNvSpPr>
            <p:nvPr userDrawn="1"/>
          </p:nvSpPr>
          <p:spPr bwMode="auto">
            <a:xfrm>
              <a:off x="5276" y="3247"/>
              <a:ext cx="46" cy="59"/>
            </a:xfrm>
            <a:custGeom>
              <a:avLst/>
              <a:gdLst/>
              <a:ahLst/>
              <a:cxnLst>
                <a:cxn ang="0">
                  <a:pos x="44" y="9"/>
                </a:cxn>
                <a:cxn ang="0">
                  <a:pos x="25" y="9"/>
                </a:cxn>
                <a:cxn ang="0">
                  <a:pos x="21" y="25"/>
                </a:cxn>
                <a:cxn ang="0">
                  <a:pos x="39" y="25"/>
                </a:cxn>
                <a:cxn ang="0">
                  <a:pos x="35" y="32"/>
                </a:cxn>
                <a:cxn ang="0">
                  <a:pos x="17" y="32"/>
                </a:cxn>
                <a:cxn ang="0">
                  <a:pos x="12" y="50"/>
                </a:cxn>
                <a:cxn ang="0">
                  <a:pos x="33" y="50"/>
                </a:cxn>
                <a:cxn ang="0">
                  <a:pos x="30" y="59"/>
                </a:cxn>
                <a:cxn ang="0">
                  <a:pos x="0" y="59"/>
                </a:cxn>
                <a:cxn ang="0">
                  <a:pos x="16" y="0"/>
                </a:cxn>
                <a:cxn ang="0">
                  <a:pos x="46" y="0"/>
                </a:cxn>
                <a:cxn ang="0">
                  <a:pos x="44" y="9"/>
                </a:cxn>
                <a:cxn ang="0">
                  <a:pos x="44" y="9"/>
                </a:cxn>
              </a:cxnLst>
              <a:rect l="0" t="0" r="r" b="b"/>
              <a:pathLst>
                <a:path w="46" h="59">
                  <a:moveTo>
                    <a:pt x="44" y="9"/>
                  </a:moveTo>
                  <a:lnTo>
                    <a:pt x="25" y="9"/>
                  </a:lnTo>
                  <a:lnTo>
                    <a:pt x="21" y="25"/>
                  </a:lnTo>
                  <a:lnTo>
                    <a:pt x="39" y="25"/>
                  </a:lnTo>
                  <a:lnTo>
                    <a:pt x="35" y="32"/>
                  </a:lnTo>
                  <a:lnTo>
                    <a:pt x="17" y="32"/>
                  </a:lnTo>
                  <a:lnTo>
                    <a:pt x="12" y="50"/>
                  </a:lnTo>
                  <a:lnTo>
                    <a:pt x="33" y="50"/>
                  </a:lnTo>
                  <a:lnTo>
                    <a:pt x="30" y="59"/>
                  </a:lnTo>
                  <a:lnTo>
                    <a:pt x="0" y="59"/>
                  </a:lnTo>
                  <a:lnTo>
                    <a:pt x="16" y="0"/>
                  </a:lnTo>
                  <a:lnTo>
                    <a:pt x="46" y="0"/>
                  </a:lnTo>
                  <a:lnTo>
                    <a:pt x="44" y="9"/>
                  </a:lnTo>
                  <a:lnTo>
                    <a:pt x="44"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0" name="Freeform 74"/>
            <p:cNvSpPr>
              <a:spLocks/>
            </p:cNvSpPr>
            <p:nvPr userDrawn="1"/>
          </p:nvSpPr>
          <p:spPr bwMode="auto">
            <a:xfrm>
              <a:off x="5313" y="3265"/>
              <a:ext cx="44" cy="41"/>
            </a:xfrm>
            <a:custGeom>
              <a:avLst/>
              <a:gdLst/>
              <a:ahLst/>
              <a:cxnLst>
                <a:cxn ang="0">
                  <a:pos x="28" y="19"/>
                </a:cxn>
                <a:cxn ang="0">
                  <a:pos x="34" y="41"/>
                </a:cxn>
                <a:cxn ang="0">
                  <a:pos x="23" y="41"/>
                </a:cxn>
                <a:cxn ang="0">
                  <a:pos x="21" y="25"/>
                </a:cxn>
                <a:cxn ang="0">
                  <a:pos x="11" y="41"/>
                </a:cxn>
                <a:cxn ang="0">
                  <a:pos x="0" y="41"/>
                </a:cxn>
                <a:cxn ang="0">
                  <a:pos x="18" y="19"/>
                </a:cxn>
                <a:cxn ang="0">
                  <a:pos x="12" y="0"/>
                </a:cxn>
                <a:cxn ang="0">
                  <a:pos x="23" y="0"/>
                </a:cxn>
                <a:cxn ang="0">
                  <a:pos x="25" y="12"/>
                </a:cxn>
                <a:cxn ang="0">
                  <a:pos x="34" y="0"/>
                </a:cxn>
                <a:cxn ang="0">
                  <a:pos x="44" y="0"/>
                </a:cxn>
                <a:cxn ang="0">
                  <a:pos x="28" y="19"/>
                </a:cxn>
                <a:cxn ang="0">
                  <a:pos x="28" y="19"/>
                </a:cxn>
              </a:cxnLst>
              <a:rect l="0" t="0" r="r" b="b"/>
              <a:pathLst>
                <a:path w="44" h="41">
                  <a:moveTo>
                    <a:pt x="28" y="19"/>
                  </a:moveTo>
                  <a:lnTo>
                    <a:pt x="34" y="41"/>
                  </a:lnTo>
                  <a:lnTo>
                    <a:pt x="23" y="41"/>
                  </a:lnTo>
                  <a:lnTo>
                    <a:pt x="21" y="25"/>
                  </a:lnTo>
                  <a:lnTo>
                    <a:pt x="11" y="41"/>
                  </a:lnTo>
                  <a:lnTo>
                    <a:pt x="0" y="41"/>
                  </a:lnTo>
                  <a:lnTo>
                    <a:pt x="18" y="19"/>
                  </a:lnTo>
                  <a:lnTo>
                    <a:pt x="12" y="0"/>
                  </a:lnTo>
                  <a:lnTo>
                    <a:pt x="23" y="0"/>
                  </a:lnTo>
                  <a:lnTo>
                    <a:pt x="25" y="12"/>
                  </a:lnTo>
                  <a:lnTo>
                    <a:pt x="34" y="0"/>
                  </a:lnTo>
                  <a:lnTo>
                    <a:pt x="44" y="0"/>
                  </a:lnTo>
                  <a:lnTo>
                    <a:pt x="28" y="19"/>
                  </a:lnTo>
                  <a:lnTo>
                    <a:pt x="28" y="1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1" name="Freeform 75"/>
            <p:cNvSpPr>
              <a:spLocks/>
            </p:cNvSpPr>
            <p:nvPr userDrawn="1"/>
          </p:nvSpPr>
          <p:spPr bwMode="auto">
            <a:xfrm>
              <a:off x="5356" y="3265"/>
              <a:ext cx="35" cy="41"/>
            </a:xfrm>
            <a:custGeom>
              <a:avLst/>
              <a:gdLst/>
              <a:ahLst/>
              <a:cxnLst>
                <a:cxn ang="0">
                  <a:pos x="35" y="14"/>
                </a:cxn>
                <a:cxn ang="0">
                  <a:pos x="24" y="14"/>
                </a:cxn>
                <a:cxn ang="0">
                  <a:pos x="24" y="14"/>
                </a:cxn>
                <a:cxn ang="0">
                  <a:pos x="26" y="9"/>
                </a:cxn>
                <a:cxn ang="0">
                  <a:pos x="26" y="9"/>
                </a:cxn>
                <a:cxn ang="0">
                  <a:pos x="24" y="7"/>
                </a:cxn>
                <a:cxn ang="0">
                  <a:pos x="23" y="5"/>
                </a:cxn>
                <a:cxn ang="0">
                  <a:pos x="23" y="5"/>
                </a:cxn>
                <a:cxn ang="0">
                  <a:pos x="17" y="7"/>
                </a:cxn>
                <a:cxn ang="0">
                  <a:pos x="16" y="10"/>
                </a:cxn>
                <a:cxn ang="0">
                  <a:pos x="12" y="21"/>
                </a:cxn>
                <a:cxn ang="0">
                  <a:pos x="12" y="21"/>
                </a:cxn>
                <a:cxn ang="0">
                  <a:pos x="10" y="30"/>
                </a:cxn>
                <a:cxn ang="0">
                  <a:pos x="10" y="30"/>
                </a:cxn>
                <a:cxn ang="0">
                  <a:pos x="10" y="33"/>
                </a:cxn>
                <a:cxn ang="0">
                  <a:pos x="14" y="35"/>
                </a:cxn>
                <a:cxn ang="0">
                  <a:pos x="14" y="35"/>
                </a:cxn>
                <a:cxn ang="0">
                  <a:pos x="17" y="33"/>
                </a:cxn>
                <a:cxn ang="0">
                  <a:pos x="19" y="32"/>
                </a:cxn>
                <a:cxn ang="0">
                  <a:pos x="21" y="26"/>
                </a:cxn>
                <a:cxn ang="0">
                  <a:pos x="31" y="26"/>
                </a:cxn>
                <a:cxn ang="0">
                  <a:pos x="31" y="26"/>
                </a:cxn>
                <a:cxn ang="0">
                  <a:pos x="28" y="33"/>
                </a:cxn>
                <a:cxn ang="0">
                  <a:pos x="24" y="37"/>
                </a:cxn>
                <a:cxn ang="0">
                  <a:pos x="19" y="41"/>
                </a:cxn>
                <a:cxn ang="0">
                  <a:pos x="12" y="41"/>
                </a:cxn>
                <a:cxn ang="0">
                  <a:pos x="12" y="41"/>
                </a:cxn>
                <a:cxn ang="0">
                  <a:pos x="8" y="41"/>
                </a:cxn>
                <a:cxn ang="0">
                  <a:pos x="3" y="39"/>
                </a:cxn>
                <a:cxn ang="0">
                  <a:pos x="1" y="37"/>
                </a:cxn>
                <a:cxn ang="0">
                  <a:pos x="0" y="32"/>
                </a:cxn>
                <a:cxn ang="0">
                  <a:pos x="0" y="32"/>
                </a:cxn>
                <a:cxn ang="0">
                  <a:pos x="1" y="21"/>
                </a:cxn>
                <a:cxn ang="0">
                  <a:pos x="1" y="21"/>
                </a:cxn>
                <a:cxn ang="0">
                  <a:pos x="5" y="12"/>
                </a:cxn>
                <a:cxn ang="0">
                  <a:pos x="8" y="5"/>
                </a:cxn>
                <a:cxn ang="0">
                  <a:pos x="14" y="2"/>
                </a:cxn>
                <a:cxn ang="0">
                  <a:pos x="17" y="0"/>
                </a:cxn>
                <a:cxn ang="0">
                  <a:pos x="23" y="0"/>
                </a:cxn>
                <a:cxn ang="0">
                  <a:pos x="23" y="0"/>
                </a:cxn>
                <a:cxn ang="0">
                  <a:pos x="28" y="0"/>
                </a:cxn>
                <a:cxn ang="0">
                  <a:pos x="31" y="0"/>
                </a:cxn>
                <a:cxn ang="0">
                  <a:pos x="35" y="3"/>
                </a:cxn>
                <a:cxn ang="0">
                  <a:pos x="35" y="7"/>
                </a:cxn>
                <a:cxn ang="0">
                  <a:pos x="35" y="7"/>
                </a:cxn>
                <a:cxn ang="0">
                  <a:pos x="35" y="14"/>
                </a:cxn>
                <a:cxn ang="0">
                  <a:pos x="35" y="14"/>
                </a:cxn>
              </a:cxnLst>
              <a:rect l="0" t="0" r="r" b="b"/>
              <a:pathLst>
                <a:path w="35" h="41">
                  <a:moveTo>
                    <a:pt x="35" y="14"/>
                  </a:moveTo>
                  <a:lnTo>
                    <a:pt x="24" y="14"/>
                  </a:lnTo>
                  <a:lnTo>
                    <a:pt x="24" y="14"/>
                  </a:lnTo>
                  <a:lnTo>
                    <a:pt x="26" y="9"/>
                  </a:lnTo>
                  <a:lnTo>
                    <a:pt x="26" y="9"/>
                  </a:lnTo>
                  <a:lnTo>
                    <a:pt x="24" y="7"/>
                  </a:lnTo>
                  <a:lnTo>
                    <a:pt x="23" y="5"/>
                  </a:lnTo>
                  <a:lnTo>
                    <a:pt x="23" y="5"/>
                  </a:lnTo>
                  <a:lnTo>
                    <a:pt x="17" y="7"/>
                  </a:lnTo>
                  <a:lnTo>
                    <a:pt x="16" y="10"/>
                  </a:lnTo>
                  <a:lnTo>
                    <a:pt x="12" y="21"/>
                  </a:lnTo>
                  <a:lnTo>
                    <a:pt x="12" y="21"/>
                  </a:lnTo>
                  <a:lnTo>
                    <a:pt x="10" y="30"/>
                  </a:lnTo>
                  <a:lnTo>
                    <a:pt x="10" y="30"/>
                  </a:lnTo>
                  <a:lnTo>
                    <a:pt x="10" y="33"/>
                  </a:lnTo>
                  <a:lnTo>
                    <a:pt x="14" y="35"/>
                  </a:lnTo>
                  <a:lnTo>
                    <a:pt x="14" y="35"/>
                  </a:lnTo>
                  <a:lnTo>
                    <a:pt x="17" y="33"/>
                  </a:lnTo>
                  <a:lnTo>
                    <a:pt x="19" y="32"/>
                  </a:lnTo>
                  <a:lnTo>
                    <a:pt x="21" y="26"/>
                  </a:lnTo>
                  <a:lnTo>
                    <a:pt x="31" y="26"/>
                  </a:lnTo>
                  <a:lnTo>
                    <a:pt x="31" y="26"/>
                  </a:lnTo>
                  <a:lnTo>
                    <a:pt x="28" y="33"/>
                  </a:lnTo>
                  <a:lnTo>
                    <a:pt x="24" y="37"/>
                  </a:lnTo>
                  <a:lnTo>
                    <a:pt x="19" y="41"/>
                  </a:lnTo>
                  <a:lnTo>
                    <a:pt x="12" y="41"/>
                  </a:lnTo>
                  <a:lnTo>
                    <a:pt x="12" y="41"/>
                  </a:lnTo>
                  <a:lnTo>
                    <a:pt x="8" y="41"/>
                  </a:lnTo>
                  <a:lnTo>
                    <a:pt x="3" y="39"/>
                  </a:lnTo>
                  <a:lnTo>
                    <a:pt x="1" y="37"/>
                  </a:lnTo>
                  <a:lnTo>
                    <a:pt x="0" y="32"/>
                  </a:lnTo>
                  <a:lnTo>
                    <a:pt x="0" y="32"/>
                  </a:lnTo>
                  <a:lnTo>
                    <a:pt x="1" y="21"/>
                  </a:lnTo>
                  <a:lnTo>
                    <a:pt x="1" y="21"/>
                  </a:lnTo>
                  <a:lnTo>
                    <a:pt x="5" y="12"/>
                  </a:lnTo>
                  <a:lnTo>
                    <a:pt x="8" y="5"/>
                  </a:lnTo>
                  <a:lnTo>
                    <a:pt x="14" y="2"/>
                  </a:lnTo>
                  <a:lnTo>
                    <a:pt x="17" y="0"/>
                  </a:lnTo>
                  <a:lnTo>
                    <a:pt x="23" y="0"/>
                  </a:lnTo>
                  <a:lnTo>
                    <a:pt x="23" y="0"/>
                  </a:lnTo>
                  <a:lnTo>
                    <a:pt x="28" y="0"/>
                  </a:lnTo>
                  <a:lnTo>
                    <a:pt x="31" y="0"/>
                  </a:lnTo>
                  <a:lnTo>
                    <a:pt x="35" y="3"/>
                  </a:lnTo>
                  <a:lnTo>
                    <a:pt x="35" y="7"/>
                  </a:lnTo>
                  <a:lnTo>
                    <a:pt x="35" y="7"/>
                  </a:lnTo>
                  <a:lnTo>
                    <a:pt x="35" y="14"/>
                  </a:lnTo>
                  <a:lnTo>
                    <a:pt x="35" y="1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2" name="Freeform 76"/>
            <p:cNvSpPr>
              <a:spLocks noEditPoints="1"/>
            </p:cNvSpPr>
            <p:nvPr userDrawn="1"/>
          </p:nvSpPr>
          <p:spPr bwMode="auto">
            <a:xfrm>
              <a:off x="5393" y="3265"/>
              <a:ext cx="35" cy="41"/>
            </a:xfrm>
            <a:custGeom>
              <a:avLst/>
              <a:gdLst/>
              <a:ahLst/>
              <a:cxnLst>
                <a:cxn ang="0">
                  <a:pos x="26" y="9"/>
                </a:cxn>
                <a:cxn ang="0">
                  <a:pos x="26" y="9"/>
                </a:cxn>
                <a:cxn ang="0">
                  <a:pos x="25" y="16"/>
                </a:cxn>
                <a:cxn ang="0">
                  <a:pos x="14" y="16"/>
                </a:cxn>
                <a:cxn ang="0">
                  <a:pos x="14" y="16"/>
                </a:cxn>
                <a:cxn ang="0">
                  <a:pos x="16" y="9"/>
                </a:cxn>
                <a:cxn ang="0">
                  <a:pos x="19" y="7"/>
                </a:cxn>
                <a:cxn ang="0">
                  <a:pos x="23" y="5"/>
                </a:cxn>
                <a:cxn ang="0">
                  <a:pos x="23" y="5"/>
                </a:cxn>
                <a:cxn ang="0">
                  <a:pos x="25" y="7"/>
                </a:cxn>
                <a:cxn ang="0">
                  <a:pos x="26" y="9"/>
                </a:cxn>
                <a:cxn ang="0">
                  <a:pos x="35" y="9"/>
                </a:cxn>
                <a:cxn ang="0">
                  <a:pos x="35" y="9"/>
                </a:cxn>
                <a:cxn ang="0">
                  <a:pos x="35" y="3"/>
                </a:cxn>
                <a:cxn ang="0">
                  <a:pos x="32" y="2"/>
                </a:cxn>
                <a:cxn ang="0">
                  <a:pos x="28" y="0"/>
                </a:cxn>
                <a:cxn ang="0">
                  <a:pos x="25" y="0"/>
                </a:cxn>
                <a:cxn ang="0">
                  <a:pos x="25" y="0"/>
                </a:cxn>
                <a:cxn ang="0">
                  <a:pos x="16" y="2"/>
                </a:cxn>
                <a:cxn ang="0">
                  <a:pos x="9" y="5"/>
                </a:cxn>
                <a:cxn ang="0">
                  <a:pos x="5" y="12"/>
                </a:cxn>
                <a:cxn ang="0">
                  <a:pos x="2" y="21"/>
                </a:cxn>
                <a:cxn ang="0">
                  <a:pos x="2" y="21"/>
                </a:cxn>
                <a:cxn ang="0">
                  <a:pos x="0" y="32"/>
                </a:cxn>
                <a:cxn ang="0">
                  <a:pos x="0" y="32"/>
                </a:cxn>
                <a:cxn ang="0">
                  <a:pos x="2" y="37"/>
                </a:cxn>
                <a:cxn ang="0">
                  <a:pos x="3" y="39"/>
                </a:cxn>
                <a:cxn ang="0">
                  <a:pos x="9" y="41"/>
                </a:cxn>
                <a:cxn ang="0">
                  <a:pos x="12" y="41"/>
                </a:cxn>
                <a:cxn ang="0">
                  <a:pos x="12" y="41"/>
                </a:cxn>
                <a:cxn ang="0">
                  <a:pos x="19" y="41"/>
                </a:cxn>
                <a:cxn ang="0">
                  <a:pos x="25" y="37"/>
                </a:cxn>
                <a:cxn ang="0">
                  <a:pos x="28" y="33"/>
                </a:cxn>
                <a:cxn ang="0">
                  <a:pos x="32" y="26"/>
                </a:cxn>
                <a:cxn ang="0">
                  <a:pos x="21" y="26"/>
                </a:cxn>
                <a:cxn ang="0">
                  <a:pos x="21" y="26"/>
                </a:cxn>
                <a:cxn ang="0">
                  <a:pos x="19" y="32"/>
                </a:cxn>
                <a:cxn ang="0">
                  <a:pos x="18" y="33"/>
                </a:cxn>
                <a:cxn ang="0">
                  <a:pos x="14" y="35"/>
                </a:cxn>
                <a:cxn ang="0">
                  <a:pos x="14" y="35"/>
                </a:cxn>
                <a:cxn ang="0">
                  <a:pos x="10" y="33"/>
                </a:cxn>
                <a:cxn ang="0">
                  <a:pos x="10" y="32"/>
                </a:cxn>
                <a:cxn ang="0">
                  <a:pos x="10" y="32"/>
                </a:cxn>
                <a:cxn ang="0">
                  <a:pos x="12" y="21"/>
                </a:cxn>
                <a:cxn ang="0">
                  <a:pos x="33" y="21"/>
                </a:cxn>
                <a:cxn ang="0">
                  <a:pos x="33" y="21"/>
                </a:cxn>
                <a:cxn ang="0">
                  <a:pos x="35" y="16"/>
                </a:cxn>
                <a:cxn ang="0">
                  <a:pos x="35" y="9"/>
                </a:cxn>
                <a:cxn ang="0">
                  <a:pos x="35" y="9"/>
                </a:cxn>
              </a:cxnLst>
              <a:rect l="0" t="0" r="r" b="b"/>
              <a:pathLst>
                <a:path w="35" h="41">
                  <a:moveTo>
                    <a:pt x="26" y="9"/>
                  </a:moveTo>
                  <a:lnTo>
                    <a:pt x="26" y="9"/>
                  </a:lnTo>
                  <a:lnTo>
                    <a:pt x="25" y="16"/>
                  </a:lnTo>
                  <a:lnTo>
                    <a:pt x="14" y="16"/>
                  </a:lnTo>
                  <a:lnTo>
                    <a:pt x="14" y="16"/>
                  </a:lnTo>
                  <a:lnTo>
                    <a:pt x="16" y="9"/>
                  </a:lnTo>
                  <a:lnTo>
                    <a:pt x="19" y="7"/>
                  </a:lnTo>
                  <a:lnTo>
                    <a:pt x="23" y="5"/>
                  </a:lnTo>
                  <a:lnTo>
                    <a:pt x="23" y="5"/>
                  </a:lnTo>
                  <a:lnTo>
                    <a:pt x="25" y="7"/>
                  </a:lnTo>
                  <a:lnTo>
                    <a:pt x="26" y="9"/>
                  </a:lnTo>
                  <a:close/>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3" name="Freeform 77"/>
            <p:cNvSpPr>
              <a:spLocks/>
            </p:cNvSpPr>
            <p:nvPr userDrawn="1"/>
          </p:nvSpPr>
          <p:spPr bwMode="auto">
            <a:xfrm>
              <a:off x="5407" y="3270"/>
              <a:ext cx="12" cy="11"/>
            </a:xfrm>
            <a:custGeom>
              <a:avLst/>
              <a:gdLst/>
              <a:ahLst/>
              <a:cxnLst>
                <a:cxn ang="0">
                  <a:pos x="12" y="4"/>
                </a:cxn>
                <a:cxn ang="0">
                  <a:pos x="12" y="4"/>
                </a:cxn>
                <a:cxn ang="0">
                  <a:pos x="11" y="11"/>
                </a:cxn>
                <a:cxn ang="0">
                  <a:pos x="0" y="11"/>
                </a:cxn>
                <a:cxn ang="0">
                  <a:pos x="0" y="11"/>
                </a:cxn>
                <a:cxn ang="0">
                  <a:pos x="2" y="4"/>
                </a:cxn>
                <a:cxn ang="0">
                  <a:pos x="5" y="2"/>
                </a:cxn>
                <a:cxn ang="0">
                  <a:pos x="9" y="0"/>
                </a:cxn>
                <a:cxn ang="0">
                  <a:pos x="9" y="0"/>
                </a:cxn>
                <a:cxn ang="0">
                  <a:pos x="11" y="2"/>
                </a:cxn>
                <a:cxn ang="0">
                  <a:pos x="12" y="4"/>
                </a:cxn>
              </a:cxnLst>
              <a:rect l="0" t="0" r="r" b="b"/>
              <a:pathLst>
                <a:path w="12" h="11">
                  <a:moveTo>
                    <a:pt x="12" y="4"/>
                  </a:moveTo>
                  <a:lnTo>
                    <a:pt x="12" y="4"/>
                  </a:lnTo>
                  <a:lnTo>
                    <a:pt x="11" y="11"/>
                  </a:lnTo>
                  <a:lnTo>
                    <a:pt x="0" y="11"/>
                  </a:lnTo>
                  <a:lnTo>
                    <a:pt x="0" y="11"/>
                  </a:lnTo>
                  <a:lnTo>
                    <a:pt x="2" y="4"/>
                  </a:lnTo>
                  <a:lnTo>
                    <a:pt x="5" y="2"/>
                  </a:lnTo>
                  <a:lnTo>
                    <a:pt x="9" y="0"/>
                  </a:lnTo>
                  <a:lnTo>
                    <a:pt x="9" y="0"/>
                  </a:lnTo>
                  <a:lnTo>
                    <a:pt x="11"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54" name="Freeform 78"/>
            <p:cNvSpPr>
              <a:spLocks/>
            </p:cNvSpPr>
            <p:nvPr userDrawn="1"/>
          </p:nvSpPr>
          <p:spPr bwMode="auto">
            <a:xfrm>
              <a:off x="5393" y="3265"/>
              <a:ext cx="35" cy="41"/>
            </a:xfrm>
            <a:custGeom>
              <a:avLst/>
              <a:gdLst/>
              <a:ahLst/>
              <a:cxnLst>
                <a:cxn ang="0">
                  <a:pos x="35" y="9"/>
                </a:cxn>
                <a:cxn ang="0">
                  <a:pos x="35" y="9"/>
                </a:cxn>
                <a:cxn ang="0">
                  <a:pos x="35" y="3"/>
                </a:cxn>
                <a:cxn ang="0">
                  <a:pos x="32" y="2"/>
                </a:cxn>
                <a:cxn ang="0">
                  <a:pos x="28" y="0"/>
                </a:cxn>
                <a:cxn ang="0">
                  <a:pos x="25" y="0"/>
                </a:cxn>
                <a:cxn ang="0">
                  <a:pos x="25" y="0"/>
                </a:cxn>
                <a:cxn ang="0">
                  <a:pos x="16" y="2"/>
                </a:cxn>
                <a:cxn ang="0">
                  <a:pos x="9" y="5"/>
                </a:cxn>
                <a:cxn ang="0">
                  <a:pos x="5" y="12"/>
                </a:cxn>
                <a:cxn ang="0">
                  <a:pos x="2" y="21"/>
                </a:cxn>
                <a:cxn ang="0">
                  <a:pos x="2" y="21"/>
                </a:cxn>
                <a:cxn ang="0">
                  <a:pos x="0" y="32"/>
                </a:cxn>
                <a:cxn ang="0">
                  <a:pos x="0" y="32"/>
                </a:cxn>
                <a:cxn ang="0">
                  <a:pos x="2" y="37"/>
                </a:cxn>
                <a:cxn ang="0">
                  <a:pos x="3" y="39"/>
                </a:cxn>
                <a:cxn ang="0">
                  <a:pos x="9" y="41"/>
                </a:cxn>
                <a:cxn ang="0">
                  <a:pos x="12" y="41"/>
                </a:cxn>
                <a:cxn ang="0">
                  <a:pos x="12" y="41"/>
                </a:cxn>
                <a:cxn ang="0">
                  <a:pos x="19" y="41"/>
                </a:cxn>
                <a:cxn ang="0">
                  <a:pos x="25" y="37"/>
                </a:cxn>
                <a:cxn ang="0">
                  <a:pos x="28" y="33"/>
                </a:cxn>
                <a:cxn ang="0">
                  <a:pos x="32" y="26"/>
                </a:cxn>
                <a:cxn ang="0">
                  <a:pos x="21" y="26"/>
                </a:cxn>
                <a:cxn ang="0">
                  <a:pos x="21" y="26"/>
                </a:cxn>
                <a:cxn ang="0">
                  <a:pos x="19" y="32"/>
                </a:cxn>
                <a:cxn ang="0">
                  <a:pos x="18" y="33"/>
                </a:cxn>
                <a:cxn ang="0">
                  <a:pos x="14" y="35"/>
                </a:cxn>
                <a:cxn ang="0">
                  <a:pos x="14" y="35"/>
                </a:cxn>
                <a:cxn ang="0">
                  <a:pos x="10" y="33"/>
                </a:cxn>
                <a:cxn ang="0">
                  <a:pos x="10" y="32"/>
                </a:cxn>
                <a:cxn ang="0">
                  <a:pos x="10" y="32"/>
                </a:cxn>
                <a:cxn ang="0">
                  <a:pos x="12" y="21"/>
                </a:cxn>
                <a:cxn ang="0">
                  <a:pos x="33" y="21"/>
                </a:cxn>
                <a:cxn ang="0">
                  <a:pos x="33" y="21"/>
                </a:cxn>
                <a:cxn ang="0">
                  <a:pos x="35" y="16"/>
                </a:cxn>
                <a:cxn ang="0">
                  <a:pos x="35" y="9"/>
                </a:cxn>
                <a:cxn ang="0">
                  <a:pos x="35" y="9"/>
                </a:cxn>
              </a:cxnLst>
              <a:rect l="0" t="0" r="r" b="b"/>
              <a:pathLst>
                <a:path w="35" h="41">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55" name="Freeform 79"/>
            <p:cNvSpPr>
              <a:spLocks/>
            </p:cNvSpPr>
            <p:nvPr userDrawn="1"/>
          </p:nvSpPr>
          <p:spPr bwMode="auto">
            <a:xfrm>
              <a:off x="5430" y="3247"/>
              <a:ext cx="27" cy="59"/>
            </a:xfrm>
            <a:custGeom>
              <a:avLst/>
              <a:gdLst/>
              <a:ahLst/>
              <a:cxnLst>
                <a:cxn ang="0">
                  <a:pos x="9" y="59"/>
                </a:cxn>
                <a:cxn ang="0">
                  <a:pos x="0" y="59"/>
                </a:cxn>
                <a:cxn ang="0">
                  <a:pos x="16" y="0"/>
                </a:cxn>
                <a:cxn ang="0">
                  <a:pos x="27" y="0"/>
                </a:cxn>
                <a:cxn ang="0">
                  <a:pos x="9" y="59"/>
                </a:cxn>
                <a:cxn ang="0">
                  <a:pos x="9" y="59"/>
                </a:cxn>
              </a:cxnLst>
              <a:rect l="0" t="0" r="r" b="b"/>
              <a:pathLst>
                <a:path w="27" h="59">
                  <a:moveTo>
                    <a:pt x="9" y="59"/>
                  </a:moveTo>
                  <a:lnTo>
                    <a:pt x="0" y="59"/>
                  </a:lnTo>
                  <a:lnTo>
                    <a:pt x="16" y="0"/>
                  </a:lnTo>
                  <a:lnTo>
                    <a:pt x="27" y="0"/>
                  </a:lnTo>
                  <a:lnTo>
                    <a:pt x="9" y="59"/>
                  </a:lnTo>
                  <a:lnTo>
                    <a:pt x="9" y="5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6" name="Freeform 80"/>
            <p:cNvSpPr>
              <a:spLocks/>
            </p:cNvSpPr>
            <p:nvPr userDrawn="1"/>
          </p:nvSpPr>
          <p:spPr bwMode="auto">
            <a:xfrm>
              <a:off x="5451" y="3247"/>
              <a:ext cx="25" cy="59"/>
            </a:xfrm>
            <a:custGeom>
              <a:avLst/>
              <a:gdLst/>
              <a:ahLst/>
              <a:cxnLst>
                <a:cxn ang="0">
                  <a:pos x="9" y="59"/>
                </a:cxn>
                <a:cxn ang="0">
                  <a:pos x="0" y="59"/>
                </a:cxn>
                <a:cxn ang="0">
                  <a:pos x="16" y="0"/>
                </a:cxn>
                <a:cxn ang="0">
                  <a:pos x="25" y="0"/>
                </a:cxn>
                <a:cxn ang="0">
                  <a:pos x="9" y="59"/>
                </a:cxn>
                <a:cxn ang="0">
                  <a:pos x="9" y="59"/>
                </a:cxn>
              </a:cxnLst>
              <a:rect l="0" t="0" r="r" b="b"/>
              <a:pathLst>
                <a:path w="25" h="59">
                  <a:moveTo>
                    <a:pt x="9" y="59"/>
                  </a:moveTo>
                  <a:lnTo>
                    <a:pt x="0" y="59"/>
                  </a:lnTo>
                  <a:lnTo>
                    <a:pt x="16" y="0"/>
                  </a:lnTo>
                  <a:lnTo>
                    <a:pt x="25" y="0"/>
                  </a:lnTo>
                  <a:lnTo>
                    <a:pt x="9" y="59"/>
                  </a:lnTo>
                  <a:lnTo>
                    <a:pt x="9" y="5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7" name="Freeform 81"/>
            <p:cNvSpPr>
              <a:spLocks noEditPoints="1"/>
            </p:cNvSpPr>
            <p:nvPr userDrawn="1"/>
          </p:nvSpPr>
          <p:spPr bwMode="auto">
            <a:xfrm>
              <a:off x="5474" y="3265"/>
              <a:ext cx="36" cy="41"/>
            </a:xfrm>
            <a:custGeom>
              <a:avLst/>
              <a:gdLst/>
              <a:ahLst/>
              <a:cxnLst>
                <a:cxn ang="0">
                  <a:pos x="25" y="9"/>
                </a:cxn>
                <a:cxn ang="0">
                  <a:pos x="25" y="9"/>
                </a:cxn>
                <a:cxn ang="0">
                  <a:pos x="23" y="16"/>
                </a:cxn>
                <a:cxn ang="0">
                  <a:pos x="13" y="16"/>
                </a:cxn>
                <a:cxn ang="0">
                  <a:pos x="13" y="16"/>
                </a:cxn>
                <a:cxn ang="0">
                  <a:pos x="16" y="9"/>
                </a:cxn>
                <a:cxn ang="0">
                  <a:pos x="18" y="7"/>
                </a:cxn>
                <a:cxn ang="0">
                  <a:pos x="22" y="5"/>
                </a:cxn>
                <a:cxn ang="0">
                  <a:pos x="22" y="5"/>
                </a:cxn>
                <a:cxn ang="0">
                  <a:pos x="25" y="7"/>
                </a:cxn>
                <a:cxn ang="0">
                  <a:pos x="25" y="9"/>
                </a:cxn>
                <a:cxn ang="0">
                  <a:pos x="36" y="9"/>
                </a:cxn>
                <a:cxn ang="0">
                  <a:pos x="36" y="9"/>
                </a:cxn>
                <a:cxn ang="0">
                  <a:pos x="34" y="3"/>
                </a:cxn>
                <a:cxn ang="0">
                  <a:pos x="32" y="2"/>
                </a:cxn>
                <a:cxn ang="0">
                  <a:pos x="29" y="0"/>
                </a:cxn>
                <a:cxn ang="0">
                  <a:pos x="23" y="0"/>
                </a:cxn>
                <a:cxn ang="0">
                  <a:pos x="23" y="0"/>
                </a:cxn>
                <a:cxn ang="0">
                  <a:pos x="15" y="2"/>
                </a:cxn>
                <a:cxn ang="0">
                  <a:pos x="9" y="5"/>
                </a:cxn>
                <a:cxn ang="0">
                  <a:pos x="6" y="12"/>
                </a:cxn>
                <a:cxn ang="0">
                  <a:pos x="2" y="21"/>
                </a:cxn>
                <a:cxn ang="0">
                  <a:pos x="2" y="21"/>
                </a:cxn>
                <a:cxn ang="0">
                  <a:pos x="0" y="32"/>
                </a:cxn>
                <a:cxn ang="0">
                  <a:pos x="0" y="32"/>
                </a:cxn>
                <a:cxn ang="0">
                  <a:pos x="0" y="37"/>
                </a:cxn>
                <a:cxn ang="0">
                  <a:pos x="4" y="39"/>
                </a:cxn>
                <a:cxn ang="0">
                  <a:pos x="7" y="41"/>
                </a:cxn>
                <a:cxn ang="0">
                  <a:pos x="13" y="41"/>
                </a:cxn>
                <a:cxn ang="0">
                  <a:pos x="13" y="41"/>
                </a:cxn>
                <a:cxn ang="0">
                  <a:pos x="20" y="41"/>
                </a:cxn>
                <a:cxn ang="0">
                  <a:pos x="23" y="37"/>
                </a:cxn>
                <a:cxn ang="0">
                  <a:pos x="29" y="33"/>
                </a:cxn>
                <a:cxn ang="0">
                  <a:pos x="31" y="26"/>
                </a:cxn>
                <a:cxn ang="0">
                  <a:pos x="22" y="26"/>
                </a:cxn>
                <a:cxn ang="0">
                  <a:pos x="22"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6" y="9"/>
                </a:cxn>
                <a:cxn ang="0">
                  <a:pos x="36" y="9"/>
                </a:cxn>
              </a:cxnLst>
              <a:rect l="0" t="0" r="r" b="b"/>
              <a:pathLst>
                <a:path w="36" h="41">
                  <a:moveTo>
                    <a:pt x="25" y="9"/>
                  </a:moveTo>
                  <a:lnTo>
                    <a:pt x="25" y="9"/>
                  </a:lnTo>
                  <a:lnTo>
                    <a:pt x="23" y="16"/>
                  </a:lnTo>
                  <a:lnTo>
                    <a:pt x="13" y="16"/>
                  </a:lnTo>
                  <a:lnTo>
                    <a:pt x="13" y="16"/>
                  </a:lnTo>
                  <a:lnTo>
                    <a:pt x="16" y="9"/>
                  </a:lnTo>
                  <a:lnTo>
                    <a:pt x="18" y="7"/>
                  </a:lnTo>
                  <a:lnTo>
                    <a:pt x="22" y="5"/>
                  </a:lnTo>
                  <a:lnTo>
                    <a:pt x="22" y="5"/>
                  </a:lnTo>
                  <a:lnTo>
                    <a:pt x="25" y="7"/>
                  </a:lnTo>
                  <a:lnTo>
                    <a:pt x="25" y="9"/>
                  </a:lnTo>
                  <a:close/>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8" name="Freeform 82"/>
            <p:cNvSpPr>
              <a:spLocks/>
            </p:cNvSpPr>
            <p:nvPr userDrawn="1"/>
          </p:nvSpPr>
          <p:spPr bwMode="auto">
            <a:xfrm>
              <a:off x="5487" y="3270"/>
              <a:ext cx="12" cy="11"/>
            </a:xfrm>
            <a:custGeom>
              <a:avLst/>
              <a:gdLst/>
              <a:ahLst/>
              <a:cxnLst>
                <a:cxn ang="0">
                  <a:pos x="12" y="4"/>
                </a:cxn>
                <a:cxn ang="0">
                  <a:pos x="12" y="4"/>
                </a:cxn>
                <a:cxn ang="0">
                  <a:pos x="10" y="11"/>
                </a:cxn>
                <a:cxn ang="0">
                  <a:pos x="0" y="11"/>
                </a:cxn>
                <a:cxn ang="0">
                  <a:pos x="0" y="11"/>
                </a:cxn>
                <a:cxn ang="0">
                  <a:pos x="3" y="4"/>
                </a:cxn>
                <a:cxn ang="0">
                  <a:pos x="5" y="2"/>
                </a:cxn>
                <a:cxn ang="0">
                  <a:pos x="9" y="0"/>
                </a:cxn>
                <a:cxn ang="0">
                  <a:pos x="9" y="0"/>
                </a:cxn>
                <a:cxn ang="0">
                  <a:pos x="12" y="2"/>
                </a:cxn>
                <a:cxn ang="0">
                  <a:pos x="12" y="4"/>
                </a:cxn>
              </a:cxnLst>
              <a:rect l="0" t="0" r="r" b="b"/>
              <a:pathLst>
                <a:path w="12" h="11">
                  <a:moveTo>
                    <a:pt x="12" y="4"/>
                  </a:moveTo>
                  <a:lnTo>
                    <a:pt x="12" y="4"/>
                  </a:lnTo>
                  <a:lnTo>
                    <a:pt x="10" y="11"/>
                  </a:lnTo>
                  <a:lnTo>
                    <a:pt x="0" y="11"/>
                  </a:lnTo>
                  <a:lnTo>
                    <a:pt x="0" y="11"/>
                  </a:lnTo>
                  <a:lnTo>
                    <a:pt x="3" y="4"/>
                  </a:lnTo>
                  <a:lnTo>
                    <a:pt x="5" y="2"/>
                  </a:lnTo>
                  <a:lnTo>
                    <a:pt x="9" y="0"/>
                  </a:lnTo>
                  <a:lnTo>
                    <a:pt x="9" y="0"/>
                  </a:lnTo>
                  <a:lnTo>
                    <a:pt x="12"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59" name="Freeform 83"/>
            <p:cNvSpPr>
              <a:spLocks/>
            </p:cNvSpPr>
            <p:nvPr userDrawn="1"/>
          </p:nvSpPr>
          <p:spPr bwMode="auto">
            <a:xfrm>
              <a:off x="5474" y="3265"/>
              <a:ext cx="36" cy="41"/>
            </a:xfrm>
            <a:custGeom>
              <a:avLst/>
              <a:gdLst/>
              <a:ahLst/>
              <a:cxnLst>
                <a:cxn ang="0">
                  <a:pos x="36" y="9"/>
                </a:cxn>
                <a:cxn ang="0">
                  <a:pos x="36" y="9"/>
                </a:cxn>
                <a:cxn ang="0">
                  <a:pos x="34" y="3"/>
                </a:cxn>
                <a:cxn ang="0">
                  <a:pos x="32" y="2"/>
                </a:cxn>
                <a:cxn ang="0">
                  <a:pos x="29" y="0"/>
                </a:cxn>
                <a:cxn ang="0">
                  <a:pos x="23" y="0"/>
                </a:cxn>
                <a:cxn ang="0">
                  <a:pos x="23" y="0"/>
                </a:cxn>
                <a:cxn ang="0">
                  <a:pos x="15" y="2"/>
                </a:cxn>
                <a:cxn ang="0">
                  <a:pos x="9" y="5"/>
                </a:cxn>
                <a:cxn ang="0">
                  <a:pos x="6" y="12"/>
                </a:cxn>
                <a:cxn ang="0">
                  <a:pos x="2" y="21"/>
                </a:cxn>
                <a:cxn ang="0">
                  <a:pos x="2" y="21"/>
                </a:cxn>
                <a:cxn ang="0">
                  <a:pos x="0" y="32"/>
                </a:cxn>
                <a:cxn ang="0">
                  <a:pos x="0" y="32"/>
                </a:cxn>
                <a:cxn ang="0">
                  <a:pos x="0" y="37"/>
                </a:cxn>
                <a:cxn ang="0">
                  <a:pos x="4" y="39"/>
                </a:cxn>
                <a:cxn ang="0">
                  <a:pos x="7" y="41"/>
                </a:cxn>
                <a:cxn ang="0">
                  <a:pos x="13" y="41"/>
                </a:cxn>
                <a:cxn ang="0">
                  <a:pos x="13" y="41"/>
                </a:cxn>
                <a:cxn ang="0">
                  <a:pos x="20" y="41"/>
                </a:cxn>
                <a:cxn ang="0">
                  <a:pos x="23" y="37"/>
                </a:cxn>
                <a:cxn ang="0">
                  <a:pos x="29" y="33"/>
                </a:cxn>
                <a:cxn ang="0">
                  <a:pos x="31" y="26"/>
                </a:cxn>
                <a:cxn ang="0">
                  <a:pos x="22" y="26"/>
                </a:cxn>
                <a:cxn ang="0">
                  <a:pos x="22"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6" y="9"/>
                </a:cxn>
                <a:cxn ang="0">
                  <a:pos x="36" y="9"/>
                </a:cxn>
              </a:cxnLst>
              <a:rect l="0" t="0" r="r" b="b"/>
              <a:pathLst>
                <a:path w="36" h="41">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60" name="Freeform 84"/>
            <p:cNvSpPr>
              <a:spLocks/>
            </p:cNvSpPr>
            <p:nvPr userDrawn="1"/>
          </p:nvSpPr>
          <p:spPr bwMode="auto">
            <a:xfrm>
              <a:off x="5510" y="3265"/>
              <a:ext cx="41" cy="41"/>
            </a:xfrm>
            <a:custGeom>
              <a:avLst/>
              <a:gdLst/>
              <a:ahLst/>
              <a:cxnLst>
                <a:cxn ang="0">
                  <a:pos x="39" y="12"/>
                </a:cxn>
                <a:cxn ang="0">
                  <a:pos x="32" y="41"/>
                </a:cxn>
                <a:cxn ang="0">
                  <a:pos x="21" y="41"/>
                </a:cxn>
                <a:cxn ang="0">
                  <a:pos x="28" y="14"/>
                </a:cxn>
                <a:cxn ang="0">
                  <a:pos x="28" y="14"/>
                </a:cxn>
                <a:cxn ang="0">
                  <a:pos x="30" y="9"/>
                </a:cxn>
                <a:cxn ang="0">
                  <a:pos x="30" y="9"/>
                </a:cxn>
                <a:cxn ang="0">
                  <a:pos x="28" y="7"/>
                </a:cxn>
                <a:cxn ang="0">
                  <a:pos x="26" y="5"/>
                </a:cxn>
                <a:cxn ang="0">
                  <a:pos x="26" y="5"/>
                </a:cxn>
                <a:cxn ang="0">
                  <a:pos x="23" y="7"/>
                </a:cxn>
                <a:cxn ang="0">
                  <a:pos x="21" y="9"/>
                </a:cxn>
                <a:cxn ang="0">
                  <a:pos x="18" y="14"/>
                </a:cxn>
                <a:cxn ang="0">
                  <a:pos x="11" y="41"/>
                </a:cxn>
                <a:cxn ang="0">
                  <a:pos x="0" y="41"/>
                </a:cxn>
                <a:cxn ang="0">
                  <a:pos x="11" y="7"/>
                </a:cxn>
                <a:cxn ang="0">
                  <a:pos x="11" y="7"/>
                </a:cxn>
                <a:cxn ang="0">
                  <a:pos x="12" y="0"/>
                </a:cxn>
                <a:cxn ang="0">
                  <a:pos x="21" y="0"/>
                </a:cxn>
                <a:cxn ang="0">
                  <a:pos x="21" y="5"/>
                </a:cxn>
                <a:cxn ang="0">
                  <a:pos x="21" y="5"/>
                </a:cxn>
                <a:cxn ang="0">
                  <a:pos x="26" y="0"/>
                </a:cxn>
                <a:cxn ang="0">
                  <a:pos x="32" y="0"/>
                </a:cxn>
                <a:cxn ang="0">
                  <a:pos x="32" y="0"/>
                </a:cxn>
                <a:cxn ang="0">
                  <a:pos x="37" y="0"/>
                </a:cxn>
                <a:cxn ang="0">
                  <a:pos x="39" y="3"/>
                </a:cxn>
                <a:cxn ang="0">
                  <a:pos x="41" y="7"/>
                </a:cxn>
                <a:cxn ang="0">
                  <a:pos x="41" y="7"/>
                </a:cxn>
                <a:cxn ang="0">
                  <a:pos x="39" y="12"/>
                </a:cxn>
                <a:cxn ang="0">
                  <a:pos x="39" y="12"/>
                </a:cxn>
              </a:cxnLst>
              <a:rect l="0" t="0" r="r" b="b"/>
              <a:pathLst>
                <a:path w="41" h="41">
                  <a:moveTo>
                    <a:pt x="39" y="12"/>
                  </a:moveTo>
                  <a:lnTo>
                    <a:pt x="32" y="41"/>
                  </a:lnTo>
                  <a:lnTo>
                    <a:pt x="21" y="41"/>
                  </a:lnTo>
                  <a:lnTo>
                    <a:pt x="28" y="14"/>
                  </a:lnTo>
                  <a:lnTo>
                    <a:pt x="28" y="14"/>
                  </a:lnTo>
                  <a:lnTo>
                    <a:pt x="30" y="9"/>
                  </a:lnTo>
                  <a:lnTo>
                    <a:pt x="30" y="9"/>
                  </a:lnTo>
                  <a:lnTo>
                    <a:pt x="28" y="7"/>
                  </a:lnTo>
                  <a:lnTo>
                    <a:pt x="26" y="5"/>
                  </a:lnTo>
                  <a:lnTo>
                    <a:pt x="26" y="5"/>
                  </a:lnTo>
                  <a:lnTo>
                    <a:pt x="23" y="7"/>
                  </a:lnTo>
                  <a:lnTo>
                    <a:pt x="21" y="9"/>
                  </a:lnTo>
                  <a:lnTo>
                    <a:pt x="18" y="14"/>
                  </a:lnTo>
                  <a:lnTo>
                    <a:pt x="11" y="41"/>
                  </a:lnTo>
                  <a:lnTo>
                    <a:pt x="0" y="41"/>
                  </a:lnTo>
                  <a:lnTo>
                    <a:pt x="11" y="7"/>
                  </a:lnTo>
                  <a:lnTo>
                    <a:pt x="11" y="7"/>
                  </a:lnTo>
                  <a:lnTo>
                    <a:pt x="12" y="0"/>
                  </a:lnTo>
                  <a:lnTo>
                    <a:pt x="21" y="0"/>
                  </a:lnTo>
                  <a:lnTo>
                    <a:pt x="21" y="5"/>
                  </a:lnTo>
                  <a:lnTo>
                    <a:pt x="21" y="5"/>
                  </a:lnTo>
                  <a:lnTo>
                    <a:pt x="26" y="0"/>
                  </a:lnTo>
                  <a:lnTo>
                    <a:pt x="32" y="0"/>
                  </a:lnTo>
                  <a:lnTo>
                    <a:pt x="32" y="0"/>
                  </a:lnTo>
                  <a:lnTo>
                    <a:pt x="37" y="0"/>
                  </a:lnTo>
                  <a:lnTo>
                    <a:pt x="39" y="3"/>
                  </a:lnTo>
                  <a:lnTo>
                    <a:pt x="41" y="7"/>
                  </a:lnTo>
                  <a:lnTo>
                    <a:pt x="41" y="7"/>
                  </a:lnTo>
                  <a:lnTo>
                    <a:pt x="39" y="12"/>
                  </a:lnTo>
                  <a:lnTo>
                    <a:pt x="39"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61" name="Freeform 85"/>
            <p:cNvSpPr>
              <a:spLocks/>
            </p:cNvSpPr>
            <p:nvPr userDrawn="1"/>
          </p:nvSpPr>
          <p:spPr bwMode="auto">
            <a:xfrm>
              <a:off x="5552" y="3265"/>
              <a:ext cx="36" cy="41"/>
            </a:xfrm>
            <a:custGeom>
              <a:avLst/>
              <a:gdLst/>
              <a:ahLst/>
              <a:cxnLst>
                <a:cxn ang="0">
                  <a:pos x="36" y="14"/>
                </a:cxn>
                <a:cxn ang="0">
                  <a:pos x="25" y="14"/>
                </a:cxn>
                <a:cxn ang="0">
                  <a:pos x="25" y="14"/>
                </a:cxn>
                <a:cxn ang="0">
                  <a:pos x="27" y="9"/>
                </a:cxn>
                <a:cxn ang="0">
                  <a:pos x="27" y="9"/>
                </a:cxn>
                <a:cxn ang="0">
                  <a:pos x="25" y="7"/>
                </a:cxn>
                <a:cxn ang="0">
                  <a:pos x="24" y="5"/>
                </a:cxn>
                <a:cxn ang="0">
                  <a:pos x="24" y="5"/>
                </a:cxn>
                <a:cxn ang="0">
                  <a:pos x="20" y="7"/>
                </a:cxn>
                <a:cxn ang="0">
                  <a:pos x="16" y="10"/>
                </a:cxn>
                <a:cxn ang="0">
                  <a:pos x="13" y="21"/>
                </a:cxn>
                <a:cxn ang="0">
                  <a:pos x="13" y="21"/>
                </a:cxn>
                <a:cxn ang="0">
                  <a:pos x="11" y="30"/>
                </a:cxn>
                <a:cxn ang="0">
                  <a:pos x="11" y="30"/>
                </a:cxn>
                <a:cxn ang="0">
                  <a:pos x="11" y="33"/>
                </a:cxn>
                <a:cxn ang="0">
                  <a:pos x="15" y="35"/>
                </a:cxn>
                <a:cxn ang="0">
                  <a:pos x="15" y="35"/>
                </a:cxn>
                <a:cxn ang="0">
                  <a:pos x="18" y="33"/>
                </a:cxn>
                <a:cxn ang="0">
                  <a:pos x="20" y="32"/>
                </a:cxn>
                <a:cxn ang="0">
                  <a:pos x="22" y="26"/>
                </a:cxn>
                <a:cxn ang="0">
                  <a:pos x="32" y="26"/>
                </a:cxn>
                <a:cxn ang="0">
                  <a:pos x="32" y="26"/>
                </a:cxn>
                <a:cxn ang="0">
                  <a:pos x="29" y="33"/>
                </a:cxn>
                <a:cxn ang="0">
                  <a:pos x="25" y="37"/>
                </a:cxn>
                <a:cxn ang="0">
                  <a:pos x="20" y="41"/>
                </a:cxn>
                <a:cxn ang="0">
                  <a:pos x="15" y="41"/>
                </a:cxn>
                <a:cxn ang="0">
                  <a:pos x="15" y="41"/>
                </a:cxn>
                <a:cxn ang="0">
                  <a:pos x="9" y="41"/>
                </a:cxn>
                <a:cxn ang="0">
                  <a:pos x="6" y="39"/>
                </a:cxn>
                <a:cxn ang="0">
                  <a:pos x="2" y="37"/>
                </a:cxn>
                <a:cxn ang="0">
                  <a:pos x="0" y="32"/>
                </a:cxn>
                <a:cxn ang="0">
                  <a:pos x="0" y="32"/>
                </a:cxn>
                <a:cxn ang="0">
                  <a:pos x="2" y="21"/>
                </a:cxn>
                <a:cxn ang="0">
                  <a:pos x="2" y="21"/>
                </a:cxn>
                <a:cxn ang="0">
                  <a:pos x="6" y="12"/>
                </a:cxn>
                <a:cxn ang="0">
                  <a:pos x="9" y="5"/>
                </a:cxn>
                <a:cxn ang="0">
                  <a:pos x="15" y="2"/>
                </a:cxn>
                <a:cxn ang="0">
                  <a:pos x="20" y="0"/>
                </a:cxn>
                <a:cxn ang="0">
                  <a:pos x="24" y="0"/>
                </a:cxn>
                <a:cxn ang="0">
                  <a:pos x="24" y="0"/>
                </a:cxn>
                <a:cxn ang="0">
                  <a:pos x="29" y="0"/>
                </a:cxn>
                <a:cxn ang="0">
                  <a:pos x="32" y="0"/>
                </a:cxn>
                <a:cxn ang="0">
                  <a:pos x="36" y="3"/>
                </a:cxn>
                <a:cxn ang="0">
                  <a:pos x="36" y="7"/>
                </a:cxn>
                <a:cxn ang="0">
                  <a:pos x="36" y="7"/>
                </a:cxn>
                <a:cxn ang="0">
                  <a:pos x="36" y="14"/>
                </a:cxn>
                <a:cxn ang="0">
                  <a:pos x="36" y="14"/>
                </a:cxn>
              </a:cxnLst>
              <a:rect l="0" t="0" r="r" b="b"/>
              <a:pathLst>
                <a:path w="36" h="41">
                  <a:moveTo>
                    <a:pt x="36" y="14"/>
                  </a:moveTo>
                  <a:lnTo>
                    <a:pt x="25" y="14"/>
                  </a:lnTo>
                  <a:lnTo>
                    <a:pt x="25" y="14"/>
                  </a:lnTo>
                  <a:lnTo>
                    <a:pt x="27" y="9"/>
                  </a:lnTo>
                  <a:lnTo>
                    <a:pt x="27" y="9"/>
                  </a:lnTo>
                  <a:lnTo>
                    <a:pt x="25" y="7"/>
                  </a:lnTo>
                  <a:lnTo>
                    <a:pt x="24" y="5"/>
                  </a:lnTo>
                  <a:lnTo>
                    <a:pt x="24" y="5"/>
                  </a:lnTo>
                  <a:lnTo>
                    <a:pt x="20" y="7"/>
                  </a:lnTo>
                  <a:lnTo>
                    <a:pt x="16" y="10"/>
                  </a:lnTo>
                  <a:lnTo>
                    <a:pt x="13" y="21"/>
                  </a:lnTo>
                  <a:lnTo>
                    <a:pt x="13" y="21"/>
                  </a:lnTo>
                  <a:lnTo>
                    <a:pt x="11" y="30"/>
                  </a:lnTo>
                  <a:lnTo>
                    <a:pt x="11" y="30"/>
                  </a:lnTo>
                  <a:lnTo>
                    <a:pt x="11" y="33"/>
                  </a:lnTo>
                  <a:lnTo>
                    <a:pt x="15" y="35"/>
                  </a:lnTo>
                  <a:lnTo>
                    <a:pt x="15" y="35"/>
                  </a:lnTo>
                  <a:lnTo>
                    <a:pt x="18" y="33"/>
                  </a:lnTo>
                  <a:lnTo>
                    <a:pt x="20" y="32"/>
                  </a:lnTo>
                  <a:lnTo>
                    <a:pt x="22" y="26"/>
                  </a:lnTo>
                  <a:lnTo>
                    <a:pt x="32" y="26"/>
                  </a:lnTo>
                  <a:lnTo>
                    <a:pt x="32" y="26"/>
                  </a:lnTo>
                  <a:lnTo>
                    <a:pt x="29" y="33"/>
                  </a:lnTo>
                  <a:lnTo>
                    <a:pt x="25" y="37"/>
                  </a:lnTo>
                  <a:lnTo>
                    <a:pt x="20" y="41"/>
                  </a:lnTo>
                  <a:lnTo>
                    <a:pt x="15" y="41"/>
                  </a:lnTo>
                  <a:lnTo>
                    <a:pt x="15" y="41"/>
                  </a:lnTo>
                  <a:lnTo>
                    <a:pt x="9" y="41"/>
                  </a:lnTo>
                  <a:lnTo>
                    <a:pt x="6" y="39"/>
                  </a:lnTo>
                  <a:lnTo>
                    <a:pt x="2" y="37"/>
                  </a:lnTo>
                  <a:lnTo>
                    <a:pt x="0" y="32"/>
                  </a:lnTo>
                  <a:lnTo>
                    <a:pt x="0" y="32"/>
                  </a:lnTo>
                  <a:lnTo>
                    <a:pt x="2" y="21"/>
                  </a:lnTo>
                  <a:lnTo>
                    <a:pt x="2" y="21"/>
                  </a:lnTo>
                  <a:lnTo>
                    <a:pt x="6" y="12"/>
                  </a:lnTo>
                  <a:lnTo>
                    <a:pt x="9" y="5"/>
                  </a:lnTo>
                  <a:lnTo>
                    <a:pt x="15" y="2"/>
                  </a:lnTo>
                  <a:lnTo>
                    <a:pt x="20" y="0"/>
                  </a:lnTo>
                  <a:lnTo>
                    <a:pt x="24" y="0"/>
                  </a:lnTo>
                  <a:lnTo>
                    <a:pt x="24" y="0"/>
                  </a:lnTo>
                  <a:lnTo>
                    <a:pt x="29" y="0"/>
                  </a:lnTo>
                  <a:lnTo>
                    <a:pt x="32" y="0"/>
                  </a:lnTo>
                  <a:lnTo>
                    <a:pt x="36" y="3"/>
                  </a:lnTo>
                  <a:lnTo>
                    <a:pt x="36" y="7"/>
                  </a:lnTo>
                  <a:lnTo>
                    <a:pt x="36" y="7"/>
                  </a:lnTo>
                  <a:lnTo>
                    <a:pt x="36" y="14"/>
                  </a:lnTo>
                  <a:lnTo>
                    <a:pt x="36" y="1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62" name="Freeform 86"/>
            <p:cNvSpPr>
              <a:spLocks noEditPoints="1"/>
            </p:cNvSpPr>
            <p:nvPr userDrawn="1"/>
          </p:nvSpPr>
          <p:spPr bwMode="auto">
            <a:xfrm>
              <a:off x="5591" y="3265"/>
              <a:ext cx="34" cy="41"/>
            </a:xfrm>
            <a:custGeom>
              <a:avLst/>
              <a:gdLst/>
              <a:ahLst/>
              <a:cxnLst>
                <a:cxn ang="0">
                  <a:pos x="25" y="9"/>
                </a:cxn>
                <a:cxn ang="0">
                  <a:pos x="25" y="9"/>
                </a:cxn>
                <a:cxn ang="0">
                  <a:pos x="24" y="16"/>
                </a:cxn>
                <a:cxn ang="0">
                  <a:pos x="13" y="16"/>
                </a:cxn>
                <a:cxn ang="0">
                  <a:pos x="13" y="16"/>
                </a:cxn>
                <a:cxn ang="0">
                  <a:pos x="16" y="9"/>
                </a:cxn>
                <a:cxn ang="0">
                  <a:pos x="18" y="7"/>
                </a:cxn>
                <a:cxn ang="0">
                  <a:pos x="22" y="5"/>
                </a:cxn>
                <a:cxn ang="0">
                  <a:pos x="22" y="5"/>
                </a:cxn>
                <a:cxn ang="0">
                  <a:pos x="25" y="7"/>
                </a:cxn>
                <a:cxn ang="0">
                  <a:pos x="25" y="9"/>
                </a:cxn>
                <a:cxn ang="0">
                  <a:pos x="34" y="9"/>
                </a:cxn>
                <a:cxn ang="0">
                  <a:pos x="34" y="9"/>
                </a:cxn>
                <a:cxn ang="0">
                  <a:pos x="34" y="3"/>
                </a:cxn>
                <a:cxn ang="0">
                  <a:pos x="31" y="2"/>
                </a:cxn>
                <a:cxn ang="0">
                  <a:pos x="27" y="0"/>
                </a:cxn>
                <a:cxn ang="0">
                  <a:pos x="24" y="0"/>
                </a:cxn>
                <a:cxn ang="0">
                  <a:pos x="24" y="0"/>
                </a:cxn>
                <a:cxn ang="0">
                  <a:pos x="15" y="2"/>
                </a:cxn>
                <a:cxn ang="0">
                  <a:pos x="9" y="5"/>
                </a:cxn>
                <a:cxn ang="0">
                  <a:pos x="4" y="12"/>
                </a:cxn>
                <a:cxn ang="0">
                  <a:pos x="2" y="21"/>
                </a:cxn>
                <a:cxn ang="0">
                  <a:pos x="2" y="21"/>
                </a:cxn>
                <a:cxn ang="0">
                  <a:pos x="0" y="32"/>
                </a:cxn>
                <a:cxn ang="0">
                  <a:pos x="0" y="32"/>
                </a:cxn>
                <a:cxn ang="0">
                  <a:pos x="0" y="37"/>
                </a:cxn>
                <a:cxn ang="0">
                  <a:pos x="4" y="39"/>
                </a:cxn>
                <a:cxn ang="0">
                  <a:pos x="8" y="41"/>
                </a:cxn>
                <a:cxn ang="0">
                  <a:pos x="11" y="41"/>
                </a:cxn>
                <a:cxn ang="0">
                  <a:pos x="11" y="41"/>
                </a:cxn>
                <a:cxn ang="0">
                  <a:pos x="18" y="41"/>
                </a:cxn>
                <a:cxn ang="0">
                  <a:pos x="24" y="37"/>
                </a:cxn>
                <a:cxn ang="0">
                  <a:pos x="27" y="33"/>
                </a:cxn>
                <a:cxn ang="0">
                  <a:pos x="31" y="26"/>
                </a:cxn>
                <a:cxn ang="0">
                  <a:pos x="20" y="26"/>
                </a:cxn>
                <a:cxn ang="0">
                  <a:pos x="20"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4" y="9"/>
                </a:cxn>
                <a:cxn ang="0">
                  <a:pos x="34" y="9"/>
                </a:cxn>
              </a:cxnLst>
              <a:rect l="0" t="0" r="r" b="b"/>
              <a:pathLst>
                <a:path w="34" h="41">
                  <a:moveTo>
                    <a:pt x="25" y="9"/>
                  </a:moveTo>
                  <a:lnTo>
                    <a:pt x="25" y="9"/>
                  </a:lnTo>
                  <a:lnTo>
                    <a:pt x="24" y="16"/>
                  </a:lnTo>
                  <a:lnTo>
                    <a:pt x="13" y="16"/>
                  </a:lnTo>
                  <a:lnTo>
                    <a:pt x="13" y="16"/>
                  </a:lnTo>
                  <a:lnTo>
                    <a:pt x="16" y="9"/>
                  </a:lnTo>
                  <a:lnTo>
                    <a:pt x="18" y="7"/>
                  </a:lnTo>
                  <a:lnTo>
                    <a:pt x="22" y="5"/>
                  </a:lnTo>
                  <a:lnTo>
                    <a:pt x="22" y="5"/>
                  </a:lnTo>
                  <a:lnTo>
                    <a:pt x="25" y="7"/>
                  </a:lnTo>
                  <a:lnTo>
                    <a:pt x="25" y="9"/>
                  </a:lnTo>
                  <a:close/>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63" name="Freeform 87"/>
            <p:cNvSpPr>
              <a:spLocks/>
            </p:cNvSpPr>
            <p:nvPr userDrawn="1"/>
          </p:nvSpPr>
          <p:spPr bwMode="auto">
            <a:xfrm>
              <a:off x="5604" y="3270"/>
              <a:ext cx="12" cy="11"/>
            </a:xfrm>
            <a:custGeom>
              <a:avLst/>
              <a:gdLst/>
              <a:ahLst/>
              <a:cxnLst>
                <a:cxn ang="0">
                  <a:pos x="12" y="4"/>
                </a:cxn>
                <a:cxn ang="0">
                  <a:pos x="12" y="4"/>
                </a:cxn>
                <a:cxn ang="0">
                  <a:pos x="11" y="11"/>
                </a:cxn>
                <a:cxn ang="0">
                  <a:pos x="0" y="11"/>
                </a:cxn>
                <a:cxn ang="0">
                  <a:pos x="0" y="11"/>
                </a:cxn>
                <a:cxn ang="0">
                  <a:pos x="3" y="4"/>
                </a:cxn>
                <a:cxn ang="0">
                  <a:pos x="5" y="2"/>
                </a:cxn>
                <a:cxn ang="0">
                  <a:pos x="9" y="0"/>
                </a:cxn>
                <a:cxn ang="0">
                  <a:pos x="9" y="0"/>
                </a:cxn>
                <a:cxn ang="0">
                  <a:pos x="12" y="2"/>
                </a:cxn>
                <a:cxn ang="0">
                  <a:pos x="12" y="4"/>
                </a:cxn>
              </a:cxnLst>
              <a:rect l="0" t="0" r="r" b="b"/>
              <a:pathLst>
                <a:path w="12" h="11">
                  <a:moveTo>
                    <a:pt x="12" y="4"/>
                  </a:moveTo>
                  <a:lnTo>
                    <a:pt x="12" y="4"/>
                  </a:lnTo>
                  <a:lnTo>
                    <a:pt x="11" y="11"/>
                  </a:lnTo>
                  <a:lnTo>
                    <a:pt x="0" y="11"/>
                  </a:lnTo>
                  <a:lnTo>
                    <a:pt x="0" y="11"/>
                  </a:lnTo>
                  <a:lnTo>
                    <a:pt x="3" y="4"/>
                  </a:lnTo>
                  <a:lnTo>
                    <a:pt x="5" y="2"/>
                  </a:lnTo>
                  <a:lnTo>
                    <a:pt x="9" y="0"/>
                  </a:lnTo>
                  <a:lnTo>
                    <a:pt x="9" y="0"/>
                  </a:lnTo>
                  <a:lnTo>
                    <a:pt x="12"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64" name="Freeform 88"/>
            <p:cNvSpPr>
              <a:spLocks/>
            </p:cNvSpPr>
            <p:nvPr userDrawn="1"/>
          </p:nvSpPr>
          <p:spPr bwMode="auto">
            <a:xfrm>
              <a:off x="5591" y="3265"/>
              <a:ext cx="34" cy="41"/>
            </a:xfrm>
            <a:custGeom>
              <a:avLst/>
              <a:gdLst/>
              <a:ahLst/>
              <a:cxnLst>
                <a:cxn ang="0">
                  <a:pos x="34" y="9"/>
                </a:cxn>
                <a:cxn ang="0">
                  <a:pos x="34" y="9"/>
                </a:cxn>
                <a:cxn ang="0">
                  <a:pos x="34" y="3"/>
                </a:cxn>
                <a:cxn ang="0">
                  <a:pos x="31" y="2"/>
                </a:cxn>
                <a:cxn ang="0">
                  <a:pos x="27" y="0"/>
                </a:cxn>
                <a:cxn ang="0">
                  <a:pos x="24" y="0"/>
                </a:cxn>
                <a:cxn ang="0">
                  <a:pos x="24" y="0"/>
                </a:cxn>
                <a:cxn ang="0">
                  <a:pos x="15" y="2"/>
                </a:cxn>
                <a:cxn ang="0">
                  <a:pos x="9" y="5"/>
                </a:cxn>
                <a:cxn ang="0">
                  <a:pos x="4" y="12"/>
                </a:cxn>
                <a:cxn ang="0">
                  <a:pos x="2" y="21"/>
                </a:cxn>
                <a:cxn ang="0">
                  <a:pos x="2" y="21"/>
                </a:cxn>
                <a:cxn ang="0">
                  <a:pos x="0" y="32"/>
                </a:cxn>
                <a:cxn ang="0">
                  <a:pos x="0" y="32"/>
                </a:cxn>
                <a:cxn ang="0">
                  <a:pos x="0" y="37"/>
                </a:cxn>
                <a:cxn ang="0">
                  <a:pos x="4" y="39"/>
                </a:cxn>
                <a:cxn ang="0">
                  <a:pos x="8" y="41"/>
                </a:cxn>
                <a:cxn ang="0">
                  <a:pos x="11" y="41"/>
                </a:cxn>
                <a:cxn ang="0">
                  <a:pos x="11" y="41"/>
                </a:cxn>
                <a:cxn ang="0">
                  <a:pos x="18" y="41"/>
                </a:cxn>
                <a:cxn ang="0">
                  <a:pos x="24" y="37"/>
                </a:cxn>
                <a:cxn ang="0">
                  <a:pos x="27" y="33"/>
                </a:cxn>
                <a:cxn ang="0">
                  <a:pos x="31" y="26"/>
                </a:cxn>
                <a:cxn ang="0">
                  <a:pos x="20" y="26"/>
                </a:cxn>
                <a:cxn ang="0">
                  <a:pos x="20"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4" y="9"/>
                </a:cxn>
                <a:cxn ang="0">
                  <a:pos x="34" y="9"/>
                </a:cxn>
              </a:cxnLst>
              <a:rect l="0" t="0" r="r" b="b"/>
              <a:pathLst>
                <a:path w="34" h="41">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65" name="Freeform 89"/>
            <p:cNvSpPr>
              <a:spLocks/>
            </p:cNvSpPr>
            <p:nvPr userDrawn="1"/>
          </p:nvSpPr>
          <p:spPr bwMode="auto">
            <a:xfrm>
              <a:off x="5230" y="2708"/>
              <a:ext cx="81" cy="204"/>
            </a:xfrm>
            <a:custGeom>
              <a:avLst/>
              <a:gdLst/>
              <a:ahLst/>
              <a:cxnLst>
                <a:cxn ang="0">
                  <a:pos x="23" y="204"/>
                </a:cxn>
                <a:cxn ang="0">
                  <a:pos x="0" y="204"/>
                </a:cxn>
                <a:cxn ang="0">
                  <a:pos x="58" y="0"/>
                </a:cxn>
                <a:cxn ang="0">
                  <a:pos x="81" y="0"/>
                </a:cxn>
                <a:cxn ang="0">
                  <a:pos x="23" y="204"/>
                </a:cxn>
                <a:cxn ang="0">
                  <a:pos x="23" y="204"/>
                </a:cxn>
              </a:cxnLst>
              <a:rect l="0" t="0" r="r" b="b"/>
              <a:pathLst>
                <a:path w="81" h="204">
                  <a:moveTo>
                    <a:pt x="23" y="204"/>
                  </a:moveTo>
                  <a:lnTo>
                    <a:pt x="0" y="204"/>
                  </a:lnTo>
                  <a:lnTo>
                    <a:pt x="58" y="0"/>
                  </a:lnTo>
                  <a:lnTo>
                    <a:pt x="81" y="0"/>
                  </a:lnTo>
                  <a:lnTo>
                    <a:pt x="23" y="204"/>
                  </a:lnTo>
                  <a:lnTo>
                    <a:pt x="23" y="20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66" name="Freeform 91"/>
            <p:cNvSpPr>
              <a:spLocks/>
            </p:cNvSpPr>
            <p:nvPr userDrawn="1"/>
          </p:nvSpPr>
          <p:spPr bwMode="auto">
            <a:xfrm>
              <a:off x="4263" y="3113"/>
              <a:ext cx="387" cy="22"/>
            </a:xfrm>
            <a:custGeom>
              <a:avLst/>
              <a:gdLst/>
              <a:ahLst/>
              <a:cxnLst>
                <a:cxn ang="0">
                  <a:pos x="266" y="23"/>
                </a:cxn>
                <a:cxn ang="0">
                  <a:pos x="0" y="23"/>
                </a:cxn>
                <a:cxn ang="0">
                  <a:pos x="6" y="0"/>
                </a:cxn>
                <a:cxn ang="0">
                  <a:pos x="273" y="0"/>
                </a:cxn>
                <a:cxn ang="0">
                  <a:pos x="266" y="23"/>
                </a:cxn>
                <a:cxn ang="0">
                  <a:pos x="266" y="23"/>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grpSp>
      <p:pic>
        <p:nvPicPr>
          <p:cNvPr id="67" name="Picture 100"/>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6659563" y="6272213"/>
            <a:ext cx="2592387" cy="7381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323850" y="549275"/>
            <a:ext cx="8351838" cy="2447925"/>
          </a:xfrm>
        </p:spPr>
        <p:txBody>
          <a:bodyPr wrap="square" bIns="45720" anchor="ctr"/>
          <a:lstStyle>
            <a:lvl1pPr algn="ctr">
              <a:defRPr sz="4000">
                <a:solidFill>
                  <a:schemeClr val="bg1"/>
                </a:solidFill>
                <a:ea typeface="ＭＳ Ｐゴシック" pitchFamily="50" charset="-128"/>
              </a:defRPr>
            </a:lvl1pPr>
          </a:lstStyle>
          <a:p>
            <a:r>
              <a:rPr lang="ja-JP" altLang="en-US"/>
              <a:t>マスタ タイトルの書式設定</a:t>
            </a:r>
          </a:p>
        </p:txBody>
      </p:sp>
      <p:sp>
        <p:nvSpPr>
          <p:cNvPr id="4099" name="Rectangle 3"/>
          <p:cNvSpPr>
            <a:spLocks noGrp="1" noChangeArrowheads="1"/>
          </p:cNvSpPr>
          <p:nvPr>
            <p:ph type="subTitle" idx="1"/>
          </p:nvPr>
        </p:nvSpPr>
        <p:spPr>
          <a:xfrm>
            <a:off x="611188" y="3860800"/>
            <a:ext cx="7848600" cy="2376488"/>
          </a:xfrm>
        </p:spPr>
        <p:txBody>
          <a:bodyPr anchor="b" anchorCtr="1"/>
          <a:lstStyle>
            <a:lvl1pPr marL="0" indent="0" algn="ctr">
              <a:buFontTx/>
              <a:buNone/>
              <a:defRPr kumimoji="0" sz="3200"/>
            </a:lvl1pPr>
          </a:lstStyle>
          <a:p>
            <a:r>
              <a:rPr lang="ja-JP" altLang="en-US"/>
              <a:t>サブタイトル</a:t>
            </a:r>
          </a:p>
        </p:txBody>
      </p:sp>
      <p:sp>
        <p:nvSpPr>
          <p:cNvPr id="68" name="Rectangle 4"/>
          <p:cNvSpPr>
            <a:spLocks noGrp="1" noChangeArrowheads="1"/>
          </p:cNvSpPr>
          <p:nvPr>
            <p:ph type="dt" sz="half" idx="10"/>
          </p:nvPr>
        </p:nvSpPr>
        <p:spPr>
          <a:xfrm>
            <a:off x="34925" y="6516659"/>
            <a:ext cx="1338828" cy="341341"/>
          </a:xfrm>
        </p:spPr>
        <p:txBody>
          <a:bodyPr anchorCtr="1"/>
          <a:lstStyle>
            <a:lvl1pPr>
              <a:defRPr sz="1800" smtClean="0"/>
            </a:lvl1pPr>
          </a:lstStyle>
          <a:p>
            <a:pPr>
              <a:defRPr/>
            </a:pPr>
            <a:r>
              <a:rPr lang="en-US" altLang="ja-JP" smtClean="0"/>
              <a:t>2013/3/22</a:t>
            </a:r>
            <a:endParaRPr lang="en-US" altLang="ja-JP" dirty="0"/>
          </a:p>
        </p:txBody>
      </p:sp>
    </p:spTree>
    <p:extLst>
      <p:ext uri="{BB962C8B-B14F-4D97-AF65-F5344CB8AC3E}">
        <p14:creationId xmlns="" xmlns:p14="http://schemas.microsoft.com/office/powerpoint/2010/main" val="420482528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2013/3/22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 xmlns:p14="http://schemas.microsoft.com/office/powerpoint/2010/main" val="231422268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05588" y="44450"/>
            <a:ext cx="2092325" cy="62277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23850" y="44450"/>
            <a:ext cx="6129338" cy="62277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2013/3/22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 xmlns:p14="http://schemas.microsoft.com/office/powerpoint/2010/main" val="19320999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2013/3/22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 xmlns:p14="http://schemas.microsoft.com/office/powerpoint/2010/main" val="14388143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2013/3/22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 xmlns:p14="http://schemas.microsoft.com/office/powerpoint/2010/main" val="30866033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68313" y="1016000"/>
            <a:ext cx="40386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59313" y="1016000"/>
            <a:ext cx="40386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2013/3/22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 xmlns:p14="http://schemas.microsoft.com/office/powerpoint/2010/main" val="4109785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r>
              <a:rPr lang="en-US" altLang="ja-JP" smtClean="0"/>
              <a:t>2013/3/22</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 xmlns:p14="http://schemas.microsoft.com/office/powerpoint/2010/main" val="166964872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r>
              <a:rPr lang="en-US" altLang="ja-JP" smtClean="0"/>
              <a:t>2013/3/22</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 xmlns:p14="http://schemas.microsoft.com/office/powerpoint/2010/main" val="158743166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ltLang="ja-JP" smtClean="0"/>
              <a:t>2013/3/22</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 xmlns:p14="http://schemas.microsoft.com/office/powerpoint/2010/main" val="129629670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2013/3/22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 xmlns:p14="http://schemas.microsoft.com/office/powerpoint/2010/main" val="95914424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2013/3/22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 xmlns:p14="http://schemas.microsoft.com/office/powerpoint/2010/main" val="46573266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1"/>
          <p:cNvGrpSpPr>
            <a:grpSpLocks/>
          </p:cNvGrpSpPr>
          <p:nvPr/>
        </p:nvGrpSpPr>
        <p:grpSpPr bwMode="auto">
          <a:xfrm>
            <a:off x="0" y="12700"/>
            <a:ext cx="9144000" cy="1149350"/>
            <a:chOff x="0" y="8"/>
            <a:chExt cx="5760" cy="724"/>
          </a:xfrm>
        </p:grpSpPr>
        <p:sp>
          <p:nvSpPr>
            <p:cNvPr id="1166" name="AutoShape 142"/>
            <p:cNvSpPr>
              <a:spLocks noChangeAspect="1" noChangeArrowheads="1" noTextEdit="1"/>
            </p:cNvSpPr>
            <p:nvPr userDrawn="1"/>
          </p:nvSpPr>
          <p:spPr bwMode="auto">
            <a:xfrm>
              <a:off x="0" y="8"/>
              <a:ext cx="5760" cy="724"/>
            </a:xfrm>
            <a:prstGeom prst="rect">
              <a:avLst/>
            </a:prstGeom>
            <a:noFill/>
            <a:ln w="9525">
              <a:noFill/>
              <a:miter lim="800000"/>
              <a:headEnd/>
              <a:tailEnd/>
            </a:ln>
          </p:spPr>
          <p:txBody>
            <a:bodyPr/>
            <a:lstStyle/>
            <a:p>
              <a:pPr>
                <a:defRPr/>
              </a:pPr>
              <a:endParaRPr lang="ja-JP" altLang="en-US">
                <a:ea typeface="ＭＳ Ｐゴシック" pitchFamily="50" charset="-128"/>
              </a:endParaRPr>
            </a:p>
          </p:txBody>
        </p:sp>
        <p:sp>
          <p:nvSpPr>
            <p:cNvPr id="1168" name="Freeform 144"/>
            <p:cNvSpPr>
              <a:spLocks/>
            </p:cNvSpPr>
            <p:nvPr userDrawn="1"/>
          </p:nvSpPr>
          <p:spPr bwMode="auto">
            <a:xfrm>
              <a:off x="5483" y="461"/>
              <a:ext cx="273" cy="23"/>
            </a:xfrm>
            <a:custGeom>
              <a:avLst/>
              <a:gdLst/>
              <a:ahLst/>
              <a:cxnLst>
                <a:cxn ang="0">
                  <a:pos x="266" y="23"/>
                </a:cxn>
                <a:cxn ang="0">
                  <a:pos x="0" y="23"/>
                </a:cxn>
                <a:cxn ang="0">
                  <a:pos x="6" y="0"/>
                </a:cxn>
                <a:cxn ang="0">
                  <a:pos x="273" y="0"/>
                </a:cxn>
                <a:cxn ang="0">
                  <a:pos x="266" y="23"/>
                </a:cxn>
                <a:cxn ang="0">
                  <a:pos x="266" y="23"/>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69" name="Freeform 145"/>
            <p:cNvSpPr>
              <a:spLocks/>
            </p:cNvSpPr>
            <p:nvPr userDrawn="1"/>
          </p:nvSpPr>
          <p:spPr bwMode="auto">
            <a:xfrm>
              <a:off x="64" y="421"/>
              <a:ext cx="4586" cy="22"/>
            </a:xfrm>
            <a:custGeom>
              <a:avLst/>
              <a:gdLst/>
              <a:ahLst/>
              <a:cxnLst>
                <a:cxn ang="0">
                  <a:pos x="4580" y="22"/>
                </a:cxn>
                <a:cxn ang="0">
                  <a:pos x="0" y="22"/>
                </a:cxn>
                <a:cxn ang="0">
                  <a:pos x="0" y="0"/>
                </a:cxn>
                <a:cxn ang="0">
                  <a:pos x="4586" y="0"/>
                </a:cxn>
                <a:cxn ang="0">
                  <a:pos x="4580" y="22"/>
                </a:cxn>
                <a:cxn ang="0">
                  <a:pos x="4580" y="22"/>
                </a:cxn>
              </a:cxnLst>
              <a:rect l="0" t="0" r="r" b="b"/>
              <a:pathLst>
                <a:path w="4586" h="22">
                  <a:moveTo>
                    <a:pt x="4580" y="22"/>
                  </a:moveTo>
                  <a:lnTo>
                    <a:pt x="0" y="22"/>
                  </a:lnTo>
                  <a:lnTo>
                    <a:pt x="0" y="0"/>
                  </a:lnTo>
                  <a:lnTo>
                    <a:pt x="4586" y="0"/>
                  </a:lnTo>
                  <a:lnTo>
                    <a:pt x="4580" y="22"/>
                  </a:lnTo>
                  <a:lnTo>
                    <a:pt x="4580" y="2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70" name="Freeform 146"/>
            <p:cNvSpPr>
              <a:spLocks/>
            </p:cNvSpPr>
            <p:nvPr userDrawn="1"/>
          </p:nvSpPr>
          <p:spPr bwMode="auto">
            <a:xfrm>
              <a:off x="5171" y="216"/>
              <a:ext cx="82" cy="205"/>
            </a:xfrm>
            <a:custGeom>
              <a:avLst/>
              <a:gdLst/>
              <a:ahLst/>
              <a:cxnLst>
                <a:cxn ang="0">
                  <a:pos x="23" y="205"/>
                </a:cxn>
                <a:cxn ang="0">
                  <a:pos x="0" y="205"/>
                </a:cxn>
                <a:cxn ang="0">
                  <a:pos x="59" y="0"/>
                </a:cxn>
                <a:cxn ang="0">
                  <a:pos x="82" y="0"/>
                </a:cxn>
                <a:cxn ang="0">
                  <a:pos x="23" y="205"/>
                </a:cxn>
                <a:cxn ang="0">
                  <a:pos x="23" y="205"/>
                </a:cxn>
              </a:cxnLst>
              <a:rect l="0" t="0" r="r" b="b"/>
              <a:pathLst>
                <a:path w="82" h="205">
                  <a:moveTo>
                    <a:pt x="23" y="205"/>
                  </a:moveTo>
                  <a:lnTo>
                    <a:pt x="0" y="205"/>
                  </a:lnTo>
                  <a:lnTo>
                    <a:pt x="59" y="0"/>
                  </a:lnTo>
                  <a:lnTo>
                    <a:pt x="82" y="0"/>
                  </a:lnTo>
                  <a:lnTo>
                    <a:pt x="23" y="205"/>
                  </a:lnTo>
                  <a:lnTo>
                    <a:pt x="23" y="205"/>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71" name="Freeform 147"/>
            <p:cNvSpPr>
              <a:spLocks/>
            </p:cNvSpPr>
            <p:nvPr userDrawn="1"/>
          </p:nvSpPr>
          <p:spPr bwMode="auto">
            <a:xfrm>
              <a:off x="4877" y="523"/>
              <a:ext cx="81" cy="205"/>
            </a:xfrm>
            <a:custGeom>
              <a:avLst/>
              <a:gdLst/>
              <a:ahLst/>
              <a:cxnLst>
                <a:cxn ang="0">
                  <a:pos x="23" y="205"/>
                </a:cxn>
                <a:cxn ang="0">
                  <a:pos x="0" y="205"/>
                </a:cxn>
                <a:cxn ang="0">
                  <a:pos x="58" y="0"/>
                </a:cxn>
                <a:cxn ang="0">
                  <a:pos x="81" y="0"/>
                </a:cxn>
                <a:cxn ang="0">
                  <a:pos x="23" y="205"/>
                </a:cxn>
                <a:cxn ang="0">
                  <a:pos x="23" y="205"/>
                </a:cxn>
              </a:cxnLst>
              <a:rect l="0" t="0" r="r" b="b"/>
              <a:pathLst>
                <a:path w="81" h="205">
                  <a:moveTo>
                    <a:pt x="23" y="205"/>
                  </a:moveTo>
                  <a:lnTo>
                    <a:pt x="0" y="205"/>
                  </a:lnTo>
                  <a:lnTo>
                    <a:pt x="58" y="0"/>
                  </a:lnTo>
                  <a:lnTo>
                    <a:pt x="81" y="0"/>
                  </a:lnTo>
                  <a:lnTo>
                    <a:pt x="23" y="205"/>
                  </a:lnTo>
                  <a:lnTo>
                    <a:pt x="23" y="205"/>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72" name="Freeform 148"/>
            <p:cNvSpPr>
              <a:spLocks/>
            </p:cNvSpPr>
            <p:nvPr userDrawn="1"/>
          </p:nvSpPr>
          <p:spPr bwMode="auto">
            <a:xfrm>
              <a:off x="4644" y="420"/>
              <a:ext cx="37" cy="23"/>
            </a:xfrm>
            <a:custGeom>
              <a:avLst/>
              <a:gdLst/>
              <a:ahLst/>
              <a:cxnLst>
                <a:cxn ang="0">
                  <a:pos x="30" y="23"/>
                </a:cxn>
                <a:cxn ang="0">
                  <a:pos x="0" y="23"/>
                </a:cxn>
                <a:cxn ang="0">
                  <a:pos x="6" y="0"/>
                </a:cxn>
                <a:cxn ang="0">
                  <a:pos x="37" y="0"/>
                </a:cxn>
                <a:cxn ang="0">
                  <a:pos x="30" y="23"/>
                </a:cxn>
                <a:cxn ang="0">
                  <a:pos x="30" y="23"/>
                </a:cxn>
              </a:cxnLst>
              <a:rect l="0" t="0" r="r" b="b"/>
              <a:pathLst>
                <a:path w="37" h="23">
                  <a:moveTo>
                    <a:pt x="30" y="23"/>
                  </a:moveTo>
                  <a:lnTo>
                    <a:pt x="0" y="23"/>
                  </a:lnTo>
                  <a:lnTo>
                    <a:pt x="6" y="0"/>
                  </a:lnTo>
                  <a:lnTo>
                    <a:pt x="37" y="0"/>
                  </a:lnTo>
                  <a:lnTo>
                    <a:pt x="30" y="23"/>
                  </a:lnTo>
                  <a:lnTo>
                    <a:pt x="30"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3" name="Freeform 149"/>
            <p:cNvSpPr>
              <a:spLocks/>
            </p:cNvSpPr>
            <p:nvPr userDrawn="1"/>
          </p:nvSpPr>
          <p:spPr bwMode="auto">
            <a:xfrm>
              <a:off x="4658" y="420"/>
              <a:ext cx="80" cy="103"/>
            </a:xfrm>
            <a:custGeom>
              <a:avLst/>
              <a:gdLst/>
              <a:ahLst/>
              <a:cxnLst>
                <a:cxn ang="0">
                  <a:pos x="80" y="0"/>
                </a:cxn>
                <a:cxn ang="0">
                  <a:pos x="29" y="0"/>
                </a:cxn>
                <a:cxn ang="0">
                  <a:pos x="0" y="103"/>
                </a:cxn>
                <a:cxn ang="0">
                  <a:pos x="23" y="103"/>
                </a:cxn>
                <a:cxn ang="0">
                  <a:pos x="47" y="23"/>
                </a:cxn>
                <a:cxn ang="0">
                  <a:pos x="75" y="23"/>
                </a:cxn>
                <a:cxn ang="0">
                  <a:pos x="80" y="0"/>
                </a:cxn>
                <a:cxn ang="0">
                  <a:pos x="80" y="0"/>
                </a:cxn>
              </a:cxnLst>
              <a:rect l="0" t="0" r="r" b="b"/>
              <a:pathLst>
                <a:path w="80" h="103">
                  <a:moveTo>
                    <a:pt x="80" y="0"/>
                  </a:moveTo>
                  <a:lnTo>
                    <a:pt x="29" y="0"/>
                  </a:lnTo>
                  <a:lnTo>
                    <a:pt x="0" y="103"/>
                  </a:lnTo>
                  <a:lnTo>
                    <a:pt x="23" y="103"/>
                  </a:lnTo>
                  <a:lnTo>
                    <a:pt x="47" y="23"/>
                  </a:lnTo>
                  <a:lnTo>
                    <a:pt x="75" y="23"/>
                  </a:lnTo>
                  <a:lnTo>
                    <a:pt x="80" y="0"/>
                  </a:lnTo>
                  <a:lnTo>
                    <a:pt x="80"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4" name="Freeform 150"/>
            <p:cNvSpPr>
              <a:spLocks/>
            </p:cNvSpPr>
            <p:nvPr userDrawn="1"/>
          </p:nvSpPr>
          <p:spPr bwMode="auto">
            <a:xfrm>
              <a:off x="5127" y="420"/>
              <a:ext cx="37" cy="23"/>
            </a:xfrm>
            <a:custGeom>
              <a:avLst/>
              <a:gdLst/>
              <a:ahLst/>
              <a:cxnLst>
                <a:cxn ang="0">
                  <a:pos x="32" y="23"/>
                </a:cxn>
                <a:cxn ang="0">
                  <a:pos x="0" y="23"/>
                </a:cxn>
                <a:cxn ang="0">
                  <a:pos x="5" y="0"/>
                </a:cxn>
                <a:cxn ang="0">
                  <a:pos x="37" y="0"/>
                </a:cxn>
                <a:cxn ang="0">
                  <a:pos x="32" y="23"/>
                </a:cxn>
                <a:cxn ang="0">
                  <a:pos x="32" y="23"/>
                </a:cxn>
              </a:cxnLst>
              <a:rect l="0" t="0" r="r" b="b"/>
              <a:pathLst>
                <a:path w="37" h="23">
                  <a:moveTo>
                    <a:pt x="32" y="23"/>
                  </a:moveTo>
                  <a:lnTo>
                    <a:pt x="0" y="23"/>
                  </a:lnTo>
                  <a:lnTo>
                    <a:pt x="5" y="0"/>
                  </a:lnTo>
                  <a:lnTo>
                    <a:pt x="37" y="0"/>
                  </a:lnTo>
                  <a:lnTo>
                    <a:pt x="32" y="23"/>
                  </a:lnTo>
                  <a:lnTo>
                    <a:pt x="32"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5" name="Freeform 151"/>
            <p:cNvSpPr>
              <a:spLocks/>
            </p:cNvSpPr>
            <p:nvPr userDrawn="1"/>
          </p:nvSpPr>
          <p:spPr bwMode="auto">
            <a:xfrm>
              <a:off x="5141" y="420"/>
              <a:ext cx="81" cy="103"/>
            </a:xfrm>
            <a:custGeom>
              <a:avLst/>
              <a:gdLst/>
              <a:ahLst/>
              <a:cxnLst>
                <a:cxn ang="0">
                  <a:pos x="81" y="0"/>
                </a:cxn>
                <a:cxn ang="0">
                  <a:pos x="30" y="0"/>
                </a:cxn>
                <a:cxn ang="0">
                  <a:pos x="0" y="103"/>
                </a:cxn>
                <a:cxn ang="0">
                  <a:pos x="23" y="103"/>
                </a:cxn>
                <a:cxn ang="0">
                  <a:pos x="46" y="23"/>
                </a:cxn>
                <a:cxn ang="0">
                  <a:pos x="74" y="23"/>
                </a:cxn>
                <a:cxn ang="0">
                  <a:pos x="81" y="0"/>
                </a:cxn>
                <a:cxn ang="0">
                  <a:pos x="81" y="0"/>
                </a:cxn>
              </a:cxnLst>
              <a:rect l="0" t="0" r="r" b="b"/>
              <a:pathLst>
                <a:path w="81" h="103">
                  <a:moveTo>
                    <a:pt x="81" y="0"/>
                  </a:moveTo>
                  <a:lnTo>
                    <a:pt x="30" y="0"/>
                  </a:lnTo>
                  <a:lnTo>
                    <a:pt x="0" y="103"/>
                  </a:lnTo>
                  <a:lnTo>
                    <a:pt x="23" y="103"/>
                  </a:lnTo>
                  <a:lnTo>
                    <a:pt x="46" y="23"/>
                  </a:lnTo>
                  <a:lnTo>
                    <a:pt x="74" y="23"/>
                  </a:lnTo>
                  <a:lnTo>
                    <a:pt x="81" y="0"/>
                  </a:lnTo>
                  <a:lnTo>
                    <a:pt x="81"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6" name="Freeform 152"/>
            <p:cNvSpPr>
              <a:spLocks/>
            </p:cNvSpPr>
            <p:nvPr userDrawn="1"/>
          </p:nvSpPr>
          <p:spPr bwMode="auto">
            <a:xfrm>
              <a:off x="4818" y="420"/>
              <a:ext cx="51" cy="103"/>
            </a:xfrm>
            <a:custGeom>
              <a:avLst/>
              <a:gdLst/>
              <a:ahLst/>
              <a:cxnLst>
                <a:cxn ang="0">
                  <a:pos x="23" y="103"/>
                </a:cxn>
                <a:cxn ang="0">
                  <a:pos x="0" y="103"/>
                </a:cxn>
                <a:cxn ang="0">
                  <a:pos x="28" y="0"/>
                </a:cxn>
                <a:cxn ang="0">
                  <a:pos x="51" y="0"/>
                </a:cxn>
                <a:cxn ang="0">
                  <a:pos x="23" y="103"/>
                </a:cxn>
                <a:cxn ang="0">
                  <a:pos x="23" y="103"/>
                </a:cxn>
              </a:cxnLst>
              <a:rect l="0" t="0" r="r" b="b"/>
              <a:pathLst>
                <a:path w="51" h="103">
                  <a:moveTo>
                    <a:pt x="23" y="103"/>
                  </a:moveTo>
                  <a:lnTo>
                    <a:pt x="0" y="103"/>
                  </a:lnTo>
                  <a:lnTo>
                    <a:pt x="28" y="0"/>
                  </a:lnTo>
                  <a:lnTo>
                    <a:pt x="51" y="0"/>
                  </a:lnTo>
                  <a:lnTo>
                    <a:pt x="23" y="103"/>
                  </a:lnTo>
                  <a:lnTo>
                    <a:pt x="23"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7" name="Freeform 153"/>
            <p:cNvSpPr>
              <a:spLocks/>
            </p:cNvSpPr>
            <p:nvPr userDrawn="1"/>
          </p:nvSpPr>
          <p:spPr bwMode="auto">
            <a:xfrm>
              <a:off x="4857" y="420"/>
              <a:ext cx="73" cy="103"/>
            </a:xfrm>
            <a:custGeom>
              <a:avLst/>
              <a:gdLst/>
              <a:ahLst/>
              <a:cxnLst>
                <a:cxn ang="0">
                  <a:pos x="73" y="0"/>
                </a:cxn>
                <a:cxn ang="0">
                  <a:pos x="48" y="0"/>
                </a:cxn>
                <a:cxn ang="0">
                  <a:pos x="0" y="51"/>
                </a:cxn>
                <a:cxn ang="0">
                  <a:pos x="23" y="103"/>
                </a:cxn>
                <a:cxn ang="0">
                  <a:pos x="50" y="103"/>
                </a:cxn>
                <a:cxn ang="0">
                  <a:pos x="27" y="53"/>
                </a:cxn>
                <a:cxn ang="0">
                  <a:pos x="73" y="0"/>
                </a:cxn>
                <a:cxn ang="0">
                  <a:pos x="73" y="0"/>
                </a:cxn>
              </a:cxnLst>
              <a:rect l="0" t="0" r="r" b="b"/>
              <a:pathLst>
                <a:path w="73" h="103">
                  <a:moveTo>
                    <a:pt x="73" y="0"/>
                  </a:moveTo>
                  <a:lnTo>
                    <a:pt x="48" y="0"/>
                  </a:lnTo>
                  <a:lnTo>
                    <a:pt x="0" y="51"/>
                  </a:lnTo>
                  <a:lnTo>
                    <a:pt x="23" y="103"/>
                  </a:lnTo>
                  <a:lnTo>
                    <a:pt x="50" y="103"/>
                  </a:lnTo>
                  <a:lnTo>
                    <a:pt x="27" y="53"/>
                  </a:lnTo>
                  <a:lnTo>
                    <a:pt x="73" y="0"/>
                  </a:lnTo>
                  <a:lnTo>
                    <a:pt x="73"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8" name="Freeform 154"/>
            <p:cNvSpPr>
              <a:spLocks/>
            </p:cNvSpPr>
            <p:nvPr userDrawn="1"/>
          </p:nvSpPr>
          <p:spPr bwMode="auto">
            <a:xfrm>
              <a:off x="5235" y="501"/>
              <a:ext cx="55" cy="22"/>
            </a:xfrm>
            <a:custGeom>
              <a:avLst/>
              <a:gdLst/>
              <a:ahLst/>
              <a:cxnLst>
                <a:cxn ang="0">
                  <a:pos x="48" y="22"/>
                </a:cxn>
                <a:cxn ang="0">
                  <a:pos x="0" y="22"/>
                </a:cxn>
                <a:cxn ang="0">
                  <a:pos x="7" y="0"/>
                </a:cxn>
                <a:cxn ang="0">
                  <a:pos x="55" y="0"/>
                </a:cxn>
                <a:cxn ang="0">
                  <a:pos x="48" y="22"/>
                </a:cxn>
                <a:cxn ang="0">
                  <a:pos x="48" y="22"/>
                </a:cxn>
              </a:cxnLst>
              <a:rect l="0" t="0" r="r" b="b"/>
              <a:pathLst>
                <a:path w="55" h="22">
                  <a:moveTo>
                    <a:pt x="48" y="22"/>
                  </a:moveTo>
                  <a:lnTo>
                    <a:pt x="0" y="22"/>
                  </a:lnTo>
                  <a:lnTo>
                    <a:pt x="7" y="0"/>
                  </a:lnTo>
                  <a:lnTo>
                    <a:pt x="55" y="0"/>
                  </a:lnTo>
                  <a:lnTo>
                    <a:pt x="48" y="22"/>
                  </a:lnTo>
                  <a:lnTo>
                    <a:pt x="48" y="22"/>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9" name="Freeform 155"/>
            <p:cNvSpPr>
              <a:spLocks/>
            </p:cNvSpPr>
            <p:nvPr userDrawn="1"/>
          </p:nvSpPr>
          <p:spPr bwMode="auto">
            <a:xfrm>
              <a:off x="5246" y="461"/>
              <a:ext cx="55" cy="23"/>
            </a:xfrm>
            <a:custGeom>
              <a:avLst/>
              <a:gdLst/>
              <a:ahLst/>
              <a:cxnLst>
                <a:cxn ang="0">
                  <a:pos x="49" y="23"/>
                </a:cxn>
                <a:cxn ang="0">
                  <a:pos x="0" y="23"/>
                </a:cxn>
                <a:cxn ang="0">
                  <a:pos x="7" y="0"/>
                </a:cxn>
                <a:cxn ang="0">
                  <a:pos x="55" y="0"/>
                </a:cxn>
                <a:cxn ang="0">
                  <a:pos x="49" y="23"/>
                </a:cxn>
                <a:cxn ang="0">
                  <a:pos x="49" y="23"/>
                </a:cxn>
              </a:cxnLst>
              <a:rect l="0" t="0" r="r" b="b"/>
              <a:pathLst>
                <a:path w="55" h="23">
                  <a:moveTo>
                    <a:pt x="49" y="23"/>
                  </a:moveTo>
                  <a:lnTo>
                    <a:pt x="0" y="23"/>
                  </a:lnTo>
                  <a:lnTo>
                    <a:pt x="7" y="0"/>
                  </a:lnTo>
                  <a:lnTo>
                    <a:pt x="55" y="0"/>
                  </a:lnTo>
                  <a:lnTo>
                    <a:pt x="49" y="23"/>
                  </a:lnTo>
                  <a:lnTo>
                    <a:pt x="49"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0" name="Freeform 156"/>
            <p:cNvSpPr>
              <a:spLocks/>
            </p:cNvSpPr>
            <p:nvPr userDrawn="1"/>
          </p:nvSpPr>
          <p:spPr bwMode="auto">
            <a:xfrm>
              <a:off x="5258" y="421"/>
              <a:ext cx="55" cy="22"/>
            </a:xfrm>
            <a:custGeom>
              <a:avLst/>
              <a:gdLst/>
              <a:ahLst/>
              <a:cxnLst>
                <a:cxn ang="0">
                  <a:pos x="48" y="22"/>
                </a:cxn>
                <a:cxn ang="0">
                  <a:pos x="0" y="22"/>
                </a:cxn>
                <a:cxn ang="0">
                  <a:pos x="5" y="0"/>
                </a:cxn>
                <a:cxn ang="0">
                  <a:pos x="55" y="0"/>
                </a:cxn>
                <a:cxn ang="0">
                  <a:pos x="48" y="22"/>
                </a:cxn>
                <a:cxn ang="0">
                  <a:pos x="48" y="22"/>
                </a:cxn>
              </a:cxnLst>
              <a:rect l="0" t="0" r="r" b="b"/>
              <a:pathLst>
                <a:path w="55" h="22">
                  <a:moveTo>
                    <a:pt x="48" y="22"/>
                  </a:moveTo>
                  <a:lnTo>
                    <a:pt x="0" y="22"/>
                  </a:lnTo>
                  <a:lnTo>
                    <a:pt x="5" y="0"/>
                  </a:lnTo>
                  <a:lnTo>
                    <a:pt x="55" y="0"/>
                  </a:lnTo>
                  <a:lnTo>
                    <a:pt x="48" y="22"/>
                  </a:lnTo>
                  <a:lnTo>
                    <a:pt x="48" y="22"/>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1" name="Freeform 157"/>
            <p:cNvSpPr>
              <a:spLocks/>
            </p:cNvSpPr>
            <p:nvPr userDrawn="1"/>
          </p:nvSpPr>
          <p:spPr bwMode="auto">
            <a:xfrm>
              <a:off x="5205" y="420"/>
              <a:ext cx="53" cy="103"/>
            </a:xfrm>
            <a:custGeom>
              <a:avLst/>
              <a:gdLst/>
              <a:ahLst/>
              <a:cxnLst>
                <a:cxn ang="0">
                  <a:pos x="25" y="103"/>
                </a:cxn>
                <a:cxn ang="0">
                  <a:pos x="0" y="103"/>
                </a:cxn>
                <a:cxn ang="0">
                  <a:pos x="30" y="0"/>
                </a:cxn>
                <a:cxn ang="0">
                  <a:pos x="53" y="0"/>
                </a:cxn>
                <a:cxn ang="0">
                  <a:pos x="25" y="103"/>
                </a:cxn>
                <a:cxn ang="0">
                  <a:pos x="25" y="103"/>
                </a:cxn>
              </a:cxnLst>
              <a:rect l="0" t="0" r="r" b="b"/>
              <a:pathLst>
                <a:path w="53" h="103">
                  <a:moveTo>
                    <a:pt x="25" y="103"/>
                  </a:moveTo>
                  <a:lnTo>
                    <a:pt x="0" y="103"/>
                  </a:lnTo>
                  <a:lnTo>
                    <a:pt x="30" y="0"/>
                  </a:lnTo>
                  <a:lnTo>
                    <a:pt x="53" y="0"/>
                  </a:lnTo>
                  <a:lnTo>
                    <a:pt x="25" y="103"/>
                  </a:lnTo>
                  <a:lnTo>
                    <a:pt x="25"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2" name="Freeform 158"/>
            <p:cNvSpPr>
              <a:spLocks/>
            </p:cNvSpPr>
            <p:nvPr userDrawn="1"/>
          </p:nvSpPr>
          <p:spPr bwMode="auto">
            <a:xfrm>
              <a:off x="5387" y="420"/>
              <a:ext cx="73" cy="103"/>
            </a:xfrm>
            <a:custGeom>
              <a:avLst/>
              <a:gdLst/>
              <a:ahLst/>
              <a:cxnLst>
                <a:cxn ang="0">
                  <a:pos x="73" y="41"/>
                </a:cxn>
                <a:cxn ang="0">
                  <a:pos x="41" y="41"/>
                </a:cxn>
                <a:cxn ang="0">
                  <a:pos x="54" y="0"/>
                </a:cxn>
                <a:cxn ang="0">
                  <a:pos x="29" y="0"/>
                </a:cxn>
                <a:cxn ang="0">
                  <a:pos x="0" y="103"/>
                </a:cxn>
                <a:cxn ang="0">
                  <a:pos x="24" y="103"/>
                </a:cxn>
                <a:cxn ang="0">
                  <a:pos x="36" y="64"/>
                </a:cxn>
                <a:cxn ang="0">
                  <a:pos x="66" y="64"/>
                </a:cxn>
                <a:cxn ang="0">
                  <a:pos x="73" y="41"/>
                </a:cxn>
                <a:cxn ang="0">
                  <a:pos x="73" y="41"/>
                </a:cxn>
              </a:cxnLst>
              <a:rect l="0" t="0" r="r" b="b"/>
              <a:pathLst>
                <a:path w="73" h="103">
                  <a:moveTo>
                    <a:pt x="73" y="41"/>
                  </a:moveTo>
                  <a:lnTo>
                    <a:pt x="41" y="41"/>
                  </a:lnTo>
                  <a:lnTo>
                    <a:pt x="54" y="0"/>
                  </a:lnTo>
                  <a:lnTo>
                    <a:pt x="29" y="0"/>
                  </a:lnTo>
                  <a:lnTo>
                    <a:pt x="0" y="103"/>
                  </a:lnTo>
                  <a:lnTo>
                    <a:pt x="24" y="103"/>
                  </a:lnTo>
                  <a:lnTo>
                    <a:pt x="36" y="64"/>
                  </a:lnTo>
                  <a:lnTo>
                    <a:pt x="66" y="64"/>
                  </a:lnTo>
                  <a:lnTo>
                    <a:pt x="73" y="41"/>
                  </a:lnTo>
                  <a:lnTo>
                    <a:pt x="73" y="41"/>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3" name="Freeform 159"/>
            <p:cNvSpPr>
              <a:spLocks/>
            </p:cNvSpPr>
            <p:nvPr userDrawn="1"/>
          </p:nvSpPr>
          <p:spPr bwMode="auto">
            <a:xfrm>
              <a:off x="5448" y="420"/>
              <a:ext cx="53" cy="103"/>
            </a:xfrm>
            <a:custGeom>
              <a:avLst/>
              <a:gdLst/>
              <a:ahLst/>
              <a:cxnLst>
                <a:cxn ang="0">
                  <a:pos x="23" y="103"/>
                </a:cxn>
                <a:cxn ang="0">
                  <a:pos x="0" y="103"/>
                </a:cxn>
                <a:cxn ang="0">
                  <a:pos x="30" y="0"/>
                </a:cxn>
                <a:cxn ang="0">
                  <a:pos x="53" y="0"/>
                </a:cxn>
                <a:cxn ang="0">
                  <a:pos x="23" y="103"/>
                </a:cxn>
                <a:cxn ang="0">
                  <a:pos x="23" y="103"/>
                </a:cxn>
              </a:cxnLst>
              <a:rect l="0" t="0" r="r" b="b"/>
              <a:pathLst>
                <a:path w="53" h="103">
                  <a:moveTo>
                    <a:pt x="23" y="103"/>
                  </a:moveTo>
                  <a:lnTo>
                    <a:pt x="0" y="103"/>
                  </a:lnTo>
                  <a:lnTo>
                    <a:pt x="30" y="0"/>
                  </a:lnTo>
                  <a:lnTo>
                    <a:pt x="53" y="0"/>
                  </a:lnTo>
                  <a:lnTo>
                    <a:pt x="23" y="103"/>
                  </a:lnTo>
                  <a:lnTo>
                    <a:pt x="23"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4" name="Freeform 160"/>
            <p:cNvSpPr>
              <a:spLocks/>
            </p:cNvSpPr>
            <p:nvPr userDrawn="1"/>
          </p:nvSpPr>
          <p:spPr bwMode="auto">
            <a:xfrm>
              <a:off x="5301" y="420"/>
              <a:ext cx="99" cy="103"/>
            </a:xfrm>
            <a:custGeom>
              <a:avLst/>
              <a:gdLst/>
              <a:ahLst/>
              <a:cxnLst>
                <a:cxn ang="0">
                  <a:pos x="94" y="23"/>
                </a:cxn>
                <a:cxn ang="0">
                  <a:pos x="99" y="1"/>
                </a:cxn>
                <a:cxn ang="0">
                  <a:pos x="28" y="0"/>
                </a:cxn>
                <a:cxn ang="0">
                  <a:pos x="0" y="103"/>
                </a:cxn>
                <a:cxn ang="0">
                  <a:pos x="71" y="103"/>
                </a:cxn>
                <a:cxn ang="0">
                  <a:pos x="76" y="81"/>
                </a:cxn>
                <a:cxn ang="0">
                  <a:pos x="30" y="81"/>
                </a:cxn>
                <a:cxn ang="0">
                  <a:pos x="46" y="23"/>
                </a:cxn>
                <a:cxn ang="0">
                  <a:pos x="94" y="23"/>
                </a:cxn>
                <a:cxn ang="0">
                  <a:pos x="94" y="23"/>
                </a:cxn>
              </a:cxnLst>
              <a:rect l="0" t="0" r="r" b="b"/>
              <a:pathLst>
                <a:path w="99" h="103">
                  <a:moveTo>
                    <a:pt x="94" y="23"/>
                  </a:moveTo>
                  <a:lnTo>
                    <a:pt x="99" y="1"/>
                  </a:lnTo>
                  <a:lnTo>
                    <a:pt x="28" y="0"/>
                  </a:lnTo>
                  <a:lnTo>
                    <a:pt x="0" y="103"/>
                  </a:lnTo>
                  <a:lnTo>
                    <a:pt x="71" y="103"/>
                  </a:lnTo>
                  <a:lnTo>
                    <a:pt x="76" y="81"/>
                  </a:lnTo>
                  <a:lnTo>
                    <a:pt x="30" y="81"/>
                  </a:lnTo>
                  <a:lnTo>
                    <a:pt x="46" y="23"/>
                  </a:lnTo>
                  <a:lnTo>
                    <a:pt x="94" y="23"/>
                  </a:lnTo>
                  <a:lnTo>
                    <a:pt x="94"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5" name="Freeform 161"/>
            <p:cNvSpPr>
              <a:spLocks/>
            </p:cNvSpPr>
            <p:nvPr userDrawn="1"/>
          </p:nvSpPr>
          <p:spPr bwMode="auto">
            <a:xfrm>
              <a:off x="4935" y="420"/>
              <a:ext cx="89" cy="103"/>
            </a:xfrm>
            <a:custGeom>
              <a:avLst/>
              <a:gdLst/>
              <a:ahLst/>
              <a:cxnLst>
                <a:cxn ang="0">
                  <a:pos x="89" y="0"/>
                </a:cxn>
                <a:cxn ang="0">
                  <a:pos x="62" y="0"/>
                </a:cxn>
                <a:cxn ang="0">
                  <a:pos x="14" y="51"/>
                </a:cxn>
                <a:cxn ang="0">
                  <a:pos x="0" y="103"/>
                </a:cxn>
                <a:cxn ang="0">
                  <a:pos x="23" y="103"/>
                </a:cxn>
                <a:cxn ang="0">
                  <a:pos x="36" y="56"/>
                </a:cxn>
                <a:cxn ang="0">
                  <a:pos x="89" y="0"/>
                </a:cxn>
                <a:cxn ang="0">
                  <a:pos x="89" y="0"/>
                </a:cxn>
              </a:cxnLst>
              <a:rect l="0" t="0" r="r" b="b"/>
              <a:pathLst>
                <a:path w="89" h="103">
                  <a:moveTo>
                    <a:pt x="89" y="0"/>
                  </a:moveTo>
                  <a:lnTo>
                    <a:pt x="62" y="0"/>
                  </a:lnTo>
                  <a:lnTo>
                    <a:pt x="14" y="51"/>
                  </a:lnTo>
                  <a:lnTo>
                    <a:pt x="0" y="103"/>
                  </a:lnTo>
                  <a:lnTo>
                    <a:pt x="23" y="103"/>
                  </a:lnTo>
                  <a:lnTo>
                    <a:pt x="36" y="56"/>
                  </a:lnTo>
                  <a:lnTo>
                    <a:pt x="89" y="0"/>
                  </a:lnTo>
                  <a:lnTo>
                    <a:pt x="89"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6" name="Freeform 162"/>
            <p:cNvSpPr>
              <a:spLocks noEditPoints="1"/>
            </p:cNvSpPr>
            <p:nvPr userDrawn="1"/>
          </p:nvSpPr>
          <p:spPr bwMode="auto">
            <a:xfrm>
              <a:off x="4722" y="420"/>
              <a:ext cx="107" cy="103"/>
            </a:xfrm>
            <a:custGeom>
              <a:avLst/>
              <a:gdLst/>
              <a:ahLst/>
              <a:cxnLst>
                <a:cxn ang="0">
                  <a:pos x="77" y="103"/>
                </a:cxn>
                <a:cxn ang="0">
                  <a:pos x="0" y="103"/>
                </a:cxn>
                <a:cxn ang="0">
                  <a:pos x="30" y="0"/>
                </a:cxn>
                <a:cxn ang="0">
                  <a:pos x="107" y="0"/>
                </a:cxn>
                <a:cxn ang="0">
                  <a:pos x="77" y="103"/>
                </a:cxn>
                <a:cxn ang="0">
                  <a:pos x="77" y="23"/>
                </a:cxn>
                <a:cxn ang="0">
                  <a:pos x="46" y="23"/>
                </a:cxn>
                <a:cxn ang="0">
                  <a:pos x="30" y="81"/>
                </a:cxn>
                <a:cxn ang="0">
                  <a:pos x="61" y="81"/>
                </a:cxn>
                <a:cxn ang="0">
                  <a:pos x="77" y="23"/>
                </a:cxn>
                <a:cxn ang="0">
                  <a:pos x="77" y="23"/>
                </a:cxn>
              </a:cxnLst>
              <a:rect l="0" t="0" r="r" b="b"/>
              <a:pathLst>
                <a:path w="107" h="103">
                  <a:moveTo>
                    <a:pt x="77" y="103"/>
                  </a:moveTo>
                  <a:lnTo>
                    <a:pt x="0" y="103"/>
                  </a:lnTo>
                  <a:lnTo>
                    <a:pt x="30" y="0"/>
                  </a:lnTo>
                  <a:lnTo>
                    <a:pt x="107" y="0"/>
                  </a:lnTo>
                  <a:lnTo>
                    <a:pt x="77" y="103"/>
                  </a:lnTo>
                  <a:close/>
                  <a:moveTo>
                    <a:pt x="77" y="23"/>
                  </a:moveTo>
                  <a:lnTo>
                    <a:pt x="46" y="23"/>
                  </a:lnTo>
                  <a:lnTo>
                    <a:pt x="30" y="81"/>
                  </a:lnTo>
                  <a:lnTo>
                    <a:pt x="61" y="81"/>
                  </a:lnTo>
                  <a:lnTo>
                    <a:pt x="77" y="23"/>
                  </a:lnTo>
                  <a:lnTo>
                    <a:pt x="77"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7" name="Freeform 163"/>
            <p:cNvSpPr>
              <a:spLocks/>
            </p:cNvSpPr>
            <p:nvPr userDrawn="1"/>
          </p:nvSpPr>
          <p:spPr bwMode="auto">
            <a:xfrm>
              <a:off x="4722" y="420"/>
              <a:ext cx="107" cy="103"/>
            </a:xfrm>
            <a:custGeom>
              <a:avLst/>
              <a:gdLst/>
              <a:ahLst/>
              <a:cxnLst>
                <a:cxn ang="0">
                  <a:pos x="77" y="103"/>
                </a:cxn>
                <a:cxn ang="0">
                  <a:pos x="0" y="103"/>
                </a:cxn>
                <a:cxn ang="0">
                  <a:pos x="30" y="0"/>
                </a:cxn>
                <a:cxn ang="0">
                  <a:pos x="107" y="0"/>
                </a:cxn>
                <a:cxn ang="0">
                  <a:pos x="77" y="103"/>
                </a:cxn>
              </a:cxnLst>
              <a:rect l="0" t="0" r="r" b="b"/>
              <a:pathLst>
                <a:path w="107" h="103">
                  <a:moveTo>
                    <a:pt x="77" y="103"/>
                  </a:moveTo>
                  <a:lnTo>
                    <a:pt x="0" y="103"/>
                  </a:lnTo>
                  <a:lnTo>
                    <a:pt x="30" y="0"/>
                  </a:lnTo>
                  <a:lnTo>
                    <a:pt x="107" y="0"/>
                  </a:lnTo>
                  <a:lnTo>
                    <a:pt x="77" y="10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88" name="Freeform 164"/>
            <p:cNvSpPr>
              <a:spLocks/>
            </p:cNvSpPr>
            <p:nvPr userDrawn="1"/>
          </p:nvSpPr>
          <p:spPr bwMode="auto">
            <a:xfrm>
              <a:off x="4752" y="443"/>
              <a:ext cx="47" cy="58"/>
            </a:xfrm>
            <a:custGeom>
              <a:avLst/>
              <a:gdLst/>
              <a:ahLst/>
              <a:cxnLst>
                <a:cxn ang="0">
                  <a:pos x="47" y="0"/>
                </a:cxn>
                <a:cxn ang="0">
                  <a:pos x="16" y="0"/>
                </a:cxn>
                <a:cxn ang="0">
                  <a:pos x="0" y="58"/>
                </a:cxn>
                <a:cxn ang="0">
                  <a:pos x="31" y="58"/>
                </a:cxn>
                <a:cxn ang="0">
                  <a:pos x="47" y="0"/>
                </a:cxn>
                <a:cxn ang="0">
                  <a:pos x="47" y="0"/>
                </a:cxn>
              </a:cxnLst>
              <a:rect l="0" t="0" r="r" b="b"/>
              <a:pathLst>
                <a:path w="47" h="58">
                  <a:moveTo>
                    <a:pt x="47" y="0"/>
                  </a:moveTo>
                  <a:lnTo>
                    <a:pt x="16" y="0"/>
                  </a:lnTo>
                  <a:lnTo>
                    <a:pt x="0" y="58"/>
                  </a:lnTo>
                  <a:lnTo>
                    <a:pt x="31" y="58"/>
                  </a:lnTo>
                  <a:lnTo>
                    <a:pt x="47" y="0"/>
                  </a:lnTo>
                  <a:lnTo>
                    <a:pt x="47"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89" name="Freeform 165"/>
            <p:cNvSpPr>
              <a:spLocks noEditPoints="1"/>
            </p:cNvSpPr>
            <p:nvPr userDrawn="1"/>
          </p:nvSpPr>
          <p:spPr bwMode="auto">
            <a:xfrm>
              <a:off x="4997" y="420"/>
              <a:ext cx="107" cy="103"/>
            </a:xfrm>
            <a:custGeom>
              <a:avLst/>
              <a:gdLst/>
              <a:ahLst/>
              <a:cxnLst>
                <a:cxn ang="0">
                  <a:pos x="76" y="103"/>
                </a:cxn>
                <a:cxn ang="0">
                  <a:pos x="0" y="103"/>
                </a:cxn>
                <a:cxn ang="0">
                  <a:pos x="30" y="0"/>
                </a:cxn>
                <a:cxn ang="0">
                  <a:pos x="107" y="0"/>
                </a:cxn>
                <a:cxn ang="0">
                  <a:pos x="76" y="103"/>
                </a:cxn>
                <a:cxn ang="0">
                  <a:pos x="76" y="23"/>
                </a:cxn>
                <a:cxn ang="0">
                  <a:pos x="48" y="23"/>
                </a:cxn>
                <a:cxn ang="0">
                  <a:pos x="30" y="81"/>
                </a:cxn>
                <a:cxn ang="0">
                  <a:pos x="61" y="81"/>
                </a:cxn>
                <a:cxn ang="0">
                  <a:pos x="76" y="23"/>
                </a:cxn>
                <a:cxn ang="0">
                  <a:pos x="76" y="23"/>
                </a:cxn>
              </a:cxnLst>
              <a:rect l="0" t="0" r="r" b="b"/>
              <a:pathLst>
                <a:path w="107" h="103">
                  <a:moveTo>
                    <a:pt x="76" y="103"/>
                  </a:moveTo>
                  <a:lnTo>
                    <a:pt x="0" y="103"/>
                  </a:lnTo>
                  <a:lnTo>
                    <a:pt x="30" y="0"/>
                  </a:lnTo>
                  <a:lnTo>
                    <a:pt x="107" y="0"/>
                  </a:lnTo>
                  <a:lnTo>
                    <a:pt x="76" y="103"/>
                  </a:lnTo>
                  <a:close/>
                  <a:moveTo>
                    <a:pt x="76" y="23"/>
                  </a:moveTo>
                  <a:lnTo>
                    <a:pt x="48" y="23"/>
                  </a:lnTo>
                  <a:lnTo>
                    <a:pt x="30" y="81"/>
                  </a:lnTo>
                  <a:lnTo>
                    <a:pt x="61" y="81"/>
                  </a:lnTo>
                  <a:lnTo>
                    <a:pt x="76" y="23"/>
                  </a:lnTo>
                  <a:lnTo>
                    <a:pt x="76"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90" name="Freeform 166"/>
            <p:cNvSpPr>
              <a:spLocks/>
            </p:cNvSpPr>
            <p:nvPr userDrawn="1"/>
          </p:nvSpPr>
          <p:spPr bwMode="auto">
            <a:xfrm>
              <a:off x="4997" y="420"/>
              <a:ext cx="107" cy="103"/>
            </a:xfrm>
            <a:custGeom>
              <a:avLst/>
              <a:gdLst/>
              <a:ahLst/>
              <a:cxnLst>
                <a:cxn ang="0">
                  <a:pos x="76" y="103"/>
                </a:cxn>
                <a:cxn ang="0">
                  <a:pos x="0" y="103"/>
                </a:cxn>
                <a:cxn ang="0">
                  <a:pos x="30" y="0"/>
                </a:cxn>
                <a:cxn ang="0">
                  <a:pos x="107" y="0"/>
                </a:cxn>
                <a:cxn ang="0">
                  <a:pos x="76" y="103"/>
                </a:cxn>
              </a:cxnLst>
              <a:rect l="0" t="0" r="r" b="b"/>
              <a:pathLst>
                <a:path w="107" h="103">
                  <a:moveTo>
                    <a:pt x="76" y="103"/>
                  </a:moveTo>
                  <a:lnTo>
                    <a:pt x="0" y="103"/>
                  </a:lnTo>
                  <a:lnTo>
                    <a:pt x="30" y="0"/>
                  </a:lnTo>
                  <a:lnTo>
                    <a:pt x="107" y="0"/>
                  </a:lnTo>
                  <a:lnTo>
                    <a:pt x="76" y="10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91" name="Freeform 167"/>
            <p:cNvSpPr>
              <a:spLocks/>
            </p:cNvSpPr>
            <p:nvPr userDrawn="1"/>
          </p:nvSpPr>
          <p:spPr bwMode="auto">
            <a:xfrm>
              <a:off x="5027" y="443"/>
              <a:ext cx="46" cy="58"/>
            </a:xfrm>
            <a:custGeom>
              <a:avLst/>
              <a:gdLst/>
              <a:ahLst/>
              <a:cxnLst>
                <a:cxn ang="0">
                  <a:pos x="46" y="0"/>
                </a:cxn>
                <a:cxn ang="0">
                  <a:pos x="18" y="0"/>
                </a:cxn>
                <a:cxn ang="0">
                  <a:pos x="0" y="58"/>
                </a:cxn>
                <a:cxn ang="0">
                  <a:pos x="31" y="58"/>
                </a:cxn>
                <a:cxn ang="0">
                  <a:pos x="46" y="0"/>
                </a:cxn>
                <a:cxn ang="0">
                  <a:pos x="46" y="0"/>
                </a:cxn>
              </a:cxnLst>
              <a:rect l="0" t="0" r="r" b="b"/>
              <a:pathLst>
                <a:path w="46" h="58">
                  <a:moveTo>
                    <a:pt x="46" y="0"/>
                  </a:moveTo>
                  <a:lnTo>
                    <a:pt x="18" y="0"/>
                  </a:lnTo>
                  <a:lnTo>
                    <a:pt x="0" y="58"/>
                  </a:lnTo>
                  <a:lnTo>
                    <a:pt x="31" y="58"/>
                  </a:lnTo>
                  <a:lnTo>
                    <a:pt x="46" y="0"/>
                  </a:lnTo>
                  <a:lnTo>
                    <a:pt x="46"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92" name="Freeform 168"/>
            <p:cNvSpPr>
              <a:spLocks/>
            </p:cNvSpPr>
            <p:nvPr userDrawn="1"/>
          </p:nvSpPr>
          <p:spPr bwMode="auto">
            <a:xfrm>
              <a:off x="4930" y="421"/>
              <a:ext cx="35" cy="45"/>
            </a:xfrm>
            <a:custGeom>
              <a:avLst/>
              <a:gdLst/>
              <a:ahLst/>
              <a:cxnLst>
                <a:cxn ang="0">
                  <a:pos x="26" y="0"/>
                </a:cxn>
                <a:cxn ang="0">
                  <a:pos x="0" y="0"/>
                </a:cxn>
                <a:cxn ang="0">
                  <a:pos x="18" y="45"/>
                </a:cxn>
                <a:cxn ang="0">
                  <a:pos x="35" y="25"/>
                </a:cxn>
                <a:cxn ang="0">
                  <a:pos x="26" y="0"/>
                </a:cxn>
                <a:cxn ang="0">
                  <a:pos x="26" y="0"/>
                </a:cxn>
              </a:cxnLst>
              <a:rect l="0" t="0" r="r" b="b"/>
              <a:pathLst>
                <a:path w="35" h="45">
                  <a:moveTo>
                    <a:pt x="26" y="0"/>
                  </a:moveTo>
                  <a:lnTo>
                    <a:pt x="0" y="0"/>
                  </a:lnTo>
                  <a:lnTo>
                    <a:pt x="18" y="45"/>
                  </a:lnTo>
                  <a:lnTo>
                    <a:pt x="35" y="25"/>
                  </a:lnTo>
                  <a:lnTo>
                    <a:pt x="26" y="0"/>
                  </a:lnTo>
                  <a:lnTo>
                    <a:pt x="26"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93" name="Freeform 169"/>
            <p:cNvSpPr>
              <a:spLocks noEditPoints="1"/>
            </p:cNvSpPr>
            <p:nvPr userDrawn="1"/>
          </p:nvSpPr>
          <p:spPr bwMode="auto">
            <a:xfrm>
              <a:off x="4974" y="551"/>
              <a:ext cx="48" cy="59"/>
            </a:xfrm>
            <a:custGeom>
              <a:avLst/>
              <a:gdLst/>
              <a:ahLst/>
              <a:cxnLst>
                <a:cxn ang="0">
                  <a:pos x="36" y="12"/>
                </a:cxn>
                <a:cxn ang="0">
                  <a:pos x="36" y="12"/>
                </a:cxn>
                <a:cxn ang="0">
                  <a:pos x="36" y="20"/>
                </a:cxn>
                <a:cxn ang="0">
                  <a:pos x="32" y="23"/>
                </a:cxn>
                <a:cxn ang="0">
                  <a:pos x="32" y="23"/>
                </a:cxn>
                <a:cxn ang="0">
                  <a:pos x="29" y="27"/>
                </a:cxn>
                <a:cxn ang="0">
                  <a:pos x="23" y="27"/>
                </a:cxn>
                <a:cxn ang="0">
                  <a:pos x="20" y="27"/>
                </a:cxn>
                <a:cxn ang="0">
                  <a:pos x="25" y="9"/>
                </a:cxn>
                <a:cxn ang="0">
                  <a:pos x="29" y="9"/>
                </a:cxn>
                <a:cxn ang="0">
                  <a:pos x="29" y="9"/>
                </a:cxn>
                <a:cxn ang="0">
                  <a:pos x="34" y="9"/>
                </a:cxn>
                <a:cxn ang="0">
                  <a:pos x="36" y="11"/>
                </a:cxn>
                <a:cxn ang="0">
                  <a:pos x="36" y="12"/>
                </a:cxn>
                <a:cxn ang="0">
                  <a:pos x="48" y="11"/>
                </a:cxn>
                <a:cxn ang="0">
                  <a:pos x="48" y="11"/>
                </a:cxn>
                <a:cxn ang="0">
                  <a:pos x="46" y="5"/>
                </a:cxn>
                <a:cxn ang="0">
                  <a:pos x="43" y="2"/>
                </a:cxn>
                <a:cxn ang="0">
                  <a:pos x="37" y="0"/>
                </a:cxn>
                <a:cxn ang="0">
                  <a:pos x="32" y="0"/>
                </a:cxn>
                <a:cxn ang="0">
                  <a:pos x="16" y="0"/>
                </a:cxn>
                <a:cxn ang="0">
                  <a:pos x="0" y="59"/>
                </a:cxn>
                <a:cxn ang="0">
                  <a:pos x="11" y="59"/>
                </a:cxn>
                <a:cxn ang="0">
                  <a:pos x="16" y="34"/>
                </a:cxn>
                <a:cxn ang="0">
                  <a:pos x="16" y="34"/>
                </a:cxn>
                <a:cxn ang="0">
                  <a:pos x="23" y="34"/>
                </a:cxn>
                <a:cxn ang="0">
                  <a:pos x="23" y="34"/>
                </a:cxn>
                <a:cxn ang="0">
                  <a:pos x="34" y="34"/>
                </a:cxn>
                <a:cxn ang="0">
                  <a:pos x="37" y="32"/>
                </a:cxn>
                <a:cxn ang="0">
                  <a:pos x="41" y="30"/>
                </a:cxn>
                <a:cxn ang="0">
                  <a:pos x="41" y="30"/>
                </a:cxn>
                <a:cxn ang="0">
                  <a:pos x="43" y="25"/>
                </a:cxn>
                <a:cxn ang="0">
                  <a:pos x="46" y="21"/>
                </a:cxn>
                <a:cxn ang="0">
                  <a:pos x="48" y="11"/>
                </a:cxn>
                <a:cxn ang="0">
                  <a:pos x="48" y="11"/>
                </a:cxn>
              </a:cxnLst>
              <a:rect l="0" t="0" r="r" b="b"/>
              <a:pathLst>
                <a:path w="48" h="59">
                  <a:moveTo>
                    <a:pt x="36" y="12"/>
                  </a:moveTo>
                  <a:lnTo>
                    <a:pt x="36" y="12"/>
                  </a:lnTo>
                  <a:lnTo>
                    <a:pt x="36" y="20"/>
                  </a:lnTo>
                  <a:lnTo>
                    <a:pt x="32" y="23"/>
                  </a:lnTo>
                  <a:lnTo>
                    <a:pt x="32" y="23"/>
                  </a:lnTo>
                  <a:lnTo>
                    <a:pt x="29" y="27"/>
                  </a:lnTo>
                  <a:lnTo>
                    <a:pt x="23" y="27"/>
                  </a:lnTo>
                  <a:lnTo>
                    <a:pt x="20" y="27"/>
                  </a:lnTo>
                  <a:lnTo>
                    <a:pt x="25" y="9"/>
                  </a:lnTo>
                  <a:lnTo>
                    <a:pt x="29" y="9"/>
                  </a:lnTo>
                  <a:lnTo>
                    <a:pt x="29" y="9"/>
                  </a:lnTo>
                  <a:lnTo>
                    <a:pt x="34" y="9"/>
                  </a:lnTo>
                  <a:lnTo>
                    <a:pt x="36" y="11"/>
                  </a:lnTo>
                  <a:lnTo>
                    <a:pt x="36" y="12"/>
                  </a:lnTo>
                  <a:close/>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94" name="Freeform 170"/>
            <p:cNvSpPr>
              <a:spLocks/>
            </p:cNvSpPr>
            <p:nvPr userDrawn="1"/>
          </p:nvSpPr>
          <p:spPr bwMode="auto">
            <a:xfrm>
              <a:off x="4994" y="560"/>
              <a:ext cx="16" cy="18"/>
            </a:xfrm>
            <a:custGeom>
              <a:avLst/>
              <a:gdLst/>
              <a:ahLst/>
              <a:cxnLst>
                <a:cxn ang="0">
                  <a:pos x="16" y="3"/>
                </a:cxn>
                <a:cxn ang="0">
                  <a:pos x="16" y="3"/>
                </a:cxn>
                <a:cxn ang="0">
                  <a:pos x="16" y="11"/>
                </a:cxn>
                <a:cxn ang="0">
                  <a:pos x="12" y="14"/>
                </a:cxn>
                <a:cxn ang="0">
                  <a:pos x="12" y="14"/>
                </a:cxn>
                <a:cxn ang="0">
                  <a:pos x="9" y="18"/>
                </a:cxn>
                <a:cxn ang="0">
                  <a:pos x="3" y="18"/>
                </a:cxn>
                <a:cxn ang="0">
                  <a:pos x="0" y="18"/>
                </a:cxn>
                <a:cxn ang="0">
                  <a:pos x="5" y="0"/>
                </a:cxn>
                <a:cxn ang="0">
                  <a:pos x="9" y="0"/>
                </a:cxn>
                <a:cxn ang="0">
                  <a:pos x="9" y="0"/>
                </a:cxn>
                <a:cxn ang="0">
                  <a:pos x="14" y="0"/>
                </a:cxn>
                <a:cxn ang="0">
                  <a:pos x="16" y="2"/>
                </a:cxn>
                <a:cxn ang="0">
                  <a:pos x="16" y="3"/>
                </a:cxn>
              </a:cxnLst>
              <a:rect l="0" t="0" r="r" b="b"/>
              <a:pathLst>
                <a:path w="16" h="18">
                  <a:moveTo>
                    <a:pt x="16" y="3"/>
                  </a:moveTo>
                  <a:lnTo>
                    <a:pt x="16" y="3"/>
                  </a:lnTo>
                  <a:lnTo>
                    <a:pt x="16" y="11"/>
                  </a:lnTo>
                  <a:lnTo>
                    <a:pt x="12" y="14"/>
                  </a:lnTo>
                  <a:lnTo>
                    <a:pt x="12" y="14"/>
                  </a:lnTo>
                  <a:lnTo>
                    <a:pt x="9" y="18"/>
                  </a:lnTo>
                  <a:lnTo>
                    <a:pt x="3" y="18"/>
                  </a:lnTo>
                  <a:lnTo>
                    <a:pt x="0" y="18"/>
                  </a:lnTo>
                  <a:lnTo>
                    <a:pt x="5" y="0"/>
                  </a:lnTo>
                  <a:lnTo>
                    <a:pt x="9" y="0"/>
                  </a:lnTo>
                  <a:lnTo>
                    <a:pt x="9" y="0"/>
                  </a:lnTo>
                  <a:lnTo>
                    <a:pt x="14" y="0"/>
                  </a:lnTo>
                  <a:lnTo>
                    <a:pt x="16" y="2"/>
                  </a:lnTo>
                  <a:lnTo>
                    <a:pt x="16" y="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95" name="Freeform 171"/>
            <p:cNvSpPr>
              <a:spLocks/>
            </p:cNvSpPr>
            <p:nvPr userDrawn="1"/>
          </p:nvSpPr>
          <p:spPr bwMode="auto">
            <a:xfrm>
              <a:off x="4974" y="551"/>
              <a:ext cx="48" cy="59"/>
            </a:xfrm>
            <a:custGeom>
              <a:avLst/>
              <a:gdLst/>
              <a:ahLst/>
              <a:cxnLst>
                <a:cxn ang="0">
                  <a:pos x="48" y="11"/>
                </a:cxn>
                <a:cxn ang="0">
                  <a:pos x="48" y="11"/>
                </a:cxn>
                <a:cxn ang="0">
                  <a:pos x="46" y="5"/>
                </a:cxn>
                <a:cxn ang="0">
                  <a:pos x="43" y="2"/>
                </a:cxn>
                <a:cxn ang="0">
                  <a:pos x="37" y="0"/>
                </a:cxn>
                <a:cxn ang="0">
                  <a:pos x="32" y="0"/>
                </a:cxn>
                <a:cxn ang="0">
                  <a:pos x="16" y="0"/>
                </a:cxn>
                <a:cxn ang="0">
                  <a:pos x="0" y="59"/>
                </a:cxn>
                <a:cxn ang="0">
                  <a:pos x="11" y="59"/>
                </a:cxn>
                <a:cxn ang="0">
                  <a:pos x="16" y="34"/>
                </a:cxn>
                <a:cxn ang="0">
                  <a:pos x="16" y="34"/>
                </a:cxn>
                <a:cxn ang="0">
                  <a:pos x="23" y="34"/>
                </a:cxn>
                <a:cxn ang="0">
                  <a:pos x="23" y="34"/>
                </a:cxn>
                <a:cxn ang="0">
                  <a:pos x="34" y="34"/>
                </a:cxn>
                <a:cxn ang="0">
                  <a:pos x="37" y="32"/>
                </a:cxn>
                <a:cxn ang="0">
                  <a:pos x="41" y="30"/>
                </a:cxn>
                <a:cxn ang="0">
                  <a:pos x="41" y="30"/>
                </a:cxn>
                <a:cxn ang="0">
                  <a:pos x="43" y="25"/>
                </a:cxn>
                <a:cxn ang="0">
                  <a:pos x="46" y="21"/>
                </a:cxn>
                <a:cxn ang="0">
                  <a:pos x="48" y="11"/>
                </a:cxn>
                <a:cxn ang="0">
                  <a:pos x="48" y="11"/>
                </a:cxn>
              </a:cxnLst>
              <a:rect l="0" t="0" r="r" b="b"/>
              <a:pathLst>
                <a:path w="48" h="59">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96" name="Freeform 172"/>
            <p:cNvSpPr>
              <a:spLocks/>
            </p:cNvSpPr>
            <p:nvPr userDrawn="1"/>
          </p:nvSpPr>
          <p:spPr bwMode="auto">
            <a:xfrm>
              <a:off x="5018" y="569"/>
              <a:ext cx="40" cy="41"/>
            </a:xfrm>
            <a:custGeom>
              <a:avLst/>
              <a:gdLst/>
              <a:ahLst/>
              <a:cxnLst>
                <a:cxn ang="0">
                  <a:pos x="31" y="33"/>
                </a:cxn>
                <a:cxn ang="0">
                  <a:pos x="31" y="33"/>
                </a:cxn>
                <a:cxn ang="0">
                  <a:pos x="29" y="41"/>
                </a:cxn>
                <a:cxn ang="0">
                  <a:pos x="18" y="41"/>
                </a:cxn>
                <a:cxn ang="0">
                  <a:pos x="20" y="35"/>
                </a:cxn>
                <a:cxn ang="0">
                  <a:pos x="20" y="35"/>
                </a:cxn>
                <a:cxn ang="0">
                  <a:pos x="15" y="39"/>
                </a:cxn>
                <a:cxn ang="0">
                  <a:pos x="9" y="41"/>
                </a:cxn>
                <a:cxn ang="0">
                  <a:pos x="9" y="41"/>
                </a:cxn>
                <a:cxn ang="0">
                  <a:pos x="2" y="39"/>
                </a:cxn>
                <a:cxn ang="0">
                  <a:pos x="0" y="37"/>
                </a:cxn>
                <a:cxn ang="0">
                  <a:pos x="0" y="33"/>
                </a:cxn>
                <a:cxn ang="0">
                  <a:pos x="0" y="33"/>
                </a:cxn>
                <a:cxn ang="0">
                  <a:pos x="0" y="30"/>
                </a:cxn>
                <a:cxn ang="0">
                  <a:pos x="9" y="0"/>
                </a:cxn>
                <a:cxn ang="0">
                  <a:pos x="20" y="0"/>
                </a:cxn>
                <a:cxn ang="0">
                  <a:pos x="11" y="26"/>
                </a:cxn>
                <a:cxn ang="0">
                  <a:pos x="11" y="26"/>
                </a:cxn>
                <a:cxn ang="0">
                  <a:pos x="11" y="32"/>
                </a:cxn>
                <a:cxn ang="0">
                  <a:pos x="11" y="32"/>
                </a:cxn>
                <a:cxn ang="0">
                  <a:pos x="11" y="33"/>
                </a:cxn>
                <a:cxn ang="0">
                  <a:pos x="15" y="35"/>
                </a:cxn>
                <a:cxn ang="0">
                  <a:pos x="15" y="35"/>
                </a:cxn>
                <a:cxn ang="0">
                  <a:pos x="18" y="33"/>
                </a:cxn>
                <a:cxn ang="0">
                  <a:pos x="20" y="32"/>
                </a:cxn>
                <a:cxn ang="0">
                  <a:pos x="22" y="26"/>
                </a:cxn>
                <a:cxn ang="0">
                  <a:pos x="31" y="0"/>
                </a:cxn>
                <a:cxn ang="0">
                  <a:pos x="40" y="0"/>
                </a:cxn>
                <a:cxn ang="0">
                  <a:pos x="31" y="33"/>
                </a:cxn>
                <a:cxn ang="0">
                  <a:pos x="31" y="33"/>
                </a:cxn>
              </a:cxnLst>
              <a:rect l="0" t="0" r="r" b="b"/>
              <a:pathLst>
                <a:path w="40" h="41">
                  <a:moveTo>
                    <a:pt x="31" y="33"/>
                  </a:moveTo>
                  <a:lnTo>
                    <a:pt x="31" y="33"/>
                  </a:lnTo>
                  <a:lnTo>
                    <a:pt x="29" y="41"/>
                  </a:lnTo>
                  <a:lnTo>
                    <a:pt x="18" y="41"/>
                  </a:lnTo>
                  <a:lnTo>
                    <a:pt x="20" y="35"/>
                  </a:lnTo>
                  <a:lnTo>
                    <a:pt x="20" y="35"/>
                  </a:lnTo>
                  <a:lnTo>
                    <a:pt x="15" y="39"/>
                  </a:lnTo>
                  <a:lnTo>
                    <a:pt x="9" y="41"/>
                  </a:lnTo>
                  <a:lnTo>
                    <a:pt x="9" y="41"/>
                  </a:lnTo>
                  <a:lnTo>
                    <a:pt x="2" y="39"/>
                  </a:lnTo>
                  <a:lnTo>
                    <a:pt x="0" y="37"/>
                  </a:lnTo>
                  <a:lnTo>
                    <a:pt x="0" y="33"/>
                  </a:lnTo>
                  <a:lnTo>
                    <a:pt x="0" y="33"/>
                  </a:lnTo>
                  <a:lnTo>
                    <a:pt x="0" y="30"/>
                  </a:lnTo>
                  <a:lnTo>
                    <a:pt x="9" y="0"/>
                  </a:lnTo>
                  <a:lnTo>
                    <a:pt x="20" y="0"/>
                  </a:lnTo>
                  <a:lnTo>
                    <a:pt x="11" y="26"/>
                  </a:lnTo>
                  <a:lnTo>
                    <a:pt x="11" y="26"/>
                  </a:lnTo>
                  <a:lnTo>
                    <a:pt x="11" y="32"/>
                  </a:lnTo>
                  <a:lnTo>
                    <a:pt x="11" y="32"/>
                  </a:lnTo>
                  <a:lnTo>
                    <a:pt x="11" y="33"/>
                  </a:lnTo>
                  <a:lnTo>
                    <a:pt x="15" y="35"/>
                  </a:lnTo>
                  <a:lnTo>
                    <a:pt x="15" y="35"/>
                  </a:lnTo>
                  <a:lnTo>
                    <a:pt x="18" y="33"/>
                  </a:lnTo>
                  <a:lnTo>
                    <a:pt x="20" y="32"/>
                  </a:lnTo>
                  <a:lnTo>
                    <a:pt x="22" y="26"/>
                  </a:lnTo>
                  <a:lnTo>
                    <a:pt x="31" y="0"/>
                  </a:lnTo>
                  <a:lnTo>
                    <a:pt x="40" y="0"/>
                  </a:lnTo>
                  <a:lnTo>
                    <a:pt x="31" y="33"/>
                  </a:lnTo>
                  <a:lnTo>
                    <a:pt x="31" y="3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97" name="Freeform 173"/>
            <p:cNvSpPr>
              <a:spLocks/>
            </p:cNvSpPr>
            <p:nvPr userDrawn="1"/>
          </p:nvSpPr>
          <p:spPr bwMode="auto">
            <a:xfrm>
              <a:off x="5058" y="569"/>
              <a:ext cx="31" cy="41"/>
            </a:xfrm>
            <a:custGeom>
              <a:avLst/>
              <a:gdLst/>
              <a:ahLst/>
              <a:cxnLst>
                <a:cxn ang="0">
                  <a:pos x="30" y="9"/>
                </a:cxn>
                <a:cxn ang="0">
                  <a:pos x="28" y="9"/>
                </a:cxn>
                <a:cxn ang="0">
                  <a:pos x="28" y="9"/>
                </a:cxn>
                <a:cxn ang="0">
                  <a:pos x="23" y="9"/>
                </a:cxn>
                <a:cxn ang="0">
                  <a:pos x="21" y="10"/>
                </a:cxn>
                <a:cxn ang="0">
                  <a:pos x="17" y="14"/>
                </a:cxn>
                <a:cxn ang="0">
                  <a:pos x="15" y="17"/>
                </a:cxn>
                <a:cxn ang="0">
                  <a:pos x="10" y="41"/>
                </a:cxn>
                <a:cxn ang="0">
                  <a:pos x="0" y="41"/>
                </a:cxn>
                <a:cxn ang="0">
                  <a:pos x="8" y="7"/>
                </a:cxn>
                <a:cxn ang="0">
                  <a:pos x="8" y="7"/>
                </a:cxn>
                <a:cxn ang="0">
                  <a:pos x="12" y="0"/>
                </a:cxn>
                <a:cxn ang="0">
                  <a:pos x="21" y="0"/>
                </a:cxn>
                <a:cxn ang="0">
                  <a:pos x="19" y="5"/>
                </a:cxn>
                <a:cxn ang="0">
                  <a:pos x="19" y="5"/>
                </a:cxn>
                <a:cxn ang="0">
                  <a:pos x="24" y="2"/>
                </a:cxn>
                <a:cxn ang="0">
                  <a:pos x="31" y="0"/>
                </a:cxn>
                <a:cxn ang="0">
                  <a:pos x="31" y="0"/>
                </a:cxn>
                <a:cxn ang="0">
                  <a:pos x="30" y="9"/>
                </a:cxn>
                <a:cxn ang="0">
                  <a:pos x="30" y="9"/>
                </a:cxn>
              </a:cxnLst>
              <a:rect l="0" t="0" r="r" b="b"/>
              <a:pathLst>
                <a:path w="31" h="41">
                  <a:moveTo>
                    <a:pt x="30" y="9"/>
                  </a:moveTo>
                  <a:lnTo>
                    <a:pt x="28" y="9"/>
                  </a:lnTo>
                  <a:lnTo>
                    <a:pt x="28" y="9"/>
                  </a:lnTo>
                  <a:lnTo>
                    <a:pt x="23" y="9"/>
                  </a:lnTo>
                  <a:lnTo>
                    <a:pt x="21" y="10"/>
                  </a:lnTo>
                  <a:lnTo>
                    <a:pt x="17" y="14"/>
                  </a:lnTo>
                  <a:lnTo>
                    <a:pt x="15" y="17"/>
                  </a:lnTo>
                  <a:lnTo>
                    <a:pt x="10" y="41"/>
                  </a:lnTo>
                  <a:lnTo>
                    <a:pt x="0" y="41"/>
                  </a:lnTo>
                  <a:lnTo>
                    <a:pt x="8" y="7"/>
                  </a:lnTo>
                  <a:lnTo>
                    <a:pt x="8" y="7"/>
                  </a:lnTo>
                  <a:lnTo>
                    <a:pt x="12" y="0"/>
                  </a:lnTo>
                  <a:lnTo>
                    <a:pt x="21" y="0"/>
                  </a:lnTo>
                  <a:lnTo>
                    <a:pt x="19" y="5"/>
                  </a:lnTo>
                  <a:lnTo>
                    <a:pt x="19" y="5"/>
                  </a:lnTo>
                  <a:lnTo>
                    <a:pt x="24" y="2"/>
                  </a:lnTo>
                  <a:lnTo>
                    <a:pt x="31" y="0"/>
                  </a:lnTo>
                  <a:lnTo>
                    <a:pt x="31" y="0"/>
                  </a:lnTo>
                  <a:lnTo>
                    <a:pt x="30" y="9"/>
                  </a:lnTo>
                  <a:lnTo>
                    <a:pt x="30"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98" name="Freeform 174"/>
            <p:cNvSpPr>
              <a:spLocks/>
            </p:cNvSpPr>
            <p:nvPr userDrawn="1"/>
          </p:nvSpPr>
          <p:spPr bwMode="auto">
            <a:xfrm>
              <a:off x="5088" y="569"/>
              <a:ext cx="35" cy="41"/>
            </a:xfrm>
            <a:custGeom>
              <a:avLst/>
              <a:gdLst/>
              <a:ahLst/>
              <a:cxnLst>
                <a:cxn ang="0">
                  <a:pos x="33" y="12"/>
                </a:cxn>
                <a:cxn ang="0">
                  <a:pos x="25" y="12"/>
                </a:cxn>
                <a:cxn ang="0">
                  <a:pos x="25" y="12"/>
                </a:cxn>
                <a:cxn ang="0">
                  <a:pos x="25" y="7"/>
                </a:cxn>
                <a:cxn ang="0">
                  <a:pos x="25" y="7"/>
                </a:cxn>
                <a:cxn ang="0">
                  <a:pos x="25" y="5"/>
                </a:cxn>
                <a:cxn ang="0">
                  <a:pos x="23" y="5"/>
                </a:cxn>
                <a:cxn ang="0">
                  <a:pos x="23" y="5"/>
                </a:cxn>
                <a:cxn ang="0">
                  <a:pos x="17" y="7"/>
                </a:cxn>
                <a:cxn ang="0">
                  <a:pos x="16" y="10"/>
                </a:cxn>
                <a:cxn ang="0">
                  <a:pos x="16" y="10"/>
                </a:cxn>
                <a:cxn ang="0">
                  <a:pos x="17" y="12"/>
                </a:cxn>
                <a:cxn ang="0">
                  <a:pos x="19" y="14"/>
                </a:cxn>
                <a:cxn ang="0">
                  <a:pos x="23" y="17"/>
                </a:cxn>
                <a:cxn ang="0">
                  <a:pos x="28" y="21"/>
                </a:cxn>
                <a:cxn ang="0">
                  <a:pos x="30" y="23"/>
                </a:cxn>
                <a:cxn ang="0">
                  <a:pos x="30" y="26"/>
                </a:cxn>
                <a:cxn ang="0">
                  <a:pos x="30" y="26"/>
                </a:cxn>
                <a:cxn ang="0">
                  <a:pos x="30" y="30"/>
                </a:cxn>
                <a:cxn ang="0">
                  <a:pos x="30" y="30"/>
                </a:cxn>
                <a:cxn ang="0">
                  <a:pos x="28" y="35"/>
                </a:cxn>
                <a:cxn ang="0">
                  <a:pos x="23" y="39"/>
                </a:cxn>
                <a:cxn ang="0">
                  <a:pos x="17" y="41"/>
                </a:cxn>
                <a:cxn ang="0">
                  <a:pos x="12" y="41"/>
                </a:cxn>
                <a:cxn ang="0">
                  <a:pos x="12" y="41"/>
                </a:cxn>
                <a:cxn ang="0">
                  <a:pos x="3" y="39"/>
                </a:cxn>
                <a:cxn ang="0">
                  <a:pos x="1" y="37"/>
                </a:cxn>
                <a:cxn ang="0">
                  <a:pos x="0" y="33"/>
                </a:cxn>
                <a:cxn ang="0">
                  <a:pos x="0" y="33"/>
                </a:cxn>
                <a:cxn ang="0">
                  <a:pos x="1" y="28"/>
                </a:cxn>
                <a:cxn ang="0">
                  <a:pos x="10" y="28"/>
                </a:cxn>
                <a:cxn ang="0">
                  <a:pos x="10" y="28"/>
                </a:cxn>
                <a:cxn ang="0">
                  <a:pos x="10" y="32"/>
                </a:cxn>
                <a:cxn ang="0">
                  <a:pos x="10" y="32"/>
                </a:cxn>
                <a:cxn ang="0">
                  <a:pos x="10" y="33"/>
                </a:cxn>
                <a:cxn ang="0">
                  <a:pos x="14" y="35"/>
                </a:cxn>
                <a:cxn ang="0">
                  <a:pos x="14" y="35"/>
                </a:cxn>
                <a:cxn ang="0">
                  <a:pos x="16" y="35"/>
                </a:cxn>
                <a:cxn ang="0">
                  <a:pos x="17" y="33"/>
                </a:cxn>
                <a:cxn ang="0">
                  <a:pos x="19" y="28"/>
                </a:cxn>
                <a:cxn ang="0">
                  <a:pos x="19" y="28"/>
                </a:cxn>
                <a:cxn ang="0">
                  <a:pos x="19" y="26"/>
                </a:cxn>
                <a:cxn ang="0">
                  <a:pos x="17" y="25"/>
                </a:cxn>
                <a:cxn ang="0">
                  <a:pos x="12" y="21"/>
                </a:cxn>
                <a:cxn ang="0">
                  <a:pos x="9" y="17"/>
                </a:cxn>
                <a:cxn ang="0">
                  <a:pos x="7" y="16"/>
                </a:cxn>
                <a:cxn ang="0">
                  <a:pos x="7" y="12"/>
                </a:cxn>
                <a:cxn ang="0">
                  <a:pos x="7" y="12"/>
                </a:cxn>
                <a:cxn ang="0">
                  <a:pos x="7" y="9"/>
                </a:cxn>
                <a:cxn ang="0">
                  <a:pos x="7" y="9"/>
                </a:cxn>
                <a:cxn ang="0">
                  <a:pos x="9" y="5"/>
                </a:cxn>
                <a:cxn ang="0">
                  <a:pos x="12" y="2"/>
                </a:cxn>
                <a:cxn ang="0">
                  <a:pos x="17" y="0"/>
                </a:cxn>
                <a:cxn ang="0">
                  <a:pos x="23" y="0"/>
                </a:cxn>
                <a:cxn ang="0">
                  <a:pos x="23" y="0"/>
                </a:cxn>
                <a:cxn ang="0">
                  <a:pos x="32" y="0"/>
                </a:cxn>
                <a:cxn ang="0">
                  <a:pos x="33" y="3"/>
                </a:cxn>
                <a:cxn ang="0">
                  <a:pos x="35" y="7"/>
                </a:cxn>
                <a:cxn ang="0">
                  <a:pos x="35" y="7"/>
                </a:cxn>
                <a:cxn ang="0">
                  <a:pos x="33" y="12"/>
                </a:cxn>
                <a:cxn ang="0">
                  <a:pos x="33" y="12"/>
                </a:cxn>
              </a:cxnLst>
              <a:rect l="0" t="0" r="r" b="b"/>
              <a:pathLst>
                <a:path w="35" h="41">
                  <a:moveTo>
                    <a:pt x="33" y="12"/>
                  </a:moveTo>
                  <a:lnTo>
                    <a:pt x="25" y="12"/>
                  </a:lnTo>
                  <a:lnTo>
                    <a:pt x="25" y="12"/>
                  </a:lnTo>
                  <a:lnTo>
                    <a:pt x="25" y="7"/>
                  </a:lnTo>
                  <a:lnTo>
                    <a:pt x="25" y="7"/>
                  </a:lnTo>
                  <a:lnTo>
                    <a:pt x="25" y="5"/>
                  </a:lnTo>
                  <a:lnTo>
                    <a:pt x="23" y="5"/>
                  </a:lnTo>
                  <a:lnTo>
                    <a:pt x="23" y="5"/>
                  </a:lnTo>
                  <a:lnTo>
                    <a:pt x="17" y="7"/>
                  </a:lnTo>
                  <a:lnTo>
                    <a:pt x="16" y="10"/>
                  </a:lnTo>
                  <a:lnTo>
                    <a:pt x="16" y="10"/>
                  </a:lnTo>
                  <a:lnTo>
                    <a:pt x="17" y="12"/>
                  </a:lnTo>
                  <a:lnTo>
                    <a:pt x="19" y="14"/>
                  </a:lnTo>
                  <a:lnTo>
                    <a:pt x="23" y="17"/>
                  </a:lnTo>
                  <a:lnTo>
                    <a:pt x="28" y="21"/>
                  </a:lnTo>
                  <a:lnTo>
                    <a:pt x="30" y="23"/>
                  </a:lnTo>
                  <a:lnTo>
                    <a:pt x="30" y="26"/>
                  </a:lnTo>
                  <a:lnTo>
                    <a:pt x="30" y="26"/>
                  </a:lnTo>
                  <a:lnTo>
                    <a:pt x="30" y="30"/>
                  </a:lnTo>
                  <a:lnTo>
                    <a:pt x="30" y="30"/>
                  </a:lnTo>
                  <a:lnTo>
                    <a:pt x="28" y="35"/>
                  </a:lnTo>
                  <a:lnTo>
                    <a:pt x="23" y="39"/>
                  </a:lnTo>
                  <a:lnTo>
                    <a:pt x="17" y="41"/>
                  </a:lnTo>
                  <a:lnTo>
                    <a:pt x="12" y="41"/>
                  </a:lnTo>
                  <a:lnTo>
                    <a:pt x="12" y="41"/>
                  </a:lnTo>
                  <a:lnTo>
                    <a:pt x="3" y="39"/>
                  </a:lnTo>
                  <a:lnTo>
                    <a:pt x="1" y="37"/>
                  </a:lnTo>
                  <a:lnTo>
                    <a:pt x="0" y="33"/>
                  </a:lnTo>
                  <a:lnTo>
                    <a:pt x="0" y="33"/>
                  </a:lnTo>
                  <a:lnTo>
                    <a:pt x="1" y="28"/>
                  </a:lnTo>
                  <a:lnTo>
                    <a:pt x="10" y="28"/>
                  </a:lnTo>
                  <a:lnTo>
                    <a:pt x="10" y="28"/>
                  </a:lnTo>
                  <a:lnTo>
                    <a:pt x="10" y="32"/>
                  </a:lnTo>
                  <a:lnTo>
                    <a:pt x="10" y="32"/>
                  </a:lnTo>
                  <a:lnTo>
                    <a:pt x="10" y="33"/>
                  </a:lnTo>
                  <a:lnTo>
                    <a:pt x="14" y="35"/>
                  </a:lnTo>
                  <a:lnTo>
                    <a:pt x="14" y="35"/>
                  </a:lnTo>
                  <a:lnTo>
                    <a:pt x="16" y="35"/>
                  </a:lnTo>
                  <a:lnTo>
                    <a:pt x="17" y="33"/>
                  </a:lnTo>
                  <a:lnTo>
                    <a:pt x="19" y="28"/>
                  </a:lnTo>
                  <a:lnTo>
                    <a:pt x="19" y="28"/>
                  </a:lnTo>
                  <a:lnTo>
                    <a:pt x="19" y="26"/>
                  </a:lnTo>
                  <a:lnTo>
                    <a:pt x="17" y="25"/>
                  </a:lnTo>
                  <a:lnTo>
                    <a:pt x="12" y="21"/>
                  </a:lnTo>
                  <a:lnTo>
                    <a:pt x="9" y="17"/>
                  </a:lnTo>
                  <a:lnTo>
                    <a:pt x="7" y="16"/>
                  </a:lnTo>
                  <a:lnTo>
                    <a:pt x="7" y="12"/>
                  </a:lnTo>
                  <a:lnTo>
                    <a:pt x="7" y="12"/>
                  </a:lnTo>
                  <a:lnTo>
                    <a:pt x="7" y="9"/>
                  </a:lnTo>
                  <a:lnTo>
                    <a:pt x="7" y="9"/>
                  </a:lnTo>
                  <a:lnTo>
                    <a:pt x="9" y="5"/>
                  </a:lnTo>
                  <a:lnTo>
                    <a:pt x="12" y="2"/>
                  </a:lnTo>
                  <a:lnTo>
                    <a:pt x="17" y="0"/>
                  </a:lnTo>
                  <a:lnTo>
                    <a:pt x="23" y="0"/>
                  </a:lnTo>
                  <a:lnTo>
                    <a:pt x="23" y="0"/>
                  </a:lnTo>
                  <a:lnTo>
                    <a:pt x="32" y="0"/>
                  </a:lnTo>
                  <a:lnTo>
                    <a:pt x="33" y="3"/>
                  </a:lnTo>
                  <a:lnTo>
                    <a:pt x="35" y="7"/>
                  </a:lnTo>
                  <a:lnTo>
                    <a:pt x="35" y="7"/>
                  </a:lnTo>
                  <a:lnTo>
                    <a:pt x="33" y="12"/>
                  </a:lnTo>
                  <a:lnTo>
                    <a:pt x="33"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99" name="Freeform 175"/>
            <p:cNvSpPr>
              <a:spLocks/>
            </p:cNvSpPr>
            <p:nvPr userDrawn="1"/>
          </p:nvSpPr>
          <p:spPr bwMode="auto">
            <a:xfrm>
              <a:off x="5125" y="569"/>
              <a:ext cx="41" cy="41"/>
            </a:xfrm>
            <a:custGeom>
              <a:avLst/>
              <a:gdLst/>
              <a:ahLst/>
              <a:cxnLst>
                <a:cxn ang="0">
                  <a:pos x="30" y="33"/>
                </a:cxn>
                <a:cxn ang="0">
                  <a:pos x="30" y="33"/>
                </a:cxn>
                <a:cxn ang="0">
                  <a:pos x="28" y="41"/>
                </a:cxn>
                <a:cxn ang="0">
                  <a:pos x="19" y="41"/>
                </a:cxn>
                <a:cxn ang="0">
                  <a:pos x="19" y="35"/>
                </a:cxn>
                <a:cxn ang="0">
                  <a:pos x="19" y="35"/>
                </a:cxn>
                <a:cxn ang="0">
                  <a:pos x="14" y="39"/>
                </a:cxn>
                <a:cxn ang="0">
                  <a:pos x="9" y="41"/>
                </a:cxn>
                <a:cxn ang="0">
                  <a:pos x="9" y="41"/>
                </a:cxn>
                <a:cxn ang="0">
                  <a:pos x="3" y="39"/>
                </a:cxn>
                <a:cxn ang="0">
                  <a:pos x="2" y="37"/>
                </a:cxn>
                <a:cxn ang="0">
                  <a:pos x="0" y="33"/>
                </a:cxn>
                <a:cxn ang="0">
                  <a:pos x="0" y="33"/>
                </a:cxn>
                <a:cxn ang="0">
                  <a:pos x="2" y="30"/>
                </a:cxn>
                <a:cxn ang="0">
                  <a:pos x="9" y="0"/>
                </a:cxn>
                <a:cxn ang="0">
                  <a:pos x="19" y="0"/>
                </a:cxn>
                <a:cxn ang="0">
                  <a:pos x="12" y="26"/>
                </a:cxn>
                <a:cxn ang="0">
                  <a:pos x="12" y="26"/>
                </a:cxn>
                <a:cxn ang="0">
                  <a:pos x="11" y="32"/>
                </a:cxn>
                <a:cxn ang="0">
                  <a:pos x="11" y="32"/>
                </a:cxn>
                <a:cxn ang="0">
                  <a:pos x="12" y="33"/>
                </a:cxn>
                <a:cxn ang="0">
                  <a:pos x="14" y="35"/>
                </a:cxn>
                <a:cxn ang="0">
                  <a:pos x="14" y="35"/>
                </a:cxn>
                <a:cxn ang="0">
                  <a:pos x="18" y="33"/>
                </a:cxn>
                <a:cxn ang="0">
                  <a:pos x="19" y="32"/>
                </a:cxn>
                <a:cxn ang="0">
                  <a:pos x="23" y="26"/>
                </a:cxn>
                <a:cxn ang="0">
                  <a:pos x="30" y="0"/>
                </a:cxn>
                <a:cxn ang="0">
                  <a:pos x="41" y="0"/>
                </a:cxn>
                <a:cxn ang="0">
                  <a:pos x="30" y="33"/>
                </a:cxn>
                <a:cxn ang="0">
                  <a:pos x="30" y="33"/>
                </a:cxn>
              </a:cxnLst>
              <a:rect l="0" t="0" r="r" b="b"/>
              <a:pathLst>
                <a:path w="41" h="41">
                  <a:moveTo>
                    <a:pt x="30" y="33"/>
                  </a:moveTo>
                  <a:lnTo>
                    <a:pt x="30" y="33"/>
                  </a:lnTo>
                  <a:lnTo>
                    <a:pt x="28" y="41"/>
                  </a:lnTo>
                  <a:lnTo>
                    <a:pt x="19" y="41"/>
                  </a:lnTo>
                  <a:lnTo>
                    <a:pt x="19" y="35"/>
                  </a:lnTo>
                  <a:lnTo>
                    <a:pt x="19" y="35"/>
                  </a:lnTo>
                  <a:lnTo>
                    <a:pt x="14" y="39"/>
                  </a:lnTo>
                  <a:lnTo>
                    <a:pt x="9" y="41"/>
                  </a:lnTo>
                  <a:lnTo>
                    <a:pt x="9" y="41"/>
                  </a:lnTo>
                  <a:lnTo>
                    <a:pt x="3" y="39"/>
                  </a:lnTo>
                  <a:lnTo>
                    <a:pt x="2" y="37"/>
                  </a:lnTo>
                  <a:lnTo>
                    <a:pt x="0" y="33"/>
                  </a:lnTo>
                  <a:lnTo>
                    <a:pt x="0" y="33"/>
                  </a:lnTo>
                  <a:lnTo>
                    <a:pt x="2" y="30"/>
                  </a:lnTo>
                  <a:lnTo>
                    <a:pt x="9" y="0"/>
                  </a:lnTo>
                  <a:lnTo>
                    <a:pt x="19" y="0"/>
                  </a:lnTo>
                  <a:lnTo>
                    <a:pt x="12" y="26"/>
                  </a:lnTo>
                  <a:lnTo>
                    <a:pt x="12" y="26"/>
                  </a:lnTo>
                  <a:lnTo>
                    <a:pt x="11" y="32"/>
                  </a:lnTo>
                  <a:lnTo>
                    <a:pt x="11" y="32"/>
                  </a:lnTo>
                  <a:lnTo>
                    <a:pt x="12" y="33"/>
                  </a:lnTo>
                  <a:lnTo>
                    <a:pt x="14" y="35"/>
                  </a:lnTo>
                  <a:lnTo>
                    <a:pt x="14" y="35"/>
                  </a:lnTo>
                  <a:lnTo>
                    <a:pt x="18" y="33"/>
                  </a:lnTo>
                  <a:lnTo>
                    <a:pt x="19" y="32"/>
                  </a:lnTo>
                  <a:lnTo>
                    <a:pt x="23" y="26"/>
                  </a:lnTo>
                  <a:lnTo>
                    <a:pt x="30" y="0"/>
                  </a:lnTo>
                  <a:lnTo>
                    <a:pt x="41" y="0"/>
                  </a:lnTo>
                  <a:lnTo>
                    <a:pt x="30" y="33"/>
                  </a:lnTo>
                  <a:lnTo>
                    <a:pt x="30" y="3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0" name="Freeform 176"/>
            <p:cNvSpPr>
              <a:spLocks noEditPoints="1"/>
            </p:cNvSpPr>
            <p:nvPr userDrawn="1"/>
          </p:nvSpPr>
          <p:spPr bwMode="auto">
            <a:xfrm>
              <a:off x="5166" y="553"/>
              <a:ext cx="26" cy="57"/>
            </a:xfrm>
            <a:custGeom>
              <a:avLst/>
              <a:gdLst/>
              <a:ahLst/>
              <a:cxnLst>
                <a:cxn ang="0">
                  <a:pos x="23" y="7"/>
                </a:cxn>
                <a:cxn ang="0">
                  <a:pos x="12" y="7"/>
                </a:cxn>
                <a:cxn ang="0">
                  <a:pos x="16" y="0"/>
                </a:cxn>
                <a:cxn ang="0">
                  <a:pos x="26" y="0"/>
                </a:cxn>
                <a:cxn ang="0">
                  <a:pos x="23" y="7"/>
                </a:cxn>
                <a:cxn ang="0">
                  <a:pos x="9" y="57"/>
                </a:cxn>
                <a:cxn ang="0">
                  <a:pos x="0" y="57"/>
                </a:cxn>
                <a:cxn ang="0">
                  <a:pos x="10" y="16"/>
                </a:cxn>
                <a:cxn ang="0">
                  <a:pos x="21" y="16"/>
                </a:cxn>
                <a:cxn ang="0">
                  <a:pos x="9" y="57"/>
                </a:cxn>
                <a:cxn ang="0">
                  <a:pos x="9" y="57"/>
                </a:cxn>
              </a:cxnLst>
              <a:rect l="0" t="0" r="r" b="b"/>
              <a:pathLst>
                <a:path w="26" h="57">
                  <a:moveTo>
                    <a:pt x="23" y="7"/>
                  </a:moveTo>
                  <a:lnTo>
                    <a:pt x="12" y="7"/>
                  </a:lnTo>
                  <a:lnTo>
                    <a:pt x="16" y="0"/>
                  </a:lnTo>
                  <a:lnTo>
                    <a:pt x="26" y="0"/>
                  </a:lnTo>
                  <a:lnTo>
                    <a:pt x="23" y="7"/>
                  </a:lnTo>
                  <a:close/>
                  <a:moveTo>
                    <a:pt x="9" y="57"/>
                  </a:moveTo>
                  <a:lnTo>
                    <a:pt x="0" y="57"/>
                  </a:lnTo>
                  <a:lnTo>
                    <a:pt x="10" y="16"/>
                  </a:lnTo>
                  <a:lnTo>
                    <a:pt x="21" y="16"/>
                  </a:lnTo>
                  <a:lnTo>
                    <a:pt x="9" y="57"/>
                  </a:lnTo>
                  <a:lnTo>
                    <a:pt x="9" y="57"/>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1" name="Freeform 177"/>
            <p:cNvSpPr>
              <a:spLocks/>
            </p:cNvSpPr>
            <p:nvPr userDrawn="1"/>
          </p:nvSpPr>
          <p:spPr bwMode="auto">
            <a:xfrm>
              <a:off x="5178" y="553"/>
              <a:ext cx="14" cy="7"/>
            </a:xfrm>
            <a:custGeom>
              <a:avLst/>
              <a:gdLst/>
              <a:ahLst/>
              <a:cxnLst>
                <a:cxn ang="0">
                  <a:pos x="11" y="7"/>
                </a:cxn>
                <a:cxn ang="0">
                  <a:pos x="0" y="7"/>
                </a:cxn>
                <a:cxn ang="0">
                  <a:pos x="4" y="0"/>
                </a:cxn>
                <a:cxn ang="0">
                  <a:pos x="14" y="0"/>
                </a:cxn>
                <a:cxn ang="0">
                  <a:pos x="11" y="7"/>
                </a:cxn>
              </a:cxnLst>
              <a:rect l="0" t="0" r="r" b="b"/>
              <a:pathLst>
                <a:path w="14" h="7">
                  <a:moveTo>
                    <a:pt x="11" y="7"/>
                  </a:moveTo>
                  <a:lnTo>
                    <a:pt x="0" y="7"/>
                  </a:lnTo>
                  <a:lnTo>
                    <a:pt x="4" y="0"/>
                  </a:lnTo>
                  <a:lnTo>
                    <a:pt x="14" y="0"/>
                  </a:lnTo>
                  <a:lnTo>
                    <a:pt x="11" y="7"/>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02" name="Freeform 178"/>
            <p:cNvSpPr>
              <a:spLocks/>
            </p:cNvSpPr>
            <p:nvPr userDrawn="1"/>
          </p:nvSpPr>
          <p:spPr bwMode="auto">
            <a:xfrm>
              <a:off x="5166" y="569"/>
              <a:ext cx="21" cy="41"/>
            </a:xfrm>
            <a:custGeom>
              <a:avLst/>
              <a:gdLst/>
              <a:ahLst/>
              <a:cxnLst>
                <a:cxn ang="0">
                  <a:pos x="9" y="41"/>
                </a:cxn>
                <a:cxn ang="0">
                  <a:pos x="0" y="41"/>
                </a:cxn>
                <a:cxn ang="0">
                  <a:pos x="10" y="0"/>
                </a:cxn>
                <a:cxn ang="0">
                  <a:pos x="21" y="0"/>
                </a:cxn>
                <a:cxn ang="0">
                  <a:pos x="9" y="41"/>
                </a:cxn>
                <a:cxn ang="0">
                  <a:pos x="9" y="41"/>
                </a:cxn>
              </a:cxnLst>
              <a:rect l="0" t="0" r="r" b="b"/>
              <a:pathLst>
                <a:path w="21" h="41">
                  <a:moveTo>
                    <a:pt x="9" y="41"/>
                  </a:moveTo>
                  <a:lnTo>
                    <a:pt x="0" y="41"/>
                  </a:lnTo>
                  <a:lnTo>
                    <a:pt x="10" y="0"/>
                  </a:lnTo>
                  <a:lnTo>
                    <a:pt x="21" y="0"/>
                  </a:lnTo>
                  <a:lnTo>
                    <a:pt x="9" y="41"/>
                  </a:lnTo>
                  <a:lnTo>
                    <a:pt x="9" y="41"/>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03" name="Freeform 179"/>
            <p:cNvSpPr>
              <a:spLocks/>
            </p:cNvSpPr>
            <p:nvPr userDrawn="1"/>
          </p:nvSpPr>
          <p:spPr bwMode="auto">
            <a:xfrm>
              <a:off x="5187" y="569"/>
              <a:ext cx="39" cy="41"/>
            </a:xfrm>
            <a:custGeom>
              <a:avLst/>
              <a:gdLst/>
              <a:ahLst/>
              <a:cxnLst>
                <a:cxn ang="0">
                  <a:pos x="39" y="12"/>
                </a:cxn>
                <a:cxn ang="0">
                  <a:pos x="30" y="41"/>
                </a:cxn>
                <a:cxn ang="0">
                  <a:pos x="21" y="41"/>
                </a:cxn>
                <a:cxn ang="0">
                  <a:pos x="28" y="14"/>
                </a:cxn>
                <a:cxn ang="0">
                  <a:pos x="28" y="14"/>
                </a:cxn>
                <a:cxn ang="0">
                  <a:pos x="28" y="9"/>
                </a:cxn>
                <a:cxn ang="0">
                  <a:pos x="28" y="9"/>
                </a:cxn>
                <a:cxn ang="0">
                  <a:pos x="28" y="7"/>
                </a:cxn>
                <a:cxn ang="0">
                  <a:pos x="27" y="5"/>
                </a:cxn>
                <a:cxn ang="0">
                  <a:pos x="27" y="5"/>
                </a:cxn>
                <a:cxn ang="0">
                  <a:pos x="23" y="7"/>
                </a:cxn>
                <a:cxn ang="0">
                  <a:pos x="20" y="9"/>
                </a:cxn>
                <a:cxn ang="0">
                  <a:pos x="18" y="14"/>
                </a:cxn>
                <a:cxn ang="0">
                  <a:pos x="11" y="41"/>
                </a:cxn>
                <a:cxn ang="0">
                  <a:pos x="0" y="41"/>
                </a:cxn>
                <a:cxn ang="0">
                  <a:pos x="9" y="7"/>
                </a:cxn>
                <a:cxn ang="0">
                  <a:pos x="9" y="7"/>
                </a:cxn>
                <a:cxn ang="0">
                  <a:pos x="11" y="0"/>
                </a:cxn>
                <a:cxn ang="0">
                  <a:pos x="21" y="0"/>
                </a:cxn>
                <a:cxn ang="0">
                  <a:pos x="20" y="5"/>
                </a:cxn>
                <a:cxn ang="0">
                  <a:pos x="20" y="5"/>
                </a:cxn>
                <a:cxn ang="0">
                  <a:pos x="25" y="0"/>
                </a:cxn>
                <a:cxn ang="0">
                  <a:pos x="32" y="0"/>
                </a:cxn>
                <a:cxn ang="0">
                  <a:pos x="32" y="0"/>
                </a:cxn>
                <a:cxn ang="0">
                  <a:pos x="37" y="0"/>
                </a:cxn>
                <a:cxn ang="0">
                  <a:pos x="39" y="3"/>
                </a:cxn>
                <a:cxn ang="0">
                  <a:pos x="39" y="7"/>
                </a:cxn>
                <a:cxn ang="0">
                  <a:pos x="39" y="7"/>
                </a:cxn>
                <a:cxn ang="0">
                  <a:pos x="39" y="12"/>
                </a:cxn>
                <a:cxn ang="0">
                  <a:pos x="39" y="12"/>
                </a:cxn>
              </a:cxnLst>
              <a:rect l="0" t="0" r="r" b="b"/>
              <a:pathLst>
                <a:path w="39" h="41">
                  <a:moveTo>
                    <a:pt x="39" y="12"/>
                  </a:moveTo>
                  <a:lnTo>
                    <a:pt x="30" y="41"/>
                  </a:lnTo>
                  <a:lnTo>
                    <a:pt x="21" y="41"/>
                  </a:lnTo>
                  <a:lnTo>
                    <a:pt x="28" y="14"/>
                  </a:lnTo>
                  <a:lnTo>
                    <a:pt x="28" y="14"/>
                  </a:lnTo>
                  <a:lnTo>
                    <a:pt x="28" y="9"/>
                  </a:lnTo>
                  <a:lnTo>
                    <a:pt x="28" y="9"/>
                  </a:lnTo>
                  <a:lnTo>
                    <a:pt x="28" y="7"/>
                  </a:lnTo>
                  <a:lnTo>
                    <a:pt x="27" y="5"/>
                  </a:lnTo>
                  <a:lnTo>
                    <a:pt x="27" y="5"/>
                  </a:lnTo>
                  <a:lnTo>
                    <a:pt x="23" y="7"/>
                  </a:lnTo>
                  <a:lnTo>
                    <a:pt x="20" y="9"/>
                  </a:lnTo>
                  <a:lnTo>
                    <a:pt x="18" y="14"/>
                  </a:lnTo>
                  <a:lnTo>
                    <a:pt x="11" y="41"/>
                  </a:lnTo>
                  <a:lnTo>
                    <a:pt x="0" y="41"/>
                  </a:lnTo>
                  <a:lnTo>
                    <a:pt x="9" y="7"/>
                  </a:lnTo>
                  <a:lnTo>
                    <a:pt x="9" y="7"/>
                  </a:lnTo>
                  <a:lnTo>
                    <a:pt x="11" y="0"/>
                  </a:lnTo>
                  <a:lnTo>
                    <a:pt x="21" y="0"/>
                  </a:lnTo>
                  <a:lnTo>
                    <a:pt x="20" y="5"/>
                  </a:lnTo>
                  <a:lnTo>
                    <a:pt x="20" y="5"/>
                  </a:lnTo>
                  <a:lnTo>
                    <a:pt x="25" y="0"/>
                  </a:lnTo>
                  <a:lnTo>
                    <a:pt x="32" y="0"/>
                  </a:lnTo>
                  <a:lnTo>
                    <a:pt x="32" y="0"/>
                  </a:lnTo>
                  <a:lnTo>
                    <a:pt x="37" y="0"/>
                  </a:lnTo>
                  <a:lnTo>
                    <a:pt x="39" y="3"/>
                  </a:lnTo>
                  <a:lnTo>
                    <a:pt x="39" y="7"/>
                  </a:lnTo>
                  <a:lnTo>
                    <a:pt x="39" y="7"/>
                  </a:lnTo>
                  <a:lnTo>
                    <a:pt x="39" y="12"/>
                  </a:lnTo>
                  <a:lnTo>
                    <a:pt x="39"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4" name="Freeform 180"/>
            <p:cNvSpPr>
              <a:spLocks noEditPoints="1"/>
            </p:cNvSpPr>
            <p:nvPr userDrawn="1"/>
          </p:nvSpPr>
          <p:spPr bwMode="auto">
            <a:xfrm>
              <a:off x="5226" y="569"/>
              <a:ext cx="44" cy="57"/>
            </a:xfrm>
            <a:custGeom>
              <a:avLst/>
              <a:gdLst/>
              <a:ahLst/>
              <a:cxnLst>
                <a:cxn ang="0">
                  <a:pos x="30" y="10"/>
                </a:cxn>
                <a:cxn ang="0">
                  <a:pos x="28" y="21"/>
                </a:cxn>
                <a:cxn ang="0">
                  <a:pos x="21" y="32"/>
                </a:cxn>
                <a:cxn ang="0">
                  <a:pos x="18" y="33"/>
                </a:cxn>
                <a:cxn ang="0">
                  <a:pos x="14" y="30"/>
                </a:cxn>
                <a:cxn ang="0">
                  <a:pos x="16" y="21"/>
                </a:cxn>
                <a:cxn ang="0">
                  <a:pos x="20" y="12"/>
                </a:cxn>
                <a:cxn ang="0">
                  <a:pos x="27" y="5"/>
                </a:cxn>
                <a:cxn ang="0">
                  <a:pos x="28" y="7"/>
                </a:cxn>
                <a:cxn ang="0">
                  <a:pos x="44" y="0"/>
                </a:cxn>
                <a:cxn ang="0">
                  <a:pos x="32" y="5"/>
                </a:cxn>
                <a:cxn ang="0">
                  <a:pos x="32" y="2"/>
                </a:cxn>
                <a:cxn ang="0">
                  <a:pos x="23" y="0"/>
                </a:cxn>
                <a:cxn ang="0">
                  <a:pos x="18" y="2"/>
                </a:cxn>
                <a:cxn ang="0">
                  <a:pos x="9" y="12"/>
                </a:cxn>
                <a:cxn ang="0">
                  <a:pos x="5" y="21"/>
                </a:cxn>
                <a:cxn ang="0">
                  <a:pos x="4" y="32"/>
                </a:cxn>
                <a:cxn ang="0">
                  <a:pos x="7" y="37"/>
                </a:cxn>
                <a:cxn ang="0">
                  <a:pos x="12" y="41"/>
                </a:cxn>
                <a:cxn ang="0">
                  <a:pos x="20" y="39"/>
                </a:cxn>
                <a:cxn ang="0">
                  <a:pos x="23" y="35"/>
                </a:cxn>
                <a:cxn ang="0">
                  <a:pos x="18" y="49"/>
                </a:cxn>
                <a:cxn ang="0">
                  <a:pos x="14" y="51"/>
                </a:cxn>
                <a:cxn ang="0">
                  <a:pos x="11" y="48"/>
                </a:cxn>
                <a:cxn ang="0">
                  <a:pos x="11" y="44"/>
                </a:cxn>
                <a:cxn ang="0">
                  <a:pos x="0" y="44"/>
                </a:cxn>
                <a:cxn ang="0">
                  <a:pos x="0" y="48"/>
                </a:cxn>
                <a:cxn ang="0">
                  <a:pos x="4" y="55"/>
                </a:cxn>
                <a:cxn ang="0">
                  <a:pos x="12" y="57"/>
                </a:cxn>
                <a:cxn ang="0">
                  <a:pos x="25" y="53"/>
                </a:cxn>
                <a:cxn ang="0">
                  <a:pos x="32" y="42"/>
                </a:cxn>
                <a:cxn ang="0">
                  <a:pos x="43" y="7"/>
                </a:cxn>
                <a:cxn ang="0">
                  <a:pos x="44" y="0"/>
                </a:cxn>
              </a:cxnLst>
              <a:rect l="0" t="0" r="r" b="b"/>
              <a:pathLst>
                <a:path w="44" h="57">
                  <a:moveTo>
                    <a:pt x="30" y="10"/>
                  </a:moveTo>
                  <a:lnTo>
                    <a:pt x="30" y="10"/>
                  </a:lnTo>
                  <a:lnTo>
                    <a:pt x="28" y="21"/>
                  </a:lnTo>
                  <a:lnTo>
                    <a:pt x="28" y="21"/>
                  </a:lnTo>
                  <a:lnTo>
                    <a:pt x="25" y="28"/>
                  </a:lnTo>
                  <a:lnTo>
                    <a:pt x="21" y="32"/>
                  </a:lnTo>
                  <a:lnTo>
                    <a:pt x="18" y="33"/>
                  </a:lnTo>
                  <a:lnTo>
                    <a:pt x="18" y="33"/>
                  </a:lnTo>
                  <a:lnTo>
                    <a:pt x="16" y="32"/>
                  </a:lnTo>
                  <a:lnTo>
                    <a:pt x="14" y="30"/>
                  </a:lnTo>
                  <a:lnTo>
                    <a:pt x="14" y="30"/>
                  </a:lnTo>
                  <a:lnTo>
                    <a:pt x="16" y="21"/>
                  </a:lnTo>
                  <a:lnTo>
                    <a:pt x="16" y="21"/>
                  </a:lnTo>
                  <a:lnTo>
                    <a:pt x="20" y="12"/>
                  </a:lnTo>
                  <a:lnTo>
                    <a:pt x="23" y="7"/>
                  </a:lnTo>
                  <a:lnTo>
                    <a:pt x="27" y="5"/>
                  </a:lnTo>
                  <a:lnTo>
                    <a:pt x="27" y="5"/>
                  </a:lnTo>
                  <a:lnTo>
                    <a:pt x="28" y="7"/>
                  </a:lnTo>
                  <a:lnTo>
                    <a:pt x="30" y="10"/>
                  </a:lnTo>
                  <a:close/>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5" name="Freeform 181"/>
            <p:cNvSpPr>
              <a:spLocks/>
            </p:cNvSpPr>
            <p:nvPr userDrawn="1"/>
          </p:nvSpPr>
          <p:spPr bwMode="auto">
            <a:xfrm>
              <a:off x="5240" y="574"/>
              <a:ext cx="16" cy="28"/>
            </a:xfrm>
            <a:custGeom>
              <a:avLst/>
              <a:gdLst/>
              <a:ahLst/>
              <a:cxnLst>
                <a:cxn ang="0">
                  <a:pos x="16" y="5"/>
                </a:cxn>
                <a:cxn ang="0">
                  <a:pos x="16" y="5"/>
                </a:cxn>
                <a:cxn ang="0">
                  <a:pos x="14" y="16"/>
                </a:cxn>
                <a:cxn ang="0">
                  <a:pos x="14" y="16"/>
                </a:cxn>
                <a:cxn ang="0">
                  <a:pos x="11" y="23"/>
                </a:cxn>
                <a:cxn ang="0">
                  <a:pos x="7" y="27"/>
                </a:cxn>
                <a:cxn ang="0">
                  <a:pos x="4" y="28"/>
                </a:cxn>
                <a:cxn ang="0">
                  <a:pos x="4" y="28"/>
                </a:cxn>
                <a:cxn ang="0">
                  <a:pos x="2" y="27"/>
                </a:cxn>
                <a:cxn ang="0">
                  <a:pos x="0" y="25"/>
                </a:cxn>
                <a:cxn ang="0">
                  <a:pos x="0" y="25"/>
                </a:cxn>
                <a:cxn ang="0">
                  <a:pos x="2" y="16"/>
                </a:cxn>
                <a:cxn ang="0">
                  <a:pos x="2" y="16"/>
                </a:cxn>
                <a:cxn ang="0">
                  <a:pos x="6" y="7"/>
                </a:cxn>
                <a:cxn ang="0">
                  <a:pos x="9" y="2"/>
                </a:cxn>
                <a:cxn ang="0">
                  <a:pos x="13" y="0"/>
                </a:cxn>
                <a:cxn ang="0">
                  <a:pos x="13" y="0"/>
                </a:cxn>
                <a:cxn ang="0">
                  <a:pos x="14" y="2"/>
                </a:cxn>
                <a:cxn ang="0">
                  <a:pos x="16" y="5"/>
                </a:cxn>
              </a:cxnLst>
              <a:rect l="0" t="0" r="r" b="b"/>
              <a:pathLst>
                <a:path w="16" h="28">
                  <a:moveTo>
                    <a:pt x="16" y="5"/>
                  </a:moveTo>
                  <a:lnTo>
                    <a:pt x="16" y="5"/>
                  </a:lnTo>
                  <a:lnTo>
                    <a:pt x="14" y="16"/>
                  </a:lnTo>
                  <a:lnTo>
                    <a:pt x="14" y="16"/>
                  </a:lnTo>
                  <a:lnTo>
                    <a:pt x="11" y="23"/>
                  </a:lnTo>
                  <a:lnTo>
                    <a:pt x="7" y="27"/>
                  </a:lnTo>
                  <a:lnTo>
                    <a:pt x="4" y="28"/>
                  </a:lnTo>
                  <a:lnTo>
                    <a:pt x="4" y="28"/>
                  </a:lnTo>
                  <a:lnTo>
                    <a:pt x="2" y="27"/>
                  </a:lnTo>
                  <a:lnTo>
                    <a:pt x="0" y="25"/>
                  </a:lnTo>
                  <a:lnTo>
                    <a:pt x="0" y="25"/>
                  </a:lnTo>
                  <a:lnTo>
                    <a:pt x="2" y="16"/>
                  </a:lnTo>
                  <a:lnTo>
                    <a:pt x="2" y="16"/>
                  </a:lnTo>
                  <a:lnTo>
                    <a:pt x="6" y="7"/>
                  </a:lnTo>
                  <a:lnTo>
                    <a:pt x="9" y="2"/>
                  </a:lnTo>
                  <a:lnTo>
                    <a:pt x="13" y="0"/>
                  </a:lnTo>
                  <a:lnTo>
                    <a:pt x="13" y="0"/>
                  </a:lnTo>
                  <a:lnTo>
                    <a:pt x="14" y="2"/>
                  </a:lnTo>
                  <a:lnTo>
                    <a:pt x="16" y="5"/>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06" name="Freeform 182"/>
            <p:cNvSpPr>
              <a:spLocks/>
            </p:cNvSpPr>
            <p:nvPr userDrawn="1"/>
          </p:nvSpPr>
          <p:spPr bwMode="auto">
            <a:xfrm>
              <a:off x="5226" y="569"/>
              <a:ext cx="44" cy="57"/>
            </a:xfrm>
            <a:custGeom>
              <a:avLst/>
              <a:gdLst/>
              <a:ahLst/>
              <a:cxnLst>
                <a:cxn ang="0">
                  <a:pos x="44" y="0"/>
                </a:cxn>
                <a:cxn ang="0">
                  <a:pos x="34" y="0"/>
                </a:cxn>
                <a:cxn ang="0">
                  <a:pos x="32" y="5"/>
                </a:cxn>
                <a:cxn ang="0">
                  <a:pos x="32" y="5"/>
                </a:cxn>
                <a:cxn ang="0">
                  <a:pos x="32" y="2"/>
                </a:cxn>
                <a:cxn ang="0">
                  <a:pos x="30" y="0"/>
                </a:cxn>
                <a:cxn ang="0">
                  <a:pos x="23" y="0"/>
                </a:cxn>
                <a:cxn ang="0">
                  <a:pos x="23" y="0"/>
                </a:cxn>
                <a:cxn ang="0">
                  <a:pos x="18" y="2"/>
                </a:cxn>
                <a:cxn ang="0">
                  <a:pos x="12" y="5"/>
                </a:cxn>
                <a:cxn ang="0">
                  <a:pos x="9" y="12"/>
                </a:cxn>
                <a:cxn ang="0">
                  <a:pos x="5" y="21"/>
                </a:cxn>
                <a:cxn ang="0">
                  <a:pos x="5" y="21"/>
                </a:cxn>
                <a:cxn ang="0">
                  <a:pos x="4" y="32"/>
                </a:cxn>
                <a:cxn ang="0">
                  <a:pos x="4" y="32"/>
                </a:cxn>
                <a:cxn ang="0">
                  <a:pos x="5" y="35"/>
                </a:cxn>
                <a:cxn ang="0">
                  <a:pos x="7" y="37"/>
                </a:cxn>
                <a:cxn ang="0">
                  <a:pos x="9" y="39"/>
                </a:cxn>
                <a:cxn ang="0">
                  <a:pos x="12" y="41"/>
                </a:cxn>
                <a:cxn ang="0">
                  <a:pos x="12" y="41"/>
                </a:cxn>
                <a:cxn ang="0">
                  <a:pos x="20" y="39"/>
                </a:cxn>
                <a:cxn ang="0">
                  <a:pos x="23" y="35"/>
                </a:cxn>
                <a:cxn ang="0">
                  <a:pos x="23" y="35"/>
                </a:cxn>
                <a:cxn ang="0">
                  <a:pos x="21" y="46"/>
                </a:cxn>
                <a:cxn ang="0">
                  <a:pos x="18" y="49"/>
                </a:cxn>
                <a:cxn ang="0">
                  <a:pos x="14" y="51"/>
                </a:cxn>
                <a:cxn ang="0">
                  <a:pos x="14" y="51"/>
                </a:cxn>
                <a:cxn ang="0">
                  <a:pos x="11" y="49"/>
                </a:cxn>
                <a:cxn ang="0">
                  <a:pos x="11" y="48"/>
                </a:cxn>
                <a:cxn ang="0">
                  <a:pos x="11" y="48"/>
                </a:cxn>
                <a:cxn ang="0">
                  <a:pos x="11" y="44"/>
                </a:cxn>
                <a:cxn ang="0">
                  <a:pos x="0" y="44"/>
                </a:cxn>
                <a:cxn ang="0">
                  <a:pos x="0" y="44"/>
                </a:cxn>
                <a:cxn ang="0">
                  <a:pos x="0" y="48"/>
                </a:cxn>
                <a:cxn ang="0">
                  <a:pos x="0" y="48"/>
                </a:cxn>
                <a:cxn ang="0">
                  <a:pos x="2" y="53"/>
                </a:cxn>
                <a:cxn ang="0">
                  <a:pos x="4" y="55"/>
                </a:cxn>
                <a:cxn ang="0">
                  <a:pos x="12" y="57"/>
                </a:cxn>
                <a:cxn ang="0">
                  <a:pos x="12" y="57"/>
                </a:cxn>
                <a:cxn ang="0">
                  <a:pos x="20" y="55"/>
                </a:cxn>
                <a:cxn ang="0">
                  <a:pos x="25" y="53"/>
                </a:cxn>
                <a:cxn ang="0">
                  <a:pos x="28" y="48"/>
                </a:cxn>
                <a:cxn ang="0">
                  <a:pos x="32" y="42"/>
                </a:cxn>
                <a:cxn ang="0">
                  <a:pos x="43" y="7"/>
                </a:cxn>
                <a:cxn ang="0">
                  <a:pos x="43" y="7"/>
                </a:cxn>
                <a:cxn ang="0">
                  <a:pos x="44" y="0"/>
                </a:cxn>
                <a:cxn ang="0">
                  <a:pos x="44" y="0"/>
                </a:cxn>
              </a:cxnLst>
              <a:rect l="0" t="0" r="r" b="b"/>
              <a:pathLst>
                <a:path w="44" h="57">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07" name="Freeform 183"/>
            <p:cNvSpPr>
              <a:spLocks/>
            </p:cNvSpPr>
            <p:nvPr userDrawn="1"/>
          </p:nvSpPr>
          <p:spPr bwMode="auto">
            <a:xfrm>
              <a:off x="5276" y="551"/>
              <a:ext cx="46" cy="59"/>
            </a:xfrm>
            <a:custGeom>
              <a:avLst/>
              <a:gdLst/>
              <a:ahLst/>
              <a:cxnLst>
                <a:cxn ang="0">
                  <a:pos x="44" y="9"/>
                </a:cxn>
                <a:cxn ang="0">
                  <a:pos x="25" y="9"/>
                </a:cxn>
                <a:cxn ang="0">
                  <a:pos x="21" y="25"/>
                </a:cxn>
                <a:cxn ang="0">
                  <a:pos x="39" y="25"/>
                </a:cxn>
                <a:cxn ang="0">
                  <a:pos x="35" y="32"/>
                </a:cxn>
                <a:cxn ang="0">
                  <a:pos x="17" y="32"/>
                </a:cxn>
                <a:cxn ang="0">
                  <a:pos x="12" y="50"/>
                </a:cxn>
                <a:cxn ang="0">
                  <a:pos x="33" y="50"/>
                </a:cxn>
                <a:cxn ang="0">
                  <a:pos x="30" y="59"/>
                </a:cxn>
                <a:cxn ang="0">
                  <a:pos x="0" y="59"/>
                </a:cxn>
                <a:cxn ang="0">
                  <a:pos x="16" y="0"/>
                </a:cxn>
                <a:cxn ang="0">
                  <a:pos x="46" y="0"/>
                </a:cxn>
                <a:cxn ang="0">
                  <a:pos x="44" y="9"/>
                </a:cxn>
                <a:cxn ang="0">
                  <a:pos x="44" y="9"/>
                </a:cxn>
              </a:cxnLst>
              <a:rect l="0" t="0" r="r" b="b"/>
              <a:pathLst>
                <a:path w="46" h="59">
                  <a:moveTo>
                    <a:pt x="44" y="9"/>
                  </a:moveTo>
                  <a:lnTo>
                    <a:pt x="25" y="9"/>
                  </a:lnTo>
                  <a:lnTo>
                    <a:pt x="21" y="25"/>
                  </a:lnTo>
                  <a:lnTo>
                    <a:pt x="39" y="25"/>
                  </a:lnTo>
                  <a:lnTo>
                    <a:pt x="35" y="32"/>
                  </a:lnTo>
                  <a:lnTo>
                    <a:pt x="17" y="32"/>
                  </a:lnTo>
                  <a:lnTo>
                    <a:pt x="12" y="50"/>
                  </a:lnTo>
                  <a:lnTo>
                    <a:pt x="33" y="50"/>
                  </a:lnTo>
                  <a:lnTo>
                    <a:pt x="30" y="59"/>
                  </a:lnTo>
                  <a:lnTo>
                    <a:pt x="0" y="59"/>
                  </a:lnTo>
                  <a:lnTo>
                    <a:pt x="16" y="0"/>
                  </a:lnTo>
                  <a:lnTo>
                    <a:pt x="46" y="0"/>
                  </a:lnTo>
                  <a:lnTo>
                    <a:pt x="44" y="9"/>
                  </a:lnTo>
                  <a:lnTo>
                    <a:pt x="44"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8" name="Freeform 184"/>
            <p:cNvSpPr>
              <a:spLocks/>
            </p:cNvSpPr>
            <p:nvPr userDrawn="1"/>
          </p:nvSpPr>
          <p:spPr bwMode="auto">
            <a:xfrm>
              <a:off x="5313" y="569"/>
              <a:ext cx="44" cy="41"/>
            </a:xfrm>
            <a:custGeom>
              <a:avLst/>
              <a:gdLst/>
              <a:ahLst/>
              <a:cxnLst>
                <a:cxn ang="0">
                  <a:pos x="28" y="19"/>
                </a:cxn>
                <a:cxn ang="0">
                  <a:pos x="34" y="41"/>
                </a:cxn>
                <a:cxn ang="0">
                  <a:pos x="23" y="41"/>
                </a:cxn>
                <a:cxn ang="0">
                  <a:pos x="21" y="25"/>
                </a:cxn>
                <a:cxn ang="0">
                  <a:pos x="11" y="41"/>
                </a:cxn>
                <a:cxn ang="0">
                  <a:pos x="0" y="41"/>
                </a:cxn>
                <a:cxn ang="0">
                  <a:pos x="18" y="19"/>
                </a:cxn>
                <a:cxn ang="0">
                  <a:pos x="12" y="0"/>
                </a:cxn>
                <a:cxn ang="0">
                  <a:pos x="23" y="0"/>
                </a:cxn>
                <a:cxn ang="0">
                  <a:pos x="25" y="12"/>
                </a:cxn>
                <a:cxn ang="0">
                  <a:pos x="34" y="0"/>
                </a:cxn>
                <a:cxn ang="0">
                  <a:pos x="44" y="0"/>
                </a:cxn>
                <a:cxn ang="0">
                  <a:pos x="28" y="19"/>
                </a:cxn>
                <a:cxn ang="0">
                  <a:pos x="28" y="19"/>
                </a:cxn>
              </a:cxnLst>
              <a:rect l="0" t="0" r="r" b="b"/>
              <a:pathLst>
                <a:path w="44" h="41">
                  <a:moveTo>
                    <a:pt x="28" y="19"/>
                  </a:moveTo>
                  <a:lnTo>
                    <a:pt x="34" y="41"/>
                  </a:lnTo>
                  <a:lnTo>
                    <a:pt x="23" y="41"/>
                  </a:lnTo>
                  <a:lnTo>
                    <a:pt x="21" y="25"/>
                  </a:lnTo>
                  <a:lnTo>
                    <a:pt x="11" y="41"/>
                  </a:lnTo>
                  <a:lnTo>
                    <a:pt x="0" y="41"/>
                  </a:lnTo>
                  <a:lnTo>
                    <a:pt x="18" y="19"/>
                  </a:lnTo>
                  <a:lnTo>
                    <a:pt x="12" y="0"/>
                  </a:lnTo>
                  <a:lnTo>
                    <a:pt x="23" y="0"/>
                  </a:lnTo>
                  <a:lnTo>
                    <a:pt x="25" y="12"/>
                  </a:lnTo>
                  <a:lnTo>
                    <a:pt x="34" y="0"/>
                  </a:lnTo>
                  <a:lnTo>
                    <a:pt x="44" y="0"/>
                  </a:lnTo>
                  <a:lnTo>
                    <a:pt x="28" y="19"/>
                  </a:lnTo>
                  <a:lnTo>
                    <a:pt x="28" y="1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9" name="Freeform 185"/>
            <p:cNvSpPr>
              <a:spLocks/>
            </p:cNvSpPr>
            <p:nvPr userDrawn="1"/>
          </p:nvSpPr>
          <p:spPr bwMode="auto">
            <a:xfrm>
              <a:off x="5356" y="569"/>
              <a:ext cx="35" cy="41"/>
            </a:xfrm>
            <a:custGeom>
              <a:avLst/>
              <a:gdLst/>
              <a:ahLst/>
              <a:cxnLst>
                <a:cxn ang="0">
                  <a:pos x="35" y="14"/>
                </a:cxn>
                <a:cxn ang="0">
                  <a:pos x="24" y="14"/>
                </a:cxn>
                <a:cxn ang="0">
                  <a:pos x="24" y="14"/>
                </a:cxn>
                <a:cxn ang="0">
                  <a:pos x="26" y="9"/>
                </a:cxn>
                <a:cxn ang="0">
                  <a:pos x="26" y="9"/>
                </a:cxn>
                <a:cxn ang="0">
                  <a:pos x="24" y="7"/>
                </a:cxn>
                <a:cxn ang="0">
                  <a:pos x="23" y="5"/>
                </a:cxn>
                <a:cxn ang="0">
                  <a:pos x="23" y="5"/>
                </a:cxn>
                <a:cxn ang="0">
                  <a:pos x="17" y="7"/>
                </a:cxn>
                <a:cxn ang="0">
                  <a:pos x="16" y="10"/>
                </a:cxn>
                <a:cxn ang="0">
                  <a:pos x="12" y="21"/>
                </a:cxn>
                <a:cxn ang="0">
                  <a:pos x="12" y="21"/>
                </a:cxn>
                <a:cxn ang="0">
                  <a:pos x="10" y="30"/>
                </a:cxn>
                <a:cxn ang="0">
                  <a:pos x="10" y="30"/>
                </a:cxn>
                <a:cxn ang="0">
                  <a:pos x="10" y="33"/>
                </a:cxn>
                <a:cxn ang="0">
                  <a:pos x="14" y="35"/>
                </a:cxn>
                <a:cxn ang="0">
                  <a:pos x="14" y="35"/>
                </a:cxn>
                <a:cxn ang="0">
                  <a:pos x="17" y="33"/>
                </a:cxn>
                <a:cxn ang="0">
                  <a:pos x="19" y="32"/>
                </a:cxn>
                <a:cxn ang="0">
                  <a:pos x="21" y="26"/>
                </a:cxn>
                <a:cxn ang="0">
                  <a:pos x="31" y="26"/>
                </a:cxn>
                <a:cxn ang="0">
                  <a:pos x="31" y="26"/>
                </a:cxn>
                <a:cxn ang="0">
                  <a:pos x="28" y="33"/>
                </a:cxn>
                <a:cxn ang="0">
                  <a:pos x="24" y="37"/>
                </a:cxn>
                <a:cxn ang="0">
                  <a:pos x="19" y="41"/>
                </a:cxn>
                <a:cxn ang="0">
                  <a:pos x="12" y="41"/>
                </a:cxn>
                <a:cxn ang="0">
                  <a:pos x="12" y="41"/>
                </a:cxn>
                <a:cxn ang="0">
                  <a:pos x="8" y="41"/>
                </a:cxn>
                <a:cxn ang="0">
                  <a:pos x="3" y="39"/>
                </a:cxn>
                <a:cxn ang="0">
                  <a:pos x="1" y="37"/>
                </a:cxn>
                <a:cxn ang="0">
                  <a:pos x="0" y="32"/>
                </a:cxn>
                <a:cxn ang="0">
                  <a:pos x="0" y="32"/>
                </a:cxn>
                <a:cxn ang="0">
                  <a:pos x="1" y="21"/>
                </a:cxn>
                <a:cxn ang="0">
                  <a:pos x="1" y="21"/>
                </a:cxn>
                <a:cxn ang="0">
                  <a:pos x="5" y="12"/>
                </a:cxn>
                <a:cxn ang="0">
                  <a:pos x="8" y="5"/>
                </a:cxn>
                <a:cxn ang="0">
                  <a:pos x="14" y="2"/>
                </a:cxn>
                <a:cxn ang="0">
                  <a:pos x="17" y="0"/>
                </a:cxn>
                <a:cxn ang="0">
                  <a:pos x="23" y="0"/>
                </a:cxn>
                <a:cxn ang="0">
                  <a:pos x="23" y="0"/>
                </a:cxn>
                <a:cxn ang="0">
                  <a:pos x="28" y="0"/>
                </a:cxn>
                <a:cxn ang="0">
                  <a:pos x="31" y="0"/>
                </a:cxn>
                <a:cxn ang="0">
                  <a:pos x="35" y="3"/>
                </a:cxn>
                <a:cxn ang="0">
                  <a:pos x="35" y="7"/>
                </a:cxn>
                <a:cxn ang="0">
                  <a:pos x="35" y="7"/>
                </a:cxn>
                <a:cxn ang="0">
                  <a:pos x="35" y="14"/>
                </a:cxn>
                <a:cxn ang="0">
                  <a:pos x="35" y="14"/>
                </a:cxn>
              </a:cxnLst>
              <a:rect l="0" t="0" r="r" b="b"/>
              <a:pathLst>
                <a:path w="35" h="41">
                  <a:moveTo>
                    <a:pt x="35" y="14"/>
                  </a:moveTo>
                  <a:lnTo>
                    <a:pt x="24" y="14"/>
                  </a:lnTo>
                  <a:lnTo>
                    <a:pt x="24" y="14"/>
                  </a:lnTo>
                  <a:lnTo>
                    <a:pt x="26" y="9"/>
                  </a:lnTo>
                  <a:lnTo>
                    <a:pt x="26" y="9"/>
                  </a:lnTo>
                  <a:lnTo>
                    <a:pt x="24" y="7"/>
                  </a:lnTo>
                  <a:lnTo>
                    <a:pt x="23" y="5"/>
                  </a:lnTo>
                  <a:lnTo>
                    <a:pt x="23" y="5"/>
                  </a:lnTo>
                  <a:lnTo>
                    <a:pt x="17" y="7"/>
                  </a:lnTo>
                  <a:lnTo>
                    <a:pt x="16" y="10"/>
                  </a:lnTo>
                  <a:lnTo>
                    <a:pt x="12" y="21"/>
                  </a:lnTo>
                  <a:lnTo>
                    <a:pt x="12" y="21"/>
                  </a:lnTo>
                  <a:lnTo>
                    <a:pt x="10" y="30"/>
                  </a:lnTo>
                  <a:lnTo>
                    <a:pt x="10" y="30"/>
                  </a:lnTo>
                  <a:lnTo>
                    <a:pt x="10" y="33"/>
                  </a:lnTo>
                  <a:lnTo>
                    <a:pt x="14" y="35"/>
                  </a:lnTo>
                  <a:lnTo>
                    <a:pt x="14" y="35"/>
                  </a:lnTo>
                  <a:lnTo>
                    <a:pt x="17" y="33"/>
                  </a:lnTo>
                  <a:lnTo>
                    <a:pt x="19" y="32"/>
                  </a:lnTo>
                  <a:lnTo>
                    <a:pt x="21" y="26"/>
                  </a:lnTo>
                  <a:lnTo>
                    <a:pt x="31" y="26"/>
                  </a:lnTo>
                  <a:lnTo>
                    <a:pt x="31" y="26"/>
                  </a:lnTo>
                  <a:lnTo>
                    <a:pt x="28" y="33"/>
                  </a:lnTo>
                  <a:lnTo>
                    <a:pt x="24" y="37"/>
                  </a:lnTo>
                  <a:lnTo>
                    <a:pt x="19" y="41"/>
                  </a:lnTo>
                  <a:lnTo>
                    <a:pt x="12" y="41"/>
                  </a:lnTo>
                  <a:lnTo>
                    <a:pt x="12" y="41"/>
                  </a:lnTo>
                  <a:lnTo>
                    <a:pt x="8" y="41"/>
                  </a:lnTo>
                  <a:lnTo>
                    <a:pt x="3" y="39"/>
                  </a:lnTo>
                  <a:lnTo>
                    <a:pt x="1" y="37"/>
                  </a:lnTo>
                  <a:lnTo>
                    <a:pt x="0" y="32"/>
                  </a:lnTo>
                  <a:lnTo>
                    <a:pt x="0" y="32"/>
                  </a:lnTo>
                  <a:lnTo>
                    <a:pt x="1" y="21"/>
                  </a:lnTo>
                  <a:lnTo>
                    <a:pt x="1" y="21"/>
                  </a:lnTo>
                  <a:lnTo>
                    <a:pt x="5" y="12"/>
                  </a:lnTo>
                  <a:lnTo>
                    <a:pt x="8" y="5"/>
                  </a:lnTo>
                  <a:lnTo>
                    <a:pt x="14" y="2"/>
                  </a:lnTo>
                  <a:lnTo>
                    <a:pt x="17" y="0"/>
                  </a:lnTo>
                  <a:lnTo>
                    <a:pt x="23" y="0"/>
                  </a:lnTo>
                  <a:lnTo>
                    <a:pt x="23" y="0"/>
                  </a:lnTo>
                  <a:lnTo>
                    <a:pt x="28" y="0"/>
                  </a:lnTo>
                  <a:lnTo>
                    <a:pt x="31" y="0"/>
                  </a:lnTo>
                  <a:lnTo>
                    <a:pt x="35" y="3"/>
                  </a:lnTo>
                  <a:lnTo>
                    <a:pt x="35" y="7"/>
                  </a:lnTo>
                  <a:lnTo>
                    <a:pt x="35" y="7"/>
                  </a:lnTo>
                  <a:lnTo>
                    <a:pt x="35" y="14"/>
                  </a:lnTo>
                  <a:lnTo>
                    <a:pt x="35" y="1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0" name="Freeform 186"/>
            <p:cNvSpPr>
              <a:spLocks noEditPoints="1"/>
            </p:cNvSpPr>
            <p:nvPr userDrawn="1"/>
          </p:nvSpPr>
          <p:spPr bwMode="auto">
            <a:xfrm>
              <a:off x="5393" y="569"/>
              <a:ext cx="35" cy="41"/>
            </a:xfrm>
            <a:custGeom>
              <a:avLst/>
              <a:gdLst/>
              <a:ahLst/>
              <a:cxnLst>
                <a:cxn ang="0">
                  <a:pos x="26" y="9"/>
                </a:cxn>
                <a:cxn ang="0">
                  <a:pos x="26" y="9"/>
                </a:cxn>
                <a:cxn ang="0">
                  <a:pos x="25" y="16"/>
                </a:cxn>
                <a:cxn ang="0">
                  <a:pos x="14" y="16"/>
                </a:cxn>
                <a:cxn ang="0">
                  <a:pos x="14" y="16"/>
                </a:cxn>
                <a:cxn ang="0">
                  <a:pos x="16" y="9"/>
                </a:cxn>
                <a:cxn ang="0">
                  <a:pos x="19" y="7"/>
                </a:cxn>
                <a:cxn ang="0">
                  <a:pos x="23" y="5"/>
                </a:cxn>
                <a:cxn ang="0">
                  <a:pos x="23" y="5"/>
                </a:cxn>
                <a:cxn ang="0">
                  <a:pos x="25" y="7"/>
                </a:cxn>
                <a:cxn ang="0">
                  <a:pos x="26" y="9"/>
                </a:cxn>
                <a:cxn ang="0">
                  <a:pos x="35" y="9"/>
                </a:cxn>
                <a:cxn ang="0">
                  <a:pos x="35" y="9"/>
                </a:cxn>
                <a:cxn ang="0">
                  <a:pos x="35" y="3"/>
                </a:cxn>
                <a:cxn ang="0">
                  <a:pos x="32" y="2"/>
                </a:cxn>
                <a:cxn ang="0">
                  <a:pos x="28" y="0"/>
                </a:cxn>
                <a:cxn ang="0">
                  <a:pos x="25" y="0"/>
                </a:cxn>
                <a:cxn ang="0">
                  <a:pos x="25" y="0"/>
                </a:cxn>
                <a:cxn ang="0">
                  <a:pos x="16" y="2"/>
                </a:cxn>
                <a:cxn ang="0">
                  <a:pos x="9" y="5"/>
                </a:cxn>
                <a:cxn ang="0">
                  <a:pos x="5" y="12"/>
                </a:cxn>
                <a:cxn ang="0">
                  <a:pos x="2" y="21"/>
                </a:cxn>
                <a:cxn ang="0">
                  <a:pos x="2" y="21"/>
                </a:cxn>
                <a:cxn ang="0">
                  <a:pos x="0" y="32"/>
                </a:cxn>
                <a:cxn ang="0">
                  <a:pos x="0" y="32"/>
                </a:cxn>
                <a:cxn ang="0">
                  <a:pos x="2" y="37"/>
                </a:cxn>
                <a:cxn ang="0">
                  <a:pos x="3" y="39"/>
                </a:cxn>
                <a:cxn ang="0">
                  <a:pos x="9" y="41"/>
                </a:cxn>
                <a:cxn ang="0">
                  <a:pos x="12" y="41"/>
                </a:cxn>
                <a:cxn ang="0">
                  <a:pos x="12" y="41"/>
                </a:cxn>
                <a:cxn ang="0">
                  <a:pos x="19" y="41"/>
                </a:cxn>
                <a:cxn ang="0">
                  <a:pos x="25" y="37"/>
                </a:cxn>
                <a:cxn ang="0">
                  <a:pos x="28" y="33"/>
                </a:cxn>
                <a:cxn ang="0">
                  <a:pos x="32" y="26"/>
                </a:cxn>
                <a:cxn ang="0">
                  <a:pos x="21" y="26"/>
                </a:cxn>
                <a:cxn ang="0">
                  <a:pos x="21" y="26"/>
                </a:cxn>
                <a:cxn ang="0">
                  <a:pos x="19" y="32"/>
                </a:cxn>
                <a:cxn ang="0">
                  <a:pos x="18" y="33"/>
                </a:cxn>
                <a:cxn ang="0">
                  <a:pos x="14" y="35"/>
                </a:cxn>
                <a:cxn ang="0">
                  <a:pos x="14" y="35"/>
                </a:cxn>
                <a:cxn ang="0">
                  <a:pos x="10" y="33"/>
                </a:cxn>
                <a:cxn ang="0">
                  <a:pos x="10" y="32"/>
                </a:cxn>
                <a:cxn ang="0">
                  <a:pos x="10" y="32"/>
                </a:cxn>
                <a:cxn ang="0">
                  <a:pos x="12" y="21"/>
                </a:cxn>
                <a:cxn ang="0">
                  <a:pos x="33" y="21"/>
                </a:cxn>
                <a:cxn ang="0">
                  <a:pos x="33" y="21"/>
                </a:cxn>
                <a:cxn ang="0">
                  <a:pos x="35" y="16"/>
                </a:cxn>
                <a:cxn ang="0">
                  <a:pos x="35" y="9"/>
                </a:cxn>
                <a:cxn ang="0">
                  <a:pos x="35" y="9"/>
                </a:cxn>
              </a:cxnLst>
              <a:rect l="0" t="0" r="r" b="b"/>
              <a:pathLst>
                <a:path w="35" h="41">
                  <a:moveTo>
                    <a:pt x="26" y="9"/>
                  </a:moveTo>
                  <a:lnTo>
                    <a:pt x="26" y="9"/>
                  </a:lnTo>
                  <a:lnTo>
                    <a:pt x="25" y="16"/>
                  </a:lnTo>
                  <a:lnTo>
                    <a:pt x="14" y="16"/>
                  </a:lnTo>
                  <a:lnTo>
                    <a:pt x="14" y="16"/>
                  </a:lnTo>
                  <a:lnTo>
                    <a:pt x="16" y="9"/>
                  </a:lnTo>
                  <a:lnTo>
                    <a:pt x="19" y="7"/>
                  </a:lnTo>
                  <a:lnTo>
                    <a:pt x="23" y="5"/>
                  </a:lnTo>
                  <a:lnTo>
                    <a:pt x="23" y="5"/>
                  </a:lnTo>
                  <a:lnTo>
                    <a:pt x="25" y="7"/>
                  </a:lnTo>
                  <a:lnTo>
                    <a:pt x="26" y="9"/>
                  </a:lnTo>
                  <a:close/>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1" name="Freeform 187"/>
            <p:cNvSpPr>
              <a:spLocks/>
            </p:cNvSpPr>
            <p:nvPr userDrawn="1"/>
          </p:nvSpPr>
          <p:spPr bwMode="auto">
            <a:xfrm>
              <a:off x="5407" y="574"/>
              <a:ext cx="12" cy="11"/>
            </a:xfrm>
            <a:custGeom>
              <a:avLst/>
              <a:gdLst/>
              <a:ahLst/>
              <a:cxnLst>
                <a:cxn ang="0">
                  <a:pos x="12" y="4"/>
                </a:cxn>
                <a:cxn ang="0">
                  <a:pos x="12" y="4"/>
                </a:cxn>
                <a:cxn ang="0">
                  <a:pos x="11" y="11"/>
                </a:cxn>
                <a:cxn ang="0">
                  <a:pos x="0" y="11"/>
                </a:cxn>
                <a:cxn ang="0">
                  <a:pos x="0" y="11"/>
                </a:cxn>
                <a:cxn ang="0">
                  <a:pos x="2" y="4"/>
                </a:cxn>
                <a:cxn ang="0">
                  <a:pos x="5" y="2"/>
                </a:cxn>
                <a:cxn ang="0">
                  <a:pos x="9" y="0"/>
                </a:cxn>
                <a:cxn ang="0">
                  <a:pos x="9" y="0"/>
                </a:cxn>
                <a:cxn ang="0">
                  <a:pos x="11" y="2"/>
                </a:cxn>
                <a:cxn ang="0">
                  <a:pos x="12" y="4"/>
                </a:cxn>
              </a:cxnLst>
              <a:rect l="0" t="0" r="r" b="b"/>
              <a:pathLst>
                <a:path w="12" h="11">
                  <a:moveTo>
                    <a:pt x="12" y="4"/>
                  </a:moveTo>
                  <a:lnTo>
                    <a:pt x="12" y="4"/>
                  </a:lnTo>
                  <a:lnTo>
                    <a:pt x="11" y="11"/>
                  </a:lnTo>
                  <a:lnTo>
                    <a:pt x="0" y="11"/>
                  </a:lnTo>
                  <a:lnTo>
                    <a:pt x="0" y="11"/>
                  </a:lnTo>
                  <a:lnTo>
                    <a:pt x="2" y="4"/>
                  </a:lnTo>
                  <a:lnTo>
                    <a:pt x="5" y="2"/>
                  </a:lnTo>
                  <a:lnTo>
                    <a:pt x="9" y="0"/>
                  </a:lnTo>
                  <a:lnTo>
                    <a:pt x="9" y="0"/>
                  </a:lnTo>
                  <a:lnTo>
                    <a:pt x="11"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12" name="Freeform 188"/>
            <p:cNvSpPr>
              <a:spLocks/>
            </p:cNvSpPr>
            <p:nvPr userDrawn="1"/>
          </p:nvSpPr>
          <p:spPr bwMode="auto">
            <a:xfrm>
              <a:off x="5393" y="569"/>
              <a:ext cx="35" cy="41"/>
            </a:xfrm>
            <a:custGeom>
              <a:avLst/>
              <a:gdLst/>
              <a:ahLst/>
              <a:cxnLst>
                <a:cxn ang="0">
                  <a:pos x="35" y="9"/>
                </a:cxn>
                <a:cxn ang="0">
                  <a:pos x="35" y="9"/>
                </a:cxn>
                <a:cxn ang="0">
                  <a:pos x="35" y="3"/>
                </a:cxn>
                <a:cxn ang="0">
                  <a:pos x="32" y="2"/>
                </a:cxn>
                <a:cxn ang="0">
                  <a:pos x="28" y="0"/>
                </a:cxn>
                <a:cxn ang="0">
                  <a:pos x="25" y="0"/>
                </a:cxn>
                <a:cxn ang="0">
                  <a:pos x="25" y="0"/>
                </a:cxn>
                <a:cxn ang="0">
                  <a:pos x="16" y="2"/>
                </a:cxn>
                <a:cxn ang="0">
                  <a:pos x="9" y="5"/>
                </a:cxn>
                <a:cxn ang="0">
                  <a:pos x="5" y="12"/>
                </a:cxn>
                <a:cxn ang="0">
                  <a:pos x="2" y="21"/>
                </a:cxn>
                <a:cxn ang="0">
                  <a:pos x="2" y="21"/>
                </a:cxn>
                <a:cxn ang="0">
                  <a:pos x="0" y="32"/>
                </a:cxn>
                <a:cxn ang="0">
                  <a:pos x="0" y="32"/>
                </a:cxn>
                <a:cxn ang="0">
                  <a:pos x="2" y="37"/>
                </a:cxn>
                <a:cxn ang="0">
                  <a:pos x="3" y="39"/>
                </a:cxn>
                <a:cxn ang="0">
                  <a:pos x="9" y="41"/>
                </a:cxn>
                <a:cxn ang="0">
                  <a:pos x="12" y="41"/>
                </a:cxn>
                <a:cxn ang="0">
                  <a:pos x="12" y="41"/>
                </a:cxn>
                <a:cxn ang="0">
                  <a:pos x="19" y="41"/>
                </a:cxn>
                <a:cxn ang="0">
                  <a:pos x="25" y="37"/>
                </a:cxn>
                <a:cxn ang="0">
                  <a:pos x="28" y="33"/>
                </a:cxn>
                <a:cxn ang="0">
                  <a:pos x="32" y="26"/>
                </a:cxn>
                <a:cxn ang="0">
                  <a:pos x="21" y="26"/>
                </a:cxn>
                <a:cxn ang="0">
                  <a:pos x="21" y="26"/>
                </a:cxn>
                <a:cxn ang="0">
                  <a:pos x="19" y="32"/>
                </a:cxn>
                <a:cxn ang="0">
                  <a:pos x="18" y="33"/>
                </a:cxn>
                <a:cxn ang="0">
                  <a:pos x="14" y="35"/>
                </a:cxn>
                <a:cxn ang="0">
                  <a:pos x="14" y="35"/>
                </a:cxn>
                <a:cxn ang="0">
                  <a:pos x="10" y="33"/>
                </a:cxn>
                <a:cxn ang="0">
                  <a:pos x="10" y="32"/>
                </a:cxn>
                <a:cxn ang="0">
                  <a:pos x="10" y="32"/>
                </a:cxn>
                <a:cxn ang="0">
                  <a:pos x="12" y="21"/>
                </a:cxn>
                <a:cxn ang="0">
                  <a:pos x="33" y="21"/>
                </a:cxn>
                <a:cxn ang="0">
                  <a:pos x="33" y="21"/>
                </a:cxn>
                <a:cxn ang="0">
                  <a:pos x="35" y="16"/>
                </a:cxn>
                <a:cxn ang="0">
                  <a:pos x="35" y="9"/>
                </a:cxn>
                <a:cxn ang="0">
                  <a:pos x="35" y="9"/>
                </a:cxn>
              </a:cxnLst>
              <a:rect l="0" t="0" r="r" b="b"/>
              <a:pathLst>
                <a:path w="35" h="41">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13" name="Freeform 189"/>
            <p:cNvSpPr>
              <a:spLocks/>
            </p:cNvSpPr>
            <p:nvPr userDrawn="1"/>
          </p:nvSpPr>
          <p:spPr bwMode="auto">
            <a:xfrm>
              <a:off x="5430" y="551"/>
              <a:ext cx="27" cy="59"/>
            </a:xfrm>
            <a:custGeom>
              <a:avLst/>
              <a:gdLst/>
              <a:ahLst/>
              <a:cxnLst>
                <a:cxn ang="0">
                  <a:pos x="9" y="59"/>
                </a:cxn>
                <a:cxn ang="0">
                  <a:pos x="0" y="59"/>
                </a:cxn>
                <a:cxn ang="0">
                  <a:pos x="16" y="0"/>
                </a:cxn>
                <a:cxn ang="0">
                  <a:pos x="27" y="0"/>
                </a:cxn>
                <a:cxn ang="0">
                  <a:pos x="9" y="59"/>
                </a:cxn>
                <a:cxn ang="0">
                  <a:pos x="9" y="59"/>
                </a:cxn>
              </a:cxnLst>
              <a:rect l="0" t="0" r="r" b="b"/>
              <a:pathLst>
                <a:path w="27" h="59">
                  <a:moveTo>
                    <a:pt x="9" y="59"/>
                  </a:moveTo>
                  <a:lnTo>
                    <a:pt x="0" y="59"/>
                  </a:lnTo>
                  <a:lnTo>
                    <a:pt x="16" y="0"/>
                  </a:lnTo>
                  <a:lnTo>
                    <a:pt x="27" y="0"/>
                  </a:lnTo>
                  <a:lnTo>
                    <a:pt x="9" y="59"/>
                  </a:lnTo>
                  <a:lnTo>
                    <a:pt x="9" y="5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4" name="Freeform 190"/>
            <p:cNvSpPr>
              <a:spLocks/>
            </p:cNvSpPr>
            <p:nvPr userDrawn="1"/>
          </p:nvSpPr>
          <p:spPr bwMode="auto">
            <a:xfrm>
              <a:off x="5451" y="551"/>
              <a:ext cx="25" cy="59"/>
            </a:xfrm>
            <a:custGeom>
              <a:avLst/>
              <a:gdLst/>
              <a:ahLst/>
              <a:cxnLst>
                <a:cxn ang="0">
                  <a:pos x="9" y="59"/>
                </a:cxn>
                <a:cxn ang="0">
                  <a:pos x="0" y="59"/>
                </a:cxn>
                <a:cxn ang="0">
                  <a:pos x="16" y="0"/>
                </a:cxn>
                <a:cxn ang="0">
                  <a:pos x="25" y="0"/>
                </a:cxn>
                <a:cxn ang="0">
                  <a:pos x="9" y="59"/>
                </a:cxn>
                <a:cxn ang="0">
                  <a:pos x="9" y="59"/>
                </a:cxn>
              </a:cxnLst>
              <a:rect l="0" t="0" r="r" b="b"/>
              <a:pathLst>
                <a:path w="25" h="59">
                  <a:moveTo>
                    <a:pt x="9" y="59"/>
                  </a:moveTo>
                  <a:lnTo>
                    <a:pt x="0" y="59"/>
                  </a:lnTo>
                  <a:lnTo>
                    <a:pt x="16" y="0"/>
                  </a:lnTo>
                  <a:lnTo>
                    <a:pt x="25" y="0"/>
                  </a:lnTo>
                  <a:lnTo>
                    <a:pt x="9" y="59"/>
                  </a:lnTo>
                  <a:lnTo>
                    <a:pt x="9" y="5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5" name="Freeform 191"/>
            <p:cNvSpPr>
              <a:spLocks noEditPoints="1"/>
            </p:cNvSpPr>
            <p:nvPr userDrawn="1"/>
          </p:nvSpPr>
          <p:spPr bwMode="auto">
            <a:xfrm>
              <a:off x="5474" y="569"/>
              <a:ext cx="36" cy="41"/>
            </a:xfrm>
            <a:custGeom>
              <a:avLst/>
              <a:gdLst/>
              <a:ahLst/>
              <a:cxnLst>
                <a:cxn ang="0">
                  <a:pos x="25" y="9"/>
                </a:cxn>
                <a:cxn ang="0">
                  <a:pos x="25" y="9"/>
                </a:cxn>
                <a:cxn ang="0">
                  <a:pos x="23" y="16"/>
                </a:cxn>
                <a:cxn ang="0">
                  <a:pos x="13" y="16"/>
                </a:cxn>
                <a:cxn ang="0">
                  <a:pos x="13" y="16"/>
                </a:cxn>
                <a:cxn ang="0">
                  <a:pos x="16" y="9"/>
                </a:cxn>
                <a:cxn ang="0">
                  <a:pos x="18" y="7"/>
                </a:cxn>
                <a:cxn ang="0">
                  <a:pos x="22" y="5"/>
                </a:cxn>
                <a:cxn ang="0">
                  <a:pos x="22" y="5"/>
                </a:cxn>
                <a:cxn ang="0">
                  <a:pos x="25" y="7"/>
                </a:cxn>
                <a:cxn ang="0">
                  <a:pos x="25" y="9"/>
                </a:cxn>
                <a:cxn ang="0">
                  <a:pos x="36" y="9"/>
                </a:cxn>
                <a:cxn ang="0">
                  <a:pos x="36" y="9"/>
                </a:cxn>
                <a:cxn ang="0">
                  <a:pos x="34" y="3"/>
                </a:cxn>
                <a:cxn ang="0">
                  <a:pos x="32" y="2"/>
                </a:cxn>
                <a:cxn ang="0">
                  <a:pos x="29" y="0"/>
                </a:cxn>
                <a:cxn ang="0">
                  <a:pos x="23" y="0"/>
                </a:cxn>
                <a:cxn ang="0">
                  <a:pos x="23" y="0"/>
                </a:cxn>
                <a:cxn ang="0">
                  <a:pos x="15" y="2"/>
                </a:cxn>
                <a:cxn ang="0">
                  <a:pos x="9" y="5"/>
                </a:cxn>
                <a:cxn ang="0">
                  <a:pos x="6" y="12"/>
                </a:cxn>
                <a:cxn ang="0">
                  <a:pos x="2" y="21"/>
                </a:cxn>
                <a:cxn ang="0">
                  <a:pos x="2" y="21"/>
                </a:cxn>
                <a:cxn ang="0">
                  <a:pos x="0" y="32"/>
                </a:cxn>
                <a:cxn ang="0">
                  <a:pos x="0" y="32"/>
                </a:cxn>
                <a:cxn ang="0">
                  <a:pos x="0" y="37"/>
                </a:cxn>
                <a:cxn ang="0">
                  <a:pos x="4" y="39"/>
                </a:cxn>
                <a:cxn ang="0">
                  <a:pos x="7" y="41"/>
                </a:cxn>
                <a:cxn ang="0">
                  <a:pos x="13" y="41"/>
                </a:cxn>
                <a:cxn ang="0">
                  <a:pos x="13" y="41"/>
                </a:cxn>
                <a:cxn ang="0">
                  <a:pos x="20" y="41"/>
                </a:cxn>
                <a:cxn ang="0">
                  <a:pos x="23" y="37"/>
                </a:cxn>
                <a:cxn ang="0">
                  <a:pos x="29" y="33"/>
                </a:cxn>
                <a:cxn ang="0">
                  <a:pos x="31" y="26"/>
                </a:cxn>
                <a:cxn ang="0">
                  <a:pos x="22" y="26"/>
                </a:cxn>
                <a:cxn ang="0">
                  <a:pos x="22"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6" y="9"/>
                </a:cxn>
                <a:cxn ang="0">
                  <a:pos x="36" y="9"/>
                </a:cxn>
              </a:cxnLst>
              <a:rect l="0" t="0" r="r" b="b"/>
              <a:pathLst>
                <a:path w="36" h="41">
                  <a:moveTo>
                    <a:pt x="25" y="9"/>
                  </a:moveTo>
                  <a:lnTo>
                    <a:pt x="25" y="9"/>
                  </a:lnTo>
                  <a:lnTo>
                    <a:pt x="23" y="16"/>
                  </a:lnTo>
                  <a:lnTo>
                    <a:pt x="13" y="16"/>
                  </a:lnTo>
                  <a:lnTo>
                    <a:pt x="13" y="16"/>
                  </a:lnTo>
                  <a:lnTo>
                    <a:pt x="16" y="9"/>
                  </a:lnTo>
                  <a:lnTo>
                    <a:pt x="18" y="7"/>
                  </a:lnTo>
                  <a:lnTo>
                    <a:pt x="22" y="5"/>
                  </a:lnTo>
                  <a:lnTo>
                    <a:pt x="22" y="5"/>
                  </a:lnTo>
                  <a:lnTo>
                    <a:pt x="25" y="7"/>
                  </a:lnTo>
                  <a:lnTo>
                    <a:pt x="25" y="9"/>
                  </a:lnTo>
                  <a:close/>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6" name="Freeform 192"/>
            <p:cNvSpPr>
              <a:spLocks/>
            </p:cNvSpPr>
            <p:nvPr userDrawn="1"/>
          </p:nvSpPr>
          <p:spPr bwMode="auto">
            <a:xfrm>
              <a:off x="5487" y="574"/>
              <a:ext cx="12" cy="11"/>
            </a:xfrm>
            <a:custGeom>
              <a:avLst/>
              <a:gdLst/>
              <a:ahLst/>
              <a:cxnLst>
                <a:cxn ang="0">
                  <a:pos x="12" y="4"/>
                </a:cxn>
                <a:cxn ang="0">
                  <a:pos x="12" y="4"/>
                </a:cxn>
                <a:cxn ang="0">
                  <a:pos x="10" y="11"/>
                </a:cxn>
                <a:cxn ang="0">
                  <a:pos x="0" y="11"/>
                </a:cxn>
                <a:cxn ang="0">
                  <a:pos x="0" y="11"/>
                </a:cxn>
                <a:cxn ang="0">
                  <a:pos x="3" y="4"/>
                </a:cxn>
                <a:cxn ang="0">
                  <a:pos x="5" y="2"/>
                </a:cxn>
                <a:cxn ang="0">
                  <a:pos x="9" y="0"/>
                </a:cxn>
                <a:cxn ang="0">
                  <a:pos x="9" y="0"/>
                </a:cxn>
                <a:cxn ang="0">
                  <a:pos x="12" y="2"/>
                </a:cxn>
                <a:cxn ang="0">
                  <a:pos x="12" y="4"/>
                </a:cxn>
              </a:cxnLst>
              <a:rect l="0" t="0" r="r" b="b"/>
              <a:pathLst>
                <a:path w="12" h="11">
                  <a:moveTo>
                    <a:pt x="12" y="4"/>
                  </a:moveTo>
                  <a:lnTo>
                    <a:pt x="12" y="4"/>
                  </a:lnTo>
                  <a:lnTo>
                    <a:pt x="10" y="11"/>
                  </a:lnTo>
                  <a:lnTo>
                    <a:pt x="0" y="11"/>
                  </a:lnTo>
                  <a:lnTo>
                    <a:pt x="0" y="11"/>
                  </a:lnTo>
                  <a:lnTo>
                    <a:pt x="3" y="4"/>
                  </a:lnTo>
                  <a:lnTo>
                    <a:pt x="5" y="2"/>
                  </a:lnTo>
                  <a:lnTo>
                    <a:pt x="9" y="0"/>
                  </a:lnTo>
                  <a:lnTo>
                    <a:pt x="9" y="0"/>
                  </a:lnTo>
                  <a:lnTo>
                    <a:pt x="12"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17" name="Freeform 193"/>
            <p:cNvSpPr>
              <a:spLocks/>
            </p:cNvSpPr>
            <p:nvPr userDrawn="1"/>
          </p:nvSpPr>
          <p:spPr bwMode="auto">
            <a:xfrm>
              <a:off x="5474" y="569"/>
              <a:ext cx="36" cy="41"/>
            </a:xfrm>
            <a:custGeom>
              <a:avLst/>
              <a:gdLst/>
              <a:ahLst/>
              <a:cxnLst>
                <a:cxn ang="0">
                  <a:pos x="36" y="9"/>
                </a:cxn>
                <a:cxn ang="0">
                  <a:pos x="36" y="9"/>
                </a:cxn>
                <a:cxn ang="0">
                  <a:pos x="34" y="3"/>
                </a:cxn>
                <a:cxn ang="0">
                  <a:pos x="32" y="2"/>
                </a:cxn>
                <a:cxn ang="0">
                  <a:pos x="29" y="0"/>
                </a:cxn>
                <a:cxn ang="0">
                  <a:pos x="23" y="0"/>
                </a:cxn>
                <a:cxn ang="0">
                  <a:pos x="23" y="0"/>
                </a:cxn>
                <a:cxn ang="0">
                  <a:pos x="15" y="2"/>
                </a:cxn>
                <a:cxn ang="0">
                  <a:pos x="9" y="5"/>
                </a:cxn>
                <a:cxn ang="0">
                  <a:pos x="6" y="12"/>
                </a:cxn>
                <a:cxn ang="0">
                  <a:pos x="2" y="21"/>
                </a:cxn>
                <a:cxn ang="0">
                  <a:pos x="2" y="21"/>
                </a:cxn>
                <a:cxn ang="0">
                  <a:pos x="0" y="32"/>
                </a:cxn>
                <a:cxn ang="0">
                  <a:pos x="0" y="32"/>
                </a:cxn>
                <a:cxn ang="0">
                  <a:pos x="0" y="37"/>
                </a:cxn>
                <a:cxn ang="0">
                  <a:pos x="4" y="39"/>
                </a:cxn>
                <a:cxn ang="0">
                  <a:pos x="7" y="41"/>
                </a:cxn>
                <a:cxn ang="0">
                  <a:pos x="13" y="41"/>
                </a:cxn>
                <a:cxn ang="0">
                  <a:pos x="13" y="41"/>
                </a:cxn>
                <a:cxn ang="0">
                  <a:pos x="20" y="41"/>
                </a:cxn>
                <a:cxn ang="0">
                  <a:pos x="23" y="37"/>
                </a:cxn>
                <a:cxn ang="0">
                  <a:pos x="29" y="33"/>
                </a:cxn>
                <a:cxn ang="0">
                  <a:pos x="31" y="26"/>
                </a:cxn>
                <a:cxn ang="0">
                  <a:pos x="22" y="26"/>
                </a:cxn>
                <a:cxn ang="0">
                  <a:pos x="22"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6" y="9"/>
                </a:cxn>
                <a:cxn ang="0">
                  <a:pos x="36" y="9"/>
                </a:cxn>
              </a:cxnLst>
              <a:rect l="0" t="0" r="r" b="b"/>
              <a:pathLst>
                <a:path w="36" h="41">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18" name="Freeform 194"/>
            <p:cNvSpPr>
              <a:spLocks/>
            </p:cNvSpPr>
            <p:nvPr userDrawn="1"/>
          </p:nvSpPr>
          <p:spPr bwMode="auto">
            <a:xfrm>
              <a:off x="5510" y="569"/>
              <a:ext cx="41" cy="41"/>
            </a:xfrm>
            <a:custGeom>
              <a:avLst/>
              <a:gdLst/>
              <a:ahLst/>
              <a:cxnLst>
                <a:cxn ang="0">
                  <a:pos x="39" y="12"/>
                </a:cxn>
                <a:cxn ang="0">
                  <a:pos x="32" y="41"/>
                </a:cxn>
                <a:cxn ang="0">
                  <a:pos x="21" y="41"/>
                </a:cxn>
                <a:cxn ang="0">
                  <a:pos x="28" y="14"/>
                </a:cxn>
                <a:cxn ang="0">
                  <a:pos x="28" y="14"/>
                </a:cxn>
                <a:cxn ang="0">
                  <a:pos x="30" y="9"/>
                </a:cxn>
                <a:cxn ang="0">
                  <a:pos x="30" y="9"/>
                </a:cxn>
                <a:cxn ang="0">
                  <a:pos x="28" y="7"/>
                </a:cxn>
                <a:cxn ang="0">
                  <a:pos x="26" y="5"/>
                </a:cxn>
                <a:cxn ang="0">
                  <a:pos x="26" y="5"/>
                </a:cxn>
                <a:cxn ang="0">
                  <a:pos x="23" y="7"/>
                </a:cxn>
                <a:cxn ang="0">
                  <a:pos x="21" y="9"/>
                </a:cxn>
                <a:cxn ang="0">
                  <a:pos x="18" y="14"/>
                </a:cxn>
                <a:cxn ang="0">
                  <a:pos x="11" y="41"/>
                </a:cxn>
                <a:cxn ang="0">
                  <a:pos x="0" y="41"/>
                </a:cxn>
                <a:cxn ang="0">
                  <a:pos x="11" y="7"/>
                </a:cxn>
                <a:cxn ang="0">
                  <a:pos x="11" y="7"/>
                </a:cxn>
                <a:cxn ang="0">
                  <a:pos x="12" y="0"/>
                </a:cxn>
                <a:cxn ang="0">
                  <a:pos x="21" y="0"/>
                </a:cxn>
                <a:cxn ang="0">
                  <a:pos x="21" y="5"/>
                </a:cxn>
                <a:cxn ang="0">
                  <a:pos x="21" y="5"/>
                </a:cxn>
                <a:cxn ang="0">
                  <a:pos x="26" y="0"/>
                </a:cxn>
                <a:cxn ang="0">
                  <a:pos x="32" y="0"/>
                </a:cxn>
                <a:cxn ang="0">
                  <a:pos x="32" y="0"/>
                </a:cxn>
                <a:cxn ang="0">
                  <a:pos x="37" y="0"/>
                </a:cxn>
                <a:cxn ang="0">
                  <a:pos x="39" y="3"/>
                </a:cxn>
                <a:cxn ang="0">
                  <a:pos x="41" y="7"/>
                </a:cxn>
                <a:cxn ang="0">
                  <a:pos x="41" y="7"/>
                </a:cxn>
                <a:cxn ang="0">
                  <a:pos x="39" y="12"/>
                </a:cxn>
                <a:cxn ang="0">
                  <a:pos x="39" y="12"/>
                </a:cxn>
              </a:cxnLst>
              <a:rect l="0" t="0" r="r" b="b"/>
              <a:pathLst>
                <a:path w="41" h="41">
                  <a:moveTo>
                    <a:pt x="39" y="12"/>
                  </a:moveTo>
                  <a:lnTo>
                    <a:pt x="32" y="41"/>
                  </a:lnTo>
                  <a:lnTo>
                    <a:pt x="21" y="41"/>
                  </a:lnTo>
                  <a:lnTo>
                    <a:pt x="28" y="14"/>
                  </a:lnTo>
                  <a:lnTo>
                    <a:pt x="28" y="14"/>
                  </a:lnTo>
                  <a:lnTo>
                    <a:pt x="30" y="9"/>
                  </a:lnTo>
                  <a:lnTo>
                    <a:pt x="30" y="9"/>
                  </a:lnTo>
                  <a:lnTo>
                    <a:pt x="28" y="7"/>
                  </a:lnTo>
                  <a:lnTo>
                    <a:pt x="26" y="5"/>
                  </a:lnTo>
                  <a:lnTo>
                    <a:pt x="26" y="5"/>
                  </a:lnTo>
                  <a:lnTo>
                    <a:pt x="23" y="7"/>
                  </a:lnTo>
                  <a:lnTo>
                    <a:pt x="21" y="9"/>
                  </a:lnTo>
                  <a:lnTo>
                    <a:pt x="18" y="14"/>
                  </a:lnTo>
                  <a:lnTo>
                    <a:pt x="11" y="41"/>
                  </a:lnTo>
                  <a:lnTo>
                    <a:pt x="0" y="41"/>
                  </a:lnTo>
                  <a:lnTo>
                    <a:pt x="11" y="7"/>
                  </a:lnTo>
                  <a:lnTo>
                    <a:pt x="11" y="7"/>
                  </a:lnTo>
                  <a:lnTo>
                    <a:pt x="12" y="0"/>
                  </a:lnTo>
                  <a:lnTo>
                    <a:pt x="21" y="0"/>
                  </a:lnTo>
                  <a:lnTo>
                    <a:pt x="21" y="5"/>
                  </a:lnTo>
                  <a:lnTo>
                    <a:pt x="21" y="5"/>
                  </a:lnTo>
                  <a:lnTo>
                    <a:pt x="26" y="0"/>
                  </a:lnTo>
                  <a:lnTo>
                    <a:pt x="32" y="0"/>
                  </a:lnTo>
                  <a:lnTo>
                    <a:pt x="32" y="0"/>
                  </a:lnTo>
                  <a:lnTo>
                    <a:pt x="37" y="0"/>
                  </a:lnTo>
                  <a:lnTo>
                    <a:pt x="39" y="3"/>
                  </a:lnTo>
                  <a:lnTo>
                    <a:pt x="41" y="7"/>
                  </a:lnTo>
                  <a:lnTo>
                    <a:pt x="41" y="7"/>
                  </a:lnTo>
                  <a:lnTo>
                    <a:pt x="39" y="12"/>
                  </a:lnTo>
                  <a:lnTo>
                    <a:pt x="39"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9" name="Freeform 195"/>
            <p:cNvSpPr>
              <a:spLocks/>
            </p:cNvSpPr>
            <p:nvPr userDrawn="1"/>
          </p:nvSpPr>
          <p:spPr bwMode="auto">
            <a:xfrm>
              <a:off x="5552" y="569"/>
              <a:ext cx="36" cy="41"/>
            </a:xfrm>
            <a:custGeom>
              <a:avLst/>
              <a:gdLst/>
              <a:ahLst/>
              <a:cxnLst>
                <a:cxn ang="0">
                  <a:pos x="36" y="14"/>
                </a:cxn>
                <a:cxn ang="0">
                  <a:pos x="25" y="14"/>
                </a:cxn>
                <a:cxn ang="0">
                  <a:pos x="25" y="14"/>
                </a:cxn>
                <a:cxn ang="0">
                  <a:pos x="27" y="9"/>
                </a:cxn>
                <a:cxn ang="0">
                  <a:pos x="27" y="9"/>
                </a:cxn>
                <a:cxn ang="0">
                  <a:pos x="25" y="7"/>
                </a:cxn>
                <a:cxn ang="0">
                  <a:pos x="24" y="5"/>
                </a:cxn>
                <a:cxn ang="0">
                  <a:pos x="24" y="5"/>
                </a:cxn>
                <a:cxn ang="0">
                  <a:pos x="20" y="7"/>
                </a:cxn>
                <a:cxn ang="0">
                  <a:pos x="16" y="10"/>
                </a:cxn>
                <a:cxn ang="0">
                  <a:pos x="13" y="21"/>
                </a:cxn>
                <a:cxn ang="0">
                  <a:pos x="13" y="21"/>
                </a:cxn>
                <a:cxn ang="0">
                  <a:pos x="11" y="30"/>
                </a:cxn>
                <a:cxn ang="0">
                  <a:pos x="11" y="30"/>
                </a:cxn>
                <a:cxn ang="0">
                  <a:pos x="11" y="33"/>
                </a:cxn>
                <a:cxn ang="0">
                  <a:pos x="15" y="35"/>
                </a:cxn>
                <a:cxn ang="0">
                  <a:pos x="15" y="35"/>
                </a:cxn>
                <a:cxn ang="0">
                  <a:pos x="18" y="33"/>
                </a:cxn>
                <a:cxn ang="0">
                  <a:pos x="20" y="32"/>
                </a:cxn>
                <a:cxn ang="0">
                  <a:pos x="22" y="26"/>
                </a:cxn>
                <a:cxn ang="0">
                  <a:pos x="32" y="26"/>
                </a:cxn>
                <a:cxn ang="0">
                  <a:pos x="32" y="26"/>
                </a:cxn>
                <a:cxn ang="0">
                  <a:pos x="29" y="33"/>
                </a:cxn>
                <a:cxn ang="0">
                  <a:pos x="25" y="37"/>
                </a:cxn>
                <a:cxn ang="0">
                  <a:pos x="20" y="41"/>
                </a:cxn>
                <a:cxn ang="0">
                  <a:pos x="15" y="41"/>
                </a:cxn>
                <a:cxn ang="0">
                  <a:pos x="15" y="41"/>
                </a:cxn>
                <a:cxn ang="0">
                  <a:pos x="9" y="41"/>
                </a:cxn>
                <a:cxn ang="0">
                  <a:pos x="6" y="39"/>
                </a:cxn>
                <a:cxn ang="0">
                  <a:pos x="2" y="37"/>
                </a:cxn>
                <a:cxn ang="0">
                  <a:pos x="0" y="32"/>
                </a:cxn>
                <a:cxn ang="0">
                  <a:pos x="0" y="32"/>
                </a:cxn>
                <a:cxn ang="0">
                  <a:pos x="2" y="21"/>
                </a:cxn>
                <a:cxn ang="0">
                  <a:pos x="2" y="21"/>
                </a:cxn>
                <a:cxn ang="0">
                  <a:pos x="6" y="12"/>
                </a:cxn>
                <a:cxn ang="0">
                  <a:pos x="9" y="5"/>
                </a:cxn>
                <a:cxn ang="0">
                  <a:pos x="15" y="2"/>
                </a:cxn>
                <a:cxn ang="0">
                  <a:pos x="20" y="0"/>
                </a:cxn>
                <a:cxn ang="0">
                  <a:pos x="24" y="0"/>
                </a:cxn>
                <a:cxn ang="0">
                  <a:pos x="24" y="0"/>
                </a:cxn>
                <a:cxn ang="0">
                  <a:pos x="29" y="0"/>
                </a:cxn>
                <a:cxn ang="0">
                  <a:pos x="32" y="0"/>
                </a:cxn>
                <a:cxn ang="0">
                  <a:pos x="36" y="3"/>
                </a:cxn>
                <a:cxn ang="0">
                  <a:pos x="36" y="7"/>
                </a:cxn>
                <a:cxn ang="0">
                  <a:pos x="36" y="7"/>
                </a:cxn>
                <a:cxn ang="0">
                  <a:pos x="36" y="14"/>
                </a:cxn>
                <a:cxn ang="0">
                  <a:pos x="36" y="14"/>
                </a:cxn>
              </a:cxnLst>
              <a:rect l="0" t="0" r="r" b="b"/>
              <a:pathLst>
                <a:path w="36" h="41">
                  <a:moveTo>
                    <a:pt x="36" y="14"/>
                  </a:moveTo>
                  <a:lnTo>
                    <a:pt x="25" y="14"/>
                  </a:lnTo>
                  <a:lnTo>
                    <a:pt x="25" y="14"/>
                  </a:lnTo>
                  <a:lnTo>
                    <a:pt x="27" y="9"/>
                  </a:lnTo>
                  <a:lnTo>
                    <a:pt x="27" y="9"/>
                  </a:lnTo>
                  <a:lnTo>
                    <a:pt x="25" y="7"/>
                  </a:lnTo>
                  <a:lnTo>
                    <a:pt x="24" y="5"/>
                  </a:lnTo>
                  <a:lnTo>
                    <a:pt x="24" y="5"/>
                  </a:lnTo>
                  <a:lnTo>
                    <a:pt x="20" y="7"/>
                  </a:lnTo>
                  <a:lnTo>
                    <a:pt x="16" y="10"/>
                  </a:lnTo>
                  <a:lnTo>
                    <a:pt x="13" y="21"/>
                  </a:lnTo>
                  <a:lnTo>
                    <a:pt x="13" y="21"/>
                  </a:lnTo>
                  <a:lnTo>
                    <a:pt x="11" y="30"/>
                  </a:lnTo>
                  <a:lnTo>
                    <a:pt x="11" y="30"/>
                  </a:lnTo>
                  <a:lnTo>
                    <a:pt x="11" y="33"/>
                  </a:lnTo>
                  <a:lnTo>
                    <a:pt x="15" y="35"/>
                  </a:lnTo>
                  <a:lnTo>
                    <a:pt x="15" y="35"/>
                  </a:lnTo>
                  <a:lnTo>
                    <a:pt x="18" y="33"/>
                  </a:lnTo>
                  <a:lnTo>
                    <a:pt x="20" y="32"/>
                  </a:lnTo>
                  <a:lnTo>
                    <a:pt x="22" y="26"/>
                  </a:lnTo>
                  <a:lnTo>
                    <a:pt x="32" y="26"/>
                  </a:lnTo>
                  <a:lnTo>
                    <a:pt x="32" y="26"/>
                  </a:lnTo>
                  <a:lnTo>
                    <a:pt x="29" y="33"/>
                  </a:lnTo>
                  <a:lnTo>
                    <a:pt x="25" y="37"/>
                  </a:lnTo>
                  <a:lnTo>
                    <a:pt x="20" y="41"/>
                  </a:lnTo>
                  <a:lnTo>
                    <a:pt x="15" y="41"/>
                  </a:lnTo>
                  <a:lnTo>
                    <a:pt x="15" y="41"/>
                  </a:lnTo>
                  <a:lnTo>
                    <a:pt x="9" y="41"/>
                  </a:lnTo>
                  <a:lnTo>
                    <a:pt x="6" y="39"/>
                  </a:lnTo>
                  <a:lnTo>
                    <a:pt x="2" y="37"/>
                  </a:lnTo>
                  <a:lnTo>
                    <a:pt x="0" y="32"/>
                  </a:lnTo>
                  <a:lnTo>
                    <a:pt x="0" y="32"/>
                  </a:lnTo>
                  <a:lnTo>
                    <a:pt x="2" y="21"/>
                  </a:lnTo>
                  <a:lnTo>
                    <a:pt x="2" y="21"/>
                  </a:lnTo>
                  <a:lnTo>
                    <a:pt x="6" y="12"/>
                  </a:lnTo>
                  <a:lnTo>
                    <a:pt x="9" y="5"/>
                  </a:lnTo>
                  <a:lnTo>
                    <a:pt x="15" y="2"/>
                  </a:lnTo>
                  <a:lnTo>
                    <a:pt x="20" y="0"/>
                  </a:lnTo>
                  <a:lnTo>
                    <a:pt x="24" y="0"/>
                  </a:lnTo>
                  <a:lnTo>
                    <a:pt x="24" y="0"/>
                  </a:lnTo>
                  <a:lnTo>
                    <a:pt x="29" y="0"/>
                  </a:lnTo>
                  <a:lnTo>
                    <a:pt x="32" y="0"/>
                  </a:lnTo>
                  <a:lnTo>
                    <a:pt x="36" y="3"/>
                  </a:lnTo>
                  <a:lnTo>
                    <a:pt x="36" y="7"/>
                  </a:lnTo>
                  <a:lnTo>
                    <a:pt x="36" y="7"/>
                  </a:lnTo>
                  <a:lnTo>
                    <a:pt x="36" y="14"/>
                  </a:lnTo>
                  <a:lnTo>
                    <a:pt x="36" y="1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20" name="Freeform 196"/>
            <p:cNvSpPr>
              <a:spLocks noEditPoints="1"/>
            </p:cNvSpPr>
            <p:nvPr userDrawn="1"/>
          </p:nvSpPr>
          <p:spPr bwMode="auto">
            <a:xfrm>
              <a:off x="5591" y="569"/>
              <a:ext cx="34" cy="41"/>
            </a:xfrm>
            <a:custGeom>
              <a:avLst/>
              <a:gdLst/>
              <a:ahLst/>
              <a:cxnLst>
                <a:cxn ang="0">
                  <a:pos x="25" y="9"/>
                </a:cxn>
                <a:cxn ang="0">
                  <a:pos x="25" y="9"/>
                </a:cxn>
                <a:cxn ang="0">
                  <a:pos x="24" y="16"/>
                </a:cxn>
                <a:cxn ang="0">
                  <a:pos x="13" y="16"/>
                </a:cxn>
                <a:cxn ang="0">
                  <a:pos x="13" y="16"/>
                </a:cxn>
                <a:cxn ang="0">
                  <a:pos x="16" y="9"/>
                </a:cxn>
                <a:cxn ang="0">
                  <a:pos x="18" y="7"/>
                </a:cxn>
                <a:cxn ang="0">
                  <a:pos x="22" y="5"/>
                </a:cxn>
                <a:cxn ang="0">
                  <a:pos x="22" y="5"/>
                </a:cxn>
                <a:cxn ang="0">
                  <a:pos x="25" y="7"/>
                </a:cxn>
                <a:cxn ang="0">
                  <a:pos x="25" y="9"/>
                </a:cxn>
                <a:cxn ang="0">
                  <a:pos x="34" y="9"/>
                </a:cxn>
                <a:cxn ang="0">
                  <a:pos x="34" y="9"/>
                </a:cxn>
                <a:cxn ang="0">
                  <a:pos x="34" y="3"/>
                </a:cxn>
                <a:cxn ang="0">
                  <a:pos x="31" y="2"/>
                </a:cxn>
                <a:cxn ang="0">
                  <a:pos x="27" y="0"/>
                </a:cxn>
                <a:cxn ang="0">
                  <a:pos x="24" y="0"/>
                </a:cxn>
                <a:cxn ang="0">
                  <a:pos x="24" y="0"/>
                </a:cxn>
                <a:cxn ang="0">
                  <a:pos x="15" y="2"/>
                </a:cxn>
                <a:cxn ang="0">
                  <a:pos x="9" y="5"/>
                </a:cxn>
                <a:cxn ang="0">
                  <a:pos x="4" y="12"/>
                </a:cxn>
                <a:cxn ang="0">
                  <a:pos x="2" y="21"/>
                </a:cxn>
                <a:cxn ang="0">
                  <a:pos x="2" y="21"/>
                </a:cxn>
                <a:cxn ang="0">
                  <a:pos x="0" y="32"/>
                </a:cxn>
                <a:cxn ang="0">
                  <a:pos x="0" y="32"/>
                </a:cxn>
                <a:cxn ang="0">
                  <a:pos x="0" y="37"/>
                </a:cxn>
                <a:cxn ang="0">
                  <a:pos x="4" y="39"/>
                </a:cxn>
                <a:cxn ang="0">
                  <a:pos x="8" y="41"/>
                </a:cxn>
                <a:cxn ang="0">
                  <a:pos x="11" y="41"/>
                </a:cxn>
                <a:cxn ang="0">
                  <a:pos x="11" y="41"/>
                </a:cxn>
                <a:cxn ang="0">
                  <a:pos x="18" y="41"/>
                </a:cxn>
                <a:cxn ang="0">
                  <a:pos x="24" y="37"/>
                </a:cxn>
                <a:cxn ang="0">
                  <a:pos x="27" y="33"/>
                </a:cxn>
                <a:cxn ang="0">
                  <a:pos x="31" y="26"/>
                </a:cxn>
                <a:cxn ang="0">
                  <a:pos x="20" y="26"/>
                </a:cxn>
                <a:cxn ang="0">
                  <a:pos x="20"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4" y="9"/>
                </a:cxn>
                <a:cxn ang="0">
                  <a:pos x="34" y="9"/>
                </a:cxn>
              </a:cxnLst>
              <a:rect l="0" t="0" r="r" b="b"/>
              <a:pathLst>
                <a:path w="34" h="41">
                  <a:moveTo>
                    <a:pt x="25" y="9"/>
                  </a:moveTo>
                  <a:lnTo>
                    <a:pt x="25" y="9"/>
                  </a:lnTo>
                  <a:lnTo>
                    <a:pt x="24" y="16"/>
                  </a:lnTo>
                  <a:lnTo>
                    <a:pt x="13" y="16"/>
                  </a:lnTo>
                  <a:lnTo>
                    <a:pt x="13" y="16"/>
                  </a:lnTo>
                  <a:lnTo>
                    <a:pt x="16" y="9"/>
                  </a:lnTo>
                  <a:lnTo>
                    <a:pt x="18" y="7"/>
                  </a:lnTo>
                  <a:lnTo>
                    <a:pt x="22" y="5"/>
                  </a:lnTo>
                  <a:lnTo>
                    <a:pt x="22" y="5"/>
                  </a:lnTo>
                  <a:lnTo>
                    <a:pt x="25" y="7"/>
                  </a:lnTo>
                  <a:lnTo>
                    <a:pt x="25" y="9"/>
                  </a:lnTo>
                  <a:close/>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21" name="Freeform 197"/>
            <p:cNvSpPr>
              <a:spLocks/>
            </p:cNvSpPr>
            <p:nvPr userDrawn="1"/>
          </p:nvSpPr>
          <p:spPr bwMode="auto">
            <a:xfrm>
              <a:off x="5604" y="574"/>
              <a:ext cx="12" cy="11"/>
            </a:xfrm>
            <a:custGeom>
              <a:avLst/>
              <a:gdLst/>
              <a:ahLst/>
              <a:cxnLst>
                <a:cxn ang="0">
                  <a:pos x="12" y="4"/>
                </a:cxn>
                <a:cxn ang="0">
                  <a:pos x="12" y="4"/>
                </a:cxn>
                <a:cxn ang="0">
                  <a:pos x="11" y="11"/>
                </a:cxn>
                <a:cxn ang="0">
                  <a:pos x="0" y="11"/>
                </a:cxn>
                <a:cxn ang="0">
                  <a:pos x="0" y="11"/>
                </a:cxn>
                <a:cxn ang="0">
                  <a:pos x="3" y="4"/>
                </a:cxn>
                <a:cxn ang="0">
                  <a:pos x="5" y="2"/>
                </a:cxn>
                <a:cxn ang="0">
                  <a:pos x="9" y="0"/>
                </a:cxn>
                <a:cxn ang="0">
                  <a:pos x="9" y="0"/>
                </a:cxn>
                <a:cxn ang="0">
                  <a:pos x="12" y="2"/>
                </a:cxn>
                <a:cxn ang="0">
                  <a:pos x="12" y="4"/>
                </a:cxn>
              </a:cxnLst>
              <a:rect l="0" t="0" r="r" b="b"/>
              <a:pathLst>
                <a:path w="12" h="11">
                  <a:moveTo>
                    <a:pt x="12" y="4"/>
                  </a:moveTo>
                  <a:lnTo>
                    <a:pt x="12" y="4"/>
                  </a:lnTo>
                  <a:lnTo>
                    <a:pt x="11" y="11"/>
                  </a:lnTo>
                  <a:lnTo>
                    <a:pt x="0" y="11"/>
                  </a:lnTo>
                  <a:lnTo>
                    <a:pt x="0" y="11"/>
                  </a:lnTo>
                  <a:lnTo>
                    <a:pt x="3" y="4"/>
                  </a:lnTo>
                  <a:lnTo>
                    <a:pt x="5" y="2"/>
                  </a:lnTo>
                  <a:lnTo>
                    <a:pt x="9" y="0"/>
                  </a:lnTo>
                  <a:lnTo>
                    <a:pt x="9" y="0"/>
                  </a:lnTo>
                  <a:lnTo>
                    <a:pt x="12"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22" name="Freeform 198"/>
            <p:cNvSpPr>
              <a:spLocks/>
            </p:cNvSpPr>
            <p:nvPr userDrawn="1"/>
          </p:nvSpPr>
          <p:spPr bwMode="auto">
            <a:xfrm>
              <a:off x="5591" y="569"/>
              <a:ext cx="34" cy="41"/>
            </a:xfrm>
            <a:custGeom>
              <a:avLst/>
              <a:gdLst/>
              <a:ahLst/>
              <a:cxnLst>
                <a:cxn ang="0">
                  <a:pos x="34" y="9"/>
                </a:cxn>
                <a:cxn ang="0">
                  <a:pos x="34" y="9"/>
                </a:cxn>
                <a:cxn ang="0">
                  <a:pos x="34" y="3"/>
                </a:cxn>
                <a:cxn ang="0">
                  <a:pos x="31" y="2"/>
                </a:cxn>
                <a:cxn ang="0">
                  <a:pos x="27" y="0"/>
                </a:cxn>
                <a:cxn ang="0">
                  <a:pos x="24" y="0"/>
                </a:cxn>
                <a:cxn ang="0">
                  <a:pos x="24" y="0"/>
                </a:cxn>
                <a:cxn ang="0">
                  <a:pos x="15" y="2"/>
                </a:cxn>
                <a:cxn ang="0">
                  <a:pos x="9" y="5"/>
                </a:cxn>
                <a:cxn ang="0">
                  <a:pos x="4" y="12"/>
                </a:cxn>
                <a:cxn ang="0">
                  <a:pos x="2" y="21"/>
                </a:cxn>
                <a:cxn ang="0">
                  <a:pos x="2" y="21"/>
                </a:cxn>
                <a:cxn ang="0">
                  <a:pos x="0" y="32"/>
                </a:cxn>
                <a:cxn ang="0">
                  <a:pos x="0" y="32"/>
                </a:cxn>
                <a:cxn ang="0">
                  <a:pos x="0" y="37"/>
                </a:cxn>
                <a:cxn ang="0">
                  <a:pos x="4" y="39"/>
                </a:cxn>
                <a:cxn ang="0">
                  <a:pos x="8" y="41"/>
                </a:cxn>
                <a:cxn ang="0">
                  <a:pos x="11" y="41"/>
                </a:cxn>
                <a:cxn ang="0">
                  <a:pos x="11" y="41"/>
                </a:cxn>
                <a:cxn ang="0">
                  <a:pos x="18" y="41"/>
                </a:cxn>
                <a:cxn ang="0">
                  <a:pos x="24" y="37"/>
                </a:cxn>
                <a:cxn ang="0">
                  <a:pos x="27" y="33"/>
                </a:cxn>
                <a:cxn ang="0">
                  <a:pos x="31" y="26"/>
                </a:cxn>
                <a:cxn ang="0">
                  <a:pos x="20" y="26"/>
                </a:cxn>
                <a:cxn ang="0">
                  <a:pos x="20"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4" y="9"/>
                </a:cxn>
                <a:cxn ang="0">
                  <a:pos x="34" y="9"/>
                </a:cxn>
              </a:cxnLst>
              <a:rect l="0" t="0" r="r" b="b"/>
              <a:pathLst>
                <a:path w="34" h="41">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23" name="Freeform 199"/>
            <p:cNvSpPr>
              <a:spLocks/>
            </p:cNvSpPr>
            <p:nvPr userDrawn="1"/>
          </p:nvSpPr>
          <p:spPr bwMode="auto">
            <a:xfrm>
              <a:off x="5230" y="12"/>
              <a:ext cx="81" cy="204"/>
            </a:xfrm>
            <a:custGeom>
              <a:avLst/>
              <a:gdLst/>
              <a:ahLst/>
              <a:cxnLst>
                <a:cxn ang="0">
                  <a:pos x="23" y="204"/>
                </a:cxn>
                <a:cxn ang="0">
                  <a:pos x="0" y="204"/>
                </a:cxn>
                <a:cxn ang="0">
                  <a:pos x="58" y="0"/>
                </a:cxn>
                <a:cxn ang="0">
                  <a:pos x="81" y="0"/>
                </a:cxn>
                <a:cxn ang="0">
                  <a:pos x="23" y="204"/>
                </a:cxn>
                <a:cxn ang="0">
                  <a:pos x="23" y="204"/>
                </a:cxn>
              </a:cxnLst>
              <a:rect l="0" t="0" r="r" b="b"/>
              <a:pathLst>
                <a:path w="81" h="204">
                  <a:moveTo>
                    <a:pt x="23" y="204"/>
                  </a:moveTo>
                  <a:lnTo>
                    <a:pt x="0" y="204"/>
                  </a:lnTo>
                  <a:lnTo>
                    <a:pt x="58" y="0"/>
                  </a:lnTo>
                  <a:lnTo>
                    <a:pt x="81" y="0"/>
                  </a:lnTo>
                  <a:lnTo>
                    <a:pt x="23" y="204"/>
                  </a:lnTo>
                  <a:lnTo>
                    <a:pt x="23" y="20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grpSp>
      <p:sp>
        <p:nvSpPr>
          <p:cNvPr id="1027" name="Rectangle 2"/>
          <p:cNvSpPr>
            <a:spLocks noGrp="1" noChangeArrowheads="1"/>
          </p:cNvSpPr>
          <p:nvPr>
            <p:ph type="title"/>
          </p:nvPr>
        </p:nvSpPr>
        <p:spPr bwMode="auto">
          <a:xfrm>
            <a:off x="323850" y="44450"/>
            <a:ext cx="6305550" cy="657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none" lIns="91440" tIns="45720" rIns="91440" bIns="61200" numCol="1" anchor="b" anchorCtr="0" compatLnSpc="1">
            <a:prstTxWarp prst="textNoShape">
              <a:avLst/>
            </a:prstTxWarp>
            <a:spAutoFit/>
          </a:bodyPr>
          <a:lstStyle/>
          <a:p>
            <a:pPr lvl="0"/>
            <a:r>
              <a:rPr lang="ja-JP" altLang="en-US" smtClean="0"/>
              <a:t>マスタ タイトルの書式設定</a:t>
            </a:r>
            <a:r>
              <a:rPr lang="en-US" altLang="ja-JP" smtClean="0"/>
              <a:t>aa</a:t>
            </a:r>
          </a:p>
        </p:txBody>
      </p:sp>
      <p:sp>
        <p:nvSpPr>
          <p:cNvPr id="1028" name="Rectangle 3"/>
          <p:cNvSpPr>
            <a:spLocks noGrp="1" noChangeArrowheads="1"/>
          </p:cNvSpPr>
          <p:nvPr>
            <p:ph type="body" idx="1"/>
          </p:nvPr>
        </p:nvSpPr>
        <p:spPr bwMode="auto">
          <a:xfrm>
            <a:off x="468313" y="1016000"/>
            <a:ext cx="8229600" cy="5256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r>
              <a:rPr lang="en-US" altLang="ja-JP" smtClean="0"/>
              <a:t>aaa</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 name="Rectangle 4"/>
          <p:cNvSpPr>
            <a:spLocks noGrp="1" noChangeArrowheads="1"/>
          </p:cNvSpPr>
          <p:nvPr>
            <p:ph type="dt" sz="half" idx="2"/>
          </p:nvPr>
        </p:nvSpPr>
        <p:spPr bwMode="auto">
          <a:xfrm>
            <a:off x="34925" y="6581775"/>
            <a:ext cx="1150938" cy="276225"/>
          </a:xfrm>
          <a:prstGeom prst="rect">
            <a:avLst/>
          </a:prstGeom>
          <a:noFill/>
          <a:ln w="9525">
            <a:noFill/>
            <a:miter lim="800000"/>
            <a:headEnd/>
            <a:tailEnd/>
          </a:ln>
          <a:effectLst/>
        </p:spPr>
        <p:txBody>
          <a:bodyPr vert="horz" wrap="none" lIns="91440" tIns="45720" rIns="91440" bIns="18000" numCol="1" anchor="b" anchorCtr="0" compatLnSpc="1">
            <a:prstTxWarp prst="textNoShape">
              <a:avLst/>
            </a:prstTxWarp>
            <a:spAutoFit/>
          </a:bodyPr>
          <a:lstStyle>
            <a:lvl1pPr>
              <a:spcBef>
                <a:spcPct val="0"/>
              </a:spcBef>
              <a:buFontTx/>
              <a:buNone/>
              <a:defRPr sz="1400" b="0" smtClean="0">
                <a:ea typeface="ＭＳ Ｐゴシック" pitchFamily="50" charset="-128"/>
              </a:defRPr>
            </a:lvl1pPr>
          </a:lstStyle>
          <a:p>
            <a:pPr>
              <a:defRPr/>
            </a:pPr>
            <a:r>
              <a:rPr lang="en-US" altLang="ja-JP" smtClean="0"/>
              <a:t>2013/3/22</a:t>
            </a:r>
            <a:endParaRPr lang="en-US" altLang="ja-JP"/>
          </a:p>
        </p:txBody>
      </p:sp>
      <p:sp>
        <p:nvSpPr>
          <p:cNvPr id="1029" name="Rectangle 5"/>
          <p:cNvSpPr>
            <a:spLocks noGrp="1" noChangeArrowheads="1"/>
          </p:cNvSpPr>
          <p:nvPr>
            <p:ph type="ftr" sz="quarter" idx="3"/>
          </p:nvPr>
        </p:nvSpPr>
        <p:spPr bwMode="auto">
          <a:xfrm>
            <a:off x="3651250" y="6589713"/>
            <a:ext cx="971550" cy="276225"/>
          </a:xfrm>
          <a:prstGeom prst="rect">
            <a:avLst/>
          </a:prstGeom>
          <a:noFill/>
          <a:ln w="9525">
            <a:noFill/>
            <a:miter lim="800000"/>
            <a:headEnd/>
            <a:tailEnd/>
          </a:ln>
          <a:effectLst/>
        </p:spPr>
        <p:txBody>
          <a:bodyPr vert="horz" wrap="none" lIns="91440" tIns="45720" rIns="91440" bIns="18000" numCol="1" anchor="b" anchorCtr="1" compatLnSpc="1">
            <a:prstTxWarp prst="textNoShape">
              <a:avLst/>
            </a:prstTxWarp>
            <a:spAutoFit/>
          </a:bodyPr>
          <a:lstStyle>
            <a:lvl1pPr algn="ctr">
              <a:spcBef>
                <a:spcPct val="0"/>
              </a:spcBef>
              <a:buFontTx/>
              <a:buNone/>
              <a:defRPr sz="1400" b="0" smtClean="0">
                <a:ea typeface="ＭＳ Ｐゴシック" pitchFamily="50" charset="-128"/>
              </a:defRPr>
            </a:lvl1pPr>
          </a:lstStyle>
          <a:p>
            <a:pPr>
              <a:defRPr/>
            </a:pPr>
            <a:endParaRPr lang="en-US" altLang="ja-JP"/>
          </a:p>
        </p:txBody>
      </p:sp>
      <p:sp>
        <p:nvSpPr>
          <p:cNvPr id="1038" name="AutoShape 14"/>
          <p:cNvSpPr>
            <a:spLocks noChangeAspect="1" noChangeArrowheads="1" noTextEdit="1"/>
          </p:cNvSpPr>
          <p:nvPr/>
        </p:nvSpPr>
        <p:spPr bwMode="auto">
          <a:xfrm>
            <a:off x="-252413" y="3176588"/>
            <a:ext cx="9144001" cy="1149350"/>
          </a:xfrm>
          <a:prstGeom prst="rect">
            <a:avLst/>
          </a:prstGeom>
          <a:noFill/>
          <a:ln w="9525">
            <a:noFill/>
            <a:miter lim="800000"/>
            <a:headEnd/>
            <a:tailEnd/>
          </a:ln>
        </p:spPr>
        <p:txBody>
          <a:bodyPr/>
          <a:lstStyle/>
          <a:p>
            <a:pPr>
              <a:defRPr/>
            </a:pPr>
            <a:endParaRPr lang="ja-JP" altLang="en-US">
              <a:ea typeface="ＭＳ Ｐゴシック" pitchFamily="50" charset="-128"/>
            </a:endParaRPr>
          </a:p>
        </p:txBody>
      </p:sp>
      <p:sp>
        <p:nvSpPr>
          <p:cNvPr id="1103" name="Rectangle 79"/>
          <p:cNvSpPr>
            <a:spLocks noChangeArrowheads="1"/>
          </p:cNvSpPr>
          <p:nvPr/>
        </p:nvSpPr>
        <p:spPr bwMode="auto">
          <a:xfrm>
            <a:off x="8229600" y="98425"/>
            <a:ext cx="885825" cy="579438"/>
          </a:xfrm>
          <a:prstGeom prst="rect">
            <a:avLst/>
          </a:prstGeom>
          <a:noFill/>
          <a:ln w="9525">
            <a:noFill/>
            <a:miter lim="800000"/>
            <a:headEnd/>
            <a:tailEnd/>
          </a:ln>
          <a:effectLst/>
        </p:spPr>
        <p:txBody>
          <a:bodyPr wrap="none" anchor="ctr">
            <a:spAutoFit/>
          </a:bodyPr>
          <a:lstStyle/>
          <a:p>
            <a:pPr algn="r">
              <a:spcBef>
                <a:spcPct val="0"/>
              </a:spcBef>
              <a:buFontTx/>
              <a:buNone/>
              <a:defRPr/>
            </a:pPr>
            <a:fld id="{6CCC8EA8-C48B-4E37-93B6-8A046DB039CB}" type="slidenum">
              <a:rPr lang="en-US" altLang="ja-JP" sz="3200" b="0">
                <a:ea typeface="ＭＳ Ｐゴシック" pitchFamily="50" charset="-128"/>
              </a:rPr>
              <a:pPr algn="r">
                <a:spcBef>
                  <a:spcPct val="0"/>
                </a:spcBef>
                <a:buFontTx/>
                <a:buNone/>
                <a:defRPr/>
              </a:pPr>
              <a:t>&lt;#&gt;</a:t>
            </a:fld>
            <a:endParaRPr lang="en-US" altLang="ja-JP" sz="3200" b="0">
              <a:ea typeface="ＭＳ Ｐゴシック" pitchFamily="50" charset="-128"/>
            </a:endParaRPr>
          </a:p>
        </p:txBody>
      </p:sp>
      <p:pic>
        <p:nvPicPr>
          <p:cNvPr id="1033" name="Picture 202"/>
          <p:cNvPicPr>
            <a:picLocks noChangeAspect="1" noChangeArrowheads="1"/>
          </p:cNvPicPr>
          <p:nvPr/>
        </p:nvPicPr>
        <p:blipFill>
          <a:blip r:embed="rId13" cstate="print">
            <a:extLst>
              <a:ext uri="{28A0092B-C50C-407E-A947-70E740481C1C}">
                <a14:useLocalDpi xmlns="" xmlns:a14="http://schemas.microsoft.com/office/drawing/2010/main" val="0"/>
              </a:ext>
            </a:extLst>
          </a:blip>
          <a:srcRect/>
          <a:stretch>
            <a:fillRect/>
          </a:stretch>
        </p:blipFill>
        <p:spPr bwMode="auto">
          <a:xfrm>
            <a:off x="7416800" y="6453188"/>
            <a:ext cx="1763713" cy="5016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sldNum="0" hdr="0" ftr="0"/>
  <p:txStyles>
    <p:titleStyle>
      <a:lvl1pPr algn="l" rtl="0" eaLnBrk="0" fontAlgn="base" hangingPunct="0">
        <a:spcBef>
          <a:spcPct val="0"/>
        </a:spcBef>
        <a:spcAft>
          <a:spcPct val="0"/>
        </a:spcAft>
        <a:defRPr kumimoji="1" sz="3600" b="1">
          <a:solidFill>
            <a:schemeClr val="tx2"/>
          </a:solidFill>
          <a:latin typeface="+mj-lt"/>
          <a:ea typeface="+mj-ea"/>
          <a:cs typeface="+mj-cs"/>
        </a:defRPr>
      </a:lvl1pPr>
      <a:lvl2pPr algn="l" rtl="0" eaLnBrk="0" fontAlgn="base" hangingPunct="0">
        <a:spcBef>
          <a:spcPct val="0"/>
        </a:spcBef>
        <a:spcAft>
          <a:spcPct val="0"/>
        </a:spcAft>
        <a:defRPr kumimoji="1" sz="3600" b="1">
          <a:solidFill>
            <a:schemeClr val="tx2"/>
          </a:solidFill>
          <a:latin typeface="Arial" charset="0"/>
          <a:ea typeface="ＭＳ ゴシック" pitchFamily="49" charset="-128"/>
        </a:defRPr>
      </a:lvl2pPr>
      <a:lvl3pPr algn="l" rtl="0" eaLnBrk="0" fontAlgn="base" hangingPunct="0">
        <a:spcBef>
          <a:spcPct val="0"/>
        </a:spcBef>
        <a:spcAft>
          <a:spcPct val="0"/>
        </a:spcAft>
        <a:defRPr kumimoji="1" sz="3600" b="1">
          <a:solidFill>
            <a:schemeClr val="tx2"/>
          </a:solidFill>
          <a:latin typeface="Arial" charset="0"/>
          <a:ea typeface="ＭＳ ゴシック" pitchFamily="49" charset="-128"/>
        </a:defRPr>
      </a:lvl3pPr>
      <a:lvl4pPr algn="l" rtl="0" eaLnBrk="0" fontAlgn="base" hangingPunct="0">
        <a:spcBef>
          <a:spcPct val="0"/>
        </a:spcBef>
        <a:spcAft>
          <a:spcPct val="0"/>
        </a:spcAft>
        <a:defRPr kumimoji="1" sz="3600" b="1">
          <a:solidFill>
            <a:schemeClr val="tx2"/>
          </a:solidFill>
          <a:latin typeface="Arial" charset="0"/>
          <a:ea typeface="ＭＳ ゴシック" pitchFamily="49" charset="-128"/>
        </a:defRPr>
      </a:lvl4pPr>
      <a:lvl5pPr algn="l" rtl="0" eaLnBrk="0" fontAlgn="base" hangingPunct="0">
        <a:spcBef>
          <a:spcPct val="0"/>
        </a:spcBef>
        <a:spcAft>
          <a:spcPct val="0"/>
        </a:spcAft>
        <a:defRPr kumimoji="1" sz="3600" b="1">
          <a:solidFill>
            <a:schemeClr val="tx2"/>
          </a:solidFill>
          <a:latin typeface="Arial" charset="0"/>
          <a:ea typeface="ＭＳ ゴシック" pitchFamily="49" charset="-128"/>
        </a:defRPr>
      </a:lvl5pPr>
      <a:lvl6pPr marL="457200" algn="l" rtl="0" fontAlgn="base">
        <a:spcBef>
          <a:spcPct val="0"/>
        </a:spcBef>
        <a:spcAft>
          <a:spcPct val="0"/>
        </a:spcAft>
        <a:defRPr kumimoji="1" sz="3600" b="1">
          <a:solidFill>
            <a:schemeClr val="tx2"/>
          </a:solidFill>
          <a:latin typeface="Arial" charset="0"/>
          <a:ea typeface="ＭＳ ゴシック" pitchFamily="49" charset="-128"/>
        </a:defRPr>
      </a:lvl6pPr>
      <a:lvl7pPr marL="914400" algn="l" rtl="0" fontAlgn="base">
        <a:spcBef>
          <a:spcPct val="0"/>
        </a:spcBef>
        <a:spcAft>
          <a:spcPct val="0"/>
        </a:spcAft>
        <a:defRPr kumimoji="1" sz="3600" b="1">
          <a:solidFill>
            <a:schemeClr val="tx2"/>
          </a:solidFill>
          <a:latin typeface="Arial" charset="0"/>
          <a:ea typeface="ＭＳ ゴシック" pitchFamily="49" charset="-128"/>
        </a:defRPr>
      </a:lvl7pPr>
      <a:lvl8pPr marL="1371600" algn="l" rtl="0" fontAlgn="base">
        <a:spcBef>
          <a:spcPct val="0"/>
        </a:spcBef>
        <a:spcAft>
          <a:spcPct val="0"/>
        </a:spcAft>
        <a:defRPr kumimoji="1" sz="3600" b="1">
          <a:solidFill>
            <a:schemeClr val="tx2"/>
          </a:solidFill>
          <a:latin typeface="Arial" charset="0"/>
          <a:ea typeface="ＭＳ ゴシック" pitchFamily="49" charset="-128"/>
        </a:defRPr>
      </a:lvl8pPr>
      <a:lvl9pPr marL="1828800" algn="l" rtl="0" fontAlgn="base">
        <a:spcBef>
          <a:spcPct val="0"/>
        </a:spcBef>
        <a:spcAft>
          <a:spcPct val="0"/>
        </a:spcAft>
        <a:defRPr kumimoji="1" sz="3600" b="1">
          <a:solidFill>
            <a:schemeClr val="tx2"/>
          </a:solidFill>
          <a:latin typeface="Arial" charset="0"/>
          <a:ea typeface="ＭＳ ゴシック" pitchFamily="49" charset="-128"/>
        </a:defRPr>
      </a:lvl9pPr>
    </p:titleStyle>
    <p:bodyStyle>
      <a:lvl1pPr marL="342900" indent="-342900" algn="l" rtl="0" eaLnBrk="0" fontAlgn="base" hangingPunct="0">
        <a:spcBef>
          <a:spcPct val="20000"/>
        </a:spcBef>
        <a:spcAft>
          <a:spcPct val="0"/>
        </a:spcAft>
        <a:buChar char="•"/>
        <a:defRPr kumimoji="1" sz="36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3200">
          <a:solidFill>
            <a:schemeClr val="tx1"/>
          </a:solidFill>
          <a:latin typeface="+mn-lt"/>
          <a:ea typeface="+mn-ea"/>
        </a:defRPr>
      </a:lvl2pPr>
      <a:lvl3pPr marL="1143000" indent="-228600" algn="l" rtl="0" eaLnBrk="0" fontAlgn="base" hangingPunct="0">
        <a:spcBef>
          <a:spcPct val="20000"/>
        </a:spcBef>
        <a:spcAft>
          <a:spcPct val="0"/>
        </a:spcAft>
        <a:buChar char="•"/>
        <a:defRPr kumimoji="1" sz="2800">
          <a:solidFill>
            <a:schemeClr val="tx1"/>
          </a:solidFill>
          <a:latin typeface="+mn-lt"/>
          <a:ea typeface="+mn-ea"/>
        </a:defRPr>
      </a:lvl3pPr>
      <a:lvl4pPr marL="1600200" indent="-228600" algn="l" rtl="0" eaLnBrk="0" fontAlgn="base" hangingPunct="0">
        <a:spcBef>
          <a:spcPct val="20000"/>
        </a:spcBef>
        <a:spcAft>
          <a:spcPct val="0"/>
        </a:spcAft>
        <a:buChar char="–"/>
        <a:defRPr kumimoji="1" sz="24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1500" y="711408"/>
            <a:ext cx="8964996" cy="2123658"/>
          </a:xfrm>
        </p:spPr>
        <p:txBody>
          <a:bodyPr/>
          <a:lstStyle/>
          <a:p>
            <a:pPr eaLnBrk="1" hangingPunct="1"/>
            <a:r>
              <a:rPr lang="ja-JP" altLang="en-US" sz="4400" b="0" dirty="0" smtClean="0">
                <a:ea typeface="ＭＳ Ｐゴシック" charset="-128"/>
              </a:rPr>
              <a:t>ミリ波帯</a:t>
            </a:r>
            <a:r>
              <a:rPr lang="en-US" altLang="ja-JP" sz="4400" b="0" dirty="0" smtClean="0">
                <a:ea typeface="ＭＳ Ｐゴシック" charset="-128"/>
              </a:rPr>
              <a:t>LC</a:t>
            </a:r>
            <a:r>
              <a:rPr lang="ja-JP" altLang="en-US" sz="4400" b="0" dirty="0" smtClean="0">
                <a:ea typeface="ＭＳ Ｐゴシック" charset="-128"/>
              </a:rPr>
              <a:t>型電圧制御発振器の</a:t>
            </a:r>
            <a:r>
              <a:rPr lang="en-US" altLang="ja-JP" sz="4400" b="0" dirty="0" smtClean="0">
                <a:ea typeface="ＭＳ Ｐゴシック" charset="-128"/>
              </a:rPr>
              <a:t/>
            </a:r>
            <a:br>
              <a:rPr lang="en-US" altLang="ja-JP" sz="4400" b="0" dirty="0" smtClean="0">
                <a:ea typeface="ＭＳ Ｐゴシック" charset="-128"/>
              </a:rPr>
            </a:br>
            <a:r>
              <a:rPr lang="ja-JP" altLang="en-US" sz="4400" b="0" dirty="0" smtClean="0">
                <a:ea typeface="ＭＳ Ｐゴシック" charset="-128"/>
              </a:rPr>
              <a:t>レイアウトにおける寄生インダクタ</a:t>
            </a:r>
            <a:r>
              <a:rPr lang="en-US" altLang="ja-JP" sz="4400" b="0" dirty="0" smtClean="0">
                <a:ea typeface="ＭＳ Ｐゴシック" charset="-128"/>
              </a:rPr>
              <a:t/>
            </a:r>
            <a:br>
              <a:rPr lang="en-US" altLang="ja-JP" sz="4400" b="0" dirty="0" smtClean="0">
                <a:ea typeface="ＭＳ Ｐゴシック" charset="-128"/>
              </a:rPr>
            </a:br>
            <a:r>
              <a:rPr lang="ja-JP" altLang="en-US" sz="4400" b="0" dirty="0" smtClean="0">
                <a:ea typeface="ＭＳ Ｐゴシック" charset="-128"/>
              </a:rPr>
              <a:t>成分の影響についての検討</a:t>
            </a:r>
          </a:p>
        </p:txBody>
      </p:sp>
      <p:sp>
        <p:nvSpPr>
          <p:cNvPr id="3075" name="Rectangle 3"/>
          <p:cNvSpPr>
            <a:spLocks noGrp="1" noChangeArrowheads="1"/>
          </p:cNvSpPr>
          <p:nvPr>
            <p:ph type="subTitle" idx="1"/>
          </p:nvPr>
        </p:nvSpPr>
        <p:spPr>
          <a:xfrm>
            <a:off x="611188" y="3968750"/>
            <a:ext cx="7848600" cy="2232025"/>
          </a:xfrm>
        </p:spPr>
        <p:txBody>
          <a:bodyPr anchor="ctr"/>
          <a:lstStyle/>
          <a:p>
            <a:pPr eaLnBrk="1" hangingPunct="1">
              <a:lnSpc>
                <a:spcPct val="90000"/>
              </a:lnSpc>
            </a:pPr>
            <a:r>
              <a:rPr lang="ja-JP" altLang="en-US" sz="3600" b="0" dirty="0" smtClean="0"/>
              <a:t>◎近藤</a:t>
            </a:r>
            <a:r>
              <a:rPr lang="ja-JP" altLang="en-US" sz="3600" b="0" dirty="0"/>
              <a:t> </a:t>
            </a:r>
            <a:r>
              <a:rPr lang="ja-JP" altLang="en-US" sz="3600" b="0" dirty="0" smtClean="0"/>
              <a:t>智史</a:t>
            </a:r>
            <a:r>
              <a:rPr lang="en-US" altLang="ja-JP" sz="3600" b="0" dirty="0" smtClean="0"/>
              <a:t>, </a:t>
            </a:r>
            <a:r>
              <a:rPr lang="ja-JP" altLang="en-US" sz="3600" b="0" dirty="0" smtClean="0"/>
              <a:t>岡田 健一</a:t>
            </a:r>
            <a:r>
              <a:rPr lang="en-US" altLang="ja-JP" sz="3600" b="0" dirty="0" smtClean="0"/>
              <a:t>, </a:t>
            </a:r>
            <a:r>
              <a:rPr lang="ja-JP" altLang="en-US" sz="3600" b="0" dirty="0" smtClean="0"/>
              <a:t>松澤 昭</a:t>
            </a:r>
            <a:endParaRPr lang="en-US" altLang="ja-JP" sz="3600" b="0" dirty="0" smtClean="0"/>
          </a:p>
          <a:p>
            <a:pPr eaLnBrk="1" hangingPunct="1">
              <a:lnSpc>
                <a:spcPct val="90000"/>
              </a:lnSpc>
            </a:pPr>
            <a:endParaRPr lang="en-US" altLang="ja-JP" sz="2800" b="0" dirty="0" smtClean="0"/>
          </a:p>
          <a:p>
            <a:pPr eaLnBrk="1" hangingPunct="1">
              <a:lnSpc>
                <a:spcPct val="90000"/>
              </a:lnSpc>
            </a:pPr>
            <a:r>
              <a:rPr lang="ja-JP" altLang="en-US" sz="3600" b="0" dirty="0"/>
              <a:t>東京工業大学大学院理工学</a:t>
            </a:r>
            <a:r>
              <a:rPr lang="ja-JP" altLang="en-US" sz="3600" b="0" dirty="0" smtClean="0"/>
              <a:t>研究科</a:t>
            </a:r>
            <a:endParaRPr lang="ja-JP" altLang="en-US" sz="3600" b="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1574470" cy="661962"/>
          </a:xfrm>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ミリ波帯</a:t>
            </a:r>
            <a:r>
              <a:rPr kumimoji="1" lang="en-US" altLang="ja-JP" dirty="0" smtClean="0"/>
              <a:t>LC-VCO</a:t>
            </a:r>
            <a:r>
              <a:rPr kumimoji="1" lang="ja-JP" altLang="en-US" dirty="0" smtClean="0"/>
              <a:t>のレイアウトにおいて容量バンクの配列による寄生インダクタの影響を検討</a:t>
            </a:r>
            <a:endParaRPr kumimoji="1" lang="en-US" altLang="ja-JP" dirty="0" smtClean="0"/>
          </a:p>
          <a:p>
            <a:endParaRPr lang="en-US" altLang="ja-JP" dirty="0"/>
          </a:p>
          <a:p>
            <a:r>
              <a:rPr kumimoji="1" lang="ja-JP" altLang="en-US" dirty="0" smtClean="0"/>
              <a:t>寄生インダクタの影響が平均化される容量バンクの構成を示し、回路シミュレーションにより確認した</a:t>
            </a:r>
            <a:endParaRPr kumimoji="1" lang="ja-JP" altLang="en-US" dirty="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spTree>
    <p:extLst>
      <p:ext uri="{BB962C8B-B14F-4D97-AF65-F5344CB8AC3E}">
        <p14:creationId xmlns="" xmlns:p14="http://schemas.microsoft.com/office/powerpoint/2010/main" val="596973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nchor="ctr"/>
          <a:lstStyle/>
          <a:p>
            <a:pPr algn="ctr">
              <a:buNone/>
            </a:pPr>
            <a:r>
              <a:rPr lang="ja-JP" altLang="en-US" sz="4000" dirty="0" smtClean="0"/>
              <a:t>ご清聴ありがとうございました</a:t>
            </a:r>
            <a:endParaRPr kumimoji="1" lang="ja-JP" altLang="en-US" sz="4000" dirty="0"/>
          </a:p>
        </p:txBody>
      </p:sp>
      <p:sp>
        <p:nvSpPr>
          <p:cNvPr id="4" name="日付プレースホルダ 3"/>
          <p:cNvSpPr>
            <a:spLocks noGrp="1"/>
          </p:cNvSpPr>
          <p:nvPr>
            <p:ph type="dt" sz="half" idx="10"/>
          </p:nvPr>
        </p:nvSpPr>
        <p:spPr/>
        <p:txBody>
          <a:bodyPr/>
          <a:lstStyle/>
          <a:p>
            <a:pPr>
              <a:defRPr/>
            </a:pPr>
            <a:r>
              <a:rPr lang="en-US" altLang="ja-JP" smtClean="0"/>
              <a:t>2013/3/22</a:t>
            </a:r>
            <a:endParaRPr lang="en-US" altLang="ja-JP"/>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4270721" cy="661962"/>
          </a:xfrm>
        </p:spPr>
        <p:txBody>
          <a:bodyPr/>
          <a:lstStyle/>
          <a:p>
            <a:r>
              <a:rPr kumimoji="1" lang="en-US" altLang="ja-JP" dirty="0" smtClean="0"/>
              <a:t>LC-VCO</a:t>
            </a:r>
            <a:r>
              <a:rPr kumimoji="1" lang="ja-JP" altLang="en-US" dirty="0" smtClean="0"/>
              <a:t>設計の流れ</a:t>
            </a:r>
            <a:endParaRPr kumimoji="1" lang="ja-JP" altLang="en-US" dirty="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sp>
        <p:nvSpPr>
          <p:cNvPr id="6" name="テキスト ボックス 5"/>
          <p:cNvSpPr txBox="1"/>
          <p:nvPr/>
        </p:nvSpPr>
        <p:spPr>
          <a:xfrm>
            <a:off x="684204" y="1160748"/>
            <a:ext cx="5724000" cy="954107"/>
          </a:xfrm>
          <a:prstGeom prst="rect">
            <a:avLst/>
          </a:prstGeom>
          <a:solidFill>
            <a:schemeClr val="bg2">
              <a:alpha val="36000"/>
            </a:schemeClr>
          </a:solidFill>
          <a:ln>
            <a:solidFill>
              <a:srgbClr val="000000"/>
            </a:solidFill>
          </a:ln>
          <a:effectLst>
            <a:outerShdw blurRad="50800" dist="38100" dir="2700000" algn="tl" rotWithShape="0">
              <a:prstClr val="black">
                <a:alpha val="40000"/>
              </a:prstClr>
            </a:outerShdw>
          </a:effectLst>
          <a:scene3d>
            <a:camera prst="orthographicFront"/>
            <a:lightRig rig="threePt" dir="t"/>
          </a:scene3d>
          <a:sp3d>
            <a:bevelT w="0"/>
          </a:sp3d>
        </p:spPr>
        <p:txBody>
          <a:bodyPr wrap="square" rtlCol="0">
            <a:spAutoFit/>
          </a:bodyPr>
          <a:lstStyle/>
          <a:p>
            <a:pPr algn="ctr">
              <a:buNone/>
            </a:pPr>
            <a:r>
              <a:rPr kumimoji="1" lang="ja-JP" altLang="en-US" sz="2800" dirty="0" smtClean="0"/>
              <a:t>要求性能（周波数レンジ、位相雑音、消費電力、</a:t>
            </a:r>
            <a:r>
              <a:rPr kumimoji="1" lang="en-US" altLang="ja-JP" sz="2800" dirty="0" smtClean="0"/>
              <a:t>K</a:t>
            </a:r>
            <a:r>
              <a:rPr kumimoji="1" lang="en-US" altLang="ja-JP" sz="2800" baseline="-25000" dirty="0" smtClean="0"/>
              <a:t>VCO</a:t>
            </a:r>
            <a:r>
              <a:rPr kumimoji="1" lang="ja-JP" altLang="en-US" sz="2800" dirty="0" smtClean="0"/>
              <a:t>）</a:t>
            </a:r>
            <a:endParaRPr kumimoji="1" lang="ja-JP" altLang="en-US" sz="2800" dirty="0"/>
          </a:p>
        </p:txBody>
      </p:sp>
      <p:sp>
        <p:nvSpPr>
          <p:cNvPr id="7" name="テキスト ボックス 6"/>
          <p:cNvSpPr txBox="1"/>
          <p:nvPr/>
        </p:nvSpPr>
        <p:spPr>
          <a:xfrm>
            <a:off x="684204" y="2528900"/>
            <a:ext cx="2736304" cy="523220"/>
          </a:xfrm>
          <a:prstGeom prst="rect">
            <a:avLst/>
          </a:prstGeom>
          <a:solidFill>
            <a:schemeClr val="bg2">
              <a:alpha val="36000"/>
            </a:schemeClr>
          </a:solidFill>
          <a:ln>
            <a:solidFill>
              <a:srgbClr val="000000"/>
            </a:solidFill>
          </a:ln>
          <a:effectLst>
            <a:outerShdw blurRad="50800" dist="38100" dir="2700000" algn="tl" rotWithShape="0">
              <a:prstClr val="black">
                <a:alpha val="40000"/>
              </a:prstClr>
            </a:outerShdw>
          </a:effectLst>
          <a:scene3d>
            <a:camera prst="orthographicFront"/>
            <a:lightRig rig="threePt" dir="t"/>
          </a:scene3d>
          <a:sp3d>
            <a:bevelT w="0"/>
          </a:sp3d>
        </p:spPr>
        <p:txBody>
          <a:bodyPr wrap="square" rtlCol="0">
            <a:spAutoFit/>
          </a:bodyPr>
          <a:lstStyle/>
          <a:p>
            <a:pPr algn="ctr">
              <a:buNone/>
            </a:pPr>
            <a:r>
              <a:rPr kumimoji="1" lang="en-US" altLang="ja-JP" sz="2800" dirty="0" smtClean="0"/>
              <a:t>L</a:t>
            </a:r>
            <a:r>
              <a:rPr kumimoji="1" lang="ja-JP" altLang="en-US" sz="2800" dirty="0" smtClean="0"/>
              <a:t>の選定</a:t>
            </a:r>
            <a:r>
              <a:rPr kumimoji="1" lang="en-US" altLang="ja-JP" sz="2800" dirty="0" smtClean="0"/>
              <a:t>(</a:t>
            </a:r>
            <a:r>
              <a:rPr kumimoji="1" lang="ja-JP" altLang="en-US" sz="2800" dirty="0" smtClean="0"/>
              <a:t>設計</a:t>
            </a:r>
            <a:r>
              <a:rPr kumimoji="1" lang="en-US" altLang="ja-JP" sz="2800" dirty="0" smtClean="0"/>
              <a:t>)</a:t>
            </a:r>
            <a:endParaRPr kumimoji="1" lang="ja-JP" altLang="en-US" sz="2800" dirty="0"/>
          </a:p>
        </p:txBody>
      </p:sp>
      <p:sp>
        <p:nvSpPr>
          <p:cNvPr id="8" name="テキスト ボックス 7"/>
          <p:cNvSpPr txBox="1"/>
          <p:nvPr/>
        </p:nvSpPr>
        <p:spPr>
          <a:xfrm>
            <a:off x="684204" y="4417948"/>
            <a:ext cx="2736304" cy="523220"/>
          </a:xfrm>
          <a:prstGeom prst="rect">
            <a:avLst/>
          </a:prstGeom>
          <a:solidFill>
            <a:schemeClr val="bg2">
              <a:alpha val="36000"/>
            </a:schemeClr>
          </a:solidFill>
          <a:ln>
            <a:solidFill>
              <a:srgbClr val="000000"/>
            </a:solidFill>
          </a:ln>
          <a:effectLst>
            <a:outerShdw blurRad="50800" dist="38100" dir="2700000" algn="tl" rotWithShape="0">
              <a:prstClr val="black">
                <a:alpha val="40000"/>
              </a:prstClr>
            </a:outerShdw>
          </a:effectLst>
          <a:scene3d>
            <a:camera prst="orthographicFront"/>
            <a:lightRig rig="threePt" dir="t"/>
          </a:scene3d>
          <a:sp3d>
            <a:bevelT w="0"/>
          </a:sp3d>
        </p:spPr>
        <p:txBody>
          <a:bodyPr wrap="square" rtlCol="0">
            <a:spAutoFit/>
          </a:bodyPr>
          <a:lstStyle/>
          <a:p>
            <a:pPr algn="ctr">
              <a:buNone/>
            </a:pPr>
            <a:r>
              <a:rPr lang="ja-JP" altLang="en-US" sz="2800" dirty="0" smtClean="0"/>
              <a:t>容量バンク設計</a:t>
            </a:r>
            <a:endParaRPr kumimoji="1" lang="ja-JP" altLang="en-US" sz="2800" dirty="0"/>
          </a:p>
        </p:txBody>
      </p:sp>
      <p:sp>
        <p:nvSpPr>
          <p:cNvPr id="9" name="テキスト ボックス 8"/>
          <p:cNvSpPr txBox="1"/>
          <p:nvPr/>
        </p:nvSpPr>
        <p:spPr>
          <a:xfrm>
            <a:off x="684204" y="3501064"/>
            <a:ext cx="3096000" cy="504000"/>
          </a:xfrm>
          <a:prstGeom prst="rect">
            <a:avLst/>
          </a:prstGeom>
          <a:solidFill>
            <a:schemeClr val="bg2">
              <a:alpha val="36000"/>
            </a:schemeClr>
          </a:solidFill>
          <a:ln>
            <a:solidFill>
              <a:srgbClr val="000000"/>
            </a:solidFill>
          </a:ln>
          <a:effectLst>
            <a:outerShdw blurRad="50800" dist="38100" dir="2700000" algn="tl" rotWithShape="0">
              <a:prstClr val="black">
                <a:alpha val="40000"/>
              </a:prstClr>
            </a:outerShdw>
          </a:effectLst>
          <a:scene3d>
            <a:camera prst="orthographicFront"/>
            <a:lightRig rig="threePt" dir="t"/>
          </a:scene3d>
          <a:sp3d>
            <a:bevelT w="0"/>
          </a:sp3d>
        </p:spPr>
        <p:txBody>
          <a:bodyPr wrap="square" rtlCol="0">
            <a:spAutoFit/>
          </a:bodyPr>
          <a:lstStyle/>
          <a:p>
            <a:pPr algn="ctr">
              <a:buNone/>
            </a:pPr>
            <a:r>
              <a:rPr lang="ja-JP" altLang="en-US" sz="2800" dirty="0" smtClean="0"/>
              <a:t>クロスカップル設計</a:t>
            </a:r>
            <a:endParaRPr kumimoji="1" lang="ja-JP" altLang="en-US" sz="2800" dirty="0"/>
          </a:p>
        </p:txBody>
      </p:sp>
      <p:sp>
        <p:nvSpPr>
          <p:cNvPr id="10" name="テキスト ボックス 9"/>
          <p:cNvSpPr txBox="1"/>
          <p:nvPr/>
        </p:nvSpPr>
        <p:spPr>
          <a:xfrm>
            <a:off x="684204" y="5390056"/>
            <a:ext cx="2736304" cy="523220"/>
          </a:xfrm>
          <a:prstGeom prst="rect">
            <a:avLst/>
          </a:prstGeom>
          <a:solidFill>
            <a:schemeClr val="bg2">
              <a:alpha val="36000"/>
            </a:schemeClr>
          </a:solidFill>
          <a:ln>
            <a:solidFill>
              <a:srgbClr val="000000"/>
            </a:solidFill>
          </a:ln>
          <a:effectLst>
            <a:outerShdw blurRad="50800" dist="38100" dir="2700000" algn="tl" rotWithShape="0">
              <a:prstClr val="black">
                <a:alpha val="40000"/>
              </a:prstClr>
            </a:outerShdw>
          </a:effectLst>
          <a:scene3d>
            <a:camera prst="orthographicFront"/>
            <a:lightRig rig="threePt" dir="t"/>
          </a:scene3d>
          <a:sp3d>
            <a:bevelT w="0"/>
          </a:sp3d>
        </p:spPr>
        <p:txBody>
          <a:bodyPr wrap="square" rtlCol="0">
            <a:spAutoFit/>
          </a:bodyPr>
          <a:lstStyle/>
          <a:p>
            <a:pPr algn="ctr">
              <a:buNone/>
            </a:pPr>
            <a:r>
              <a:rPr kumimoji="1" lang="ja-JP" altLang="en-US" sz="2800" dirty="0" smtClean="0"/>
              <a:t>レイアウト</a:t>
            </a:r>
            <a:endParaRPr kumimoji="1" lang="ja-JP" altLang="en-US" sz="2800" dirty="0"/>
          </a:p>
        </p:txBody>
      </p:sp>
      <p:sp>
        <p:nvSpPr>
          <p:cNvPr id="20" name="U ターン矢印 19"/>
          <p:cNvSpPr/>
          <p:nvPr/>
        </p:nvSpPr>
        <p:spPr bwMode="auto">
          <a:xfrm rot="16200000" flipV="1">
            <a:off x="4122000" y="3951264"/>
            <a:ext cx="2304000" cy="1404000"/>
          </a:xfrm>
          <a:prstGeom prst="uturnArrow">
            <a:avLst>
              <a:gd name="adj1" fmla="val 25000"/>
              <a:gd name="adj2" fmla="val 20590"/>
              <a:gd name="adj3" fmla="val 25000"/>
              <a:gd name="adj4" fmla="val 43750"/>
              <a:gd name="adj5" fmla="val 99322"/>
            </a:avLst>
          </a:prstGeom>
          <a:solidFill>
            <a:schemeClr val="bg1"/>
          </a:solidFill>
          <a:ln w="38100" cap="flat" cmpd="sng" algn="ctr">
            <a:solidFill>
              <a:srgbClr val="000000"/>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21" name="右中かっこ 20"/>
          <p:cNvSpPr/>
          <p:nvPr/>
        </p:nvSpPr>
        <p:spPr bwMode="auto">
          <a:xfrm>
            <a:off x="4175956" y="2790510"/>
            <a:ext cx="324036" cy="2006642"/>
          </a:xfrm>
          <a:prstGeom prst="rightBrace">
            <a:avLst/>
          </a:prstGeom>
          <a:noFill/>
          <a:ln w="38100" cap="flat" cmpd="sng" algn="ctr">
            <a:solidFill>
              <a:srgbClr val="0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22" name="テキスト ボックス 21"/>
          <p:cNvSpPr txBox="1"/>
          <p:nvPr/>
        </p:nvSpPr>
        <p:spPr>
          <a:xfrm>
            <a:off x="6209864" y="4252329"/>
            <a:ext cx="2430588" cy="904863"/>
          </a:xfrm>
          <a:prstGeom prst="rect">
            <a:avLst/>
          </a:prstGeom>
          <a:solidFill>
            <a:schemeClr val="bg2">
              <a:alpha val="38000"/>
            </a:schemeClr>
          </a:solidFill>
          <a:ln>
            <a:solidFill>
              <a:srgbClr val="000000"/>
            </a:solidFill>
          </a:ln>
          <a:effectLst>
            <a:outerShdw blurRad="50800" dist="38100" dir="2700000" algn="tl" rotWithShape="0">
              <a:prstClr val="black">
                <a:alpha val="40000"/>
              </a:prstClr>
            </a:outerShdw>
          </a:effectLst>
        </p:spPr>
        <p:txBody>
          <a:bodyPr wrap="square" rtlCol="0">
            <a:spAutoFit/>
          </a:bodyPr>
          <a:lstStyle/>
          <a:p>
            <a:pPr algn="ctr">
              <a:buNone/>
            </a:pPr>
            <a:r>
              <a:rPr lang="ja-JP" altLang="en-US" sz="2400" dirty="0"/>
              <a:t>寄生</a:t>
            </a:r>
            <a:r>
              <a:rPr lang="ja-JP" altLang="en-US" sz="2400" dirty="0" smtClean="0"/>
              <a:t>成分の抽出</a:t>
            </a:r>
            <a:endParaRPr lang="en-US" altLang="ja-JP" sz="2400" dirty="0" smtClean="0"/>
          </a:p>
          <a:p>
            <a:pPr algn="ctr">
              <a:buNone/>
            </a:pPr>
            <a:r>
              <a:rPr lang="ja-JP" altLang="en-US" sz="2400" dirty="0" smtClean="0"/>
              <a:t>細部の修正</a:t>
            </a:r>
            <a:endParaRPr lang="en-US" altLang="ja-JP" sz="2400" dirty="0" smtClean="0"/>
          </a:p>
        </p:txBody>
      </p:sp>
      <p:cxnSp>
        <p:nvCxnSpPr>
          <p:cNvPr id="24" name="直線矢印コネクタ 23"/>
          <p:cNvCxnSpPr/>
          <p:nvPr/>
        </p:nvCxnSpPr>
        <p:spPr bwMode="auto">
          <a:xfrm>
            <a:off x="1547664" y="2114855"/>
            <a:ext cx="0" cy="414045"/>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cxnSp>
        <p:nvCxnSpPr>
          <p:cNvPr id="25" name="直線矢印コネクタ 24"/>
          <p:cNvCxnSpPr/>
          <p:nvPr/>
        </p:nvCxnSpPr>
        <p:spPr bwMode="auto">
          <a:xfrm>
            <a:off x="1547664" y="3052120"/>
            <a:ext cx="0" cy="414045"/>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cxnSp>
        <p:nvCxnSpPr>
          <p:cNvPr id="26" name="直線矢印コネクタ 25"/>
          <p:cNvCxnSpPr/>
          <p:nvPr/>
        </p:nvCxnSpPr>
        <p:spPr bwMode="auto">
          <a:xfrm>
            <a:off x="1547664" y="4003903"/>
            <a:ext cx="0" cy="414045"/>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cxnSp>
        <p:nvCxnSpPr>
          <p:cNvPr id="27" name="直線矢印コネクタ 26"/>
          <p:cNvCxnSpPr/>
          <p:nvPr/>
        </p:nvCxnSpPr>
        <p:spPr bwMode="auto">
          <a:xfrm>
            <a:off x="1547664" y="4941168"/>
            <a:ext cx="0" cy="414045"/>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8" name="テキスト ボックス 27"/>
          <p:cNvSpPr txBox="1"/>
          <p:nvPr/>
        </p:nvSpPr>
        <p:spPr>
          <a:xfrm>
            <a:off x="6209864" y="5355213"/>
            <a:ext cx="2646612" cy="1015663"/>
          </a:xfrm>
          <a:prstGeom prst="rect">
            <a:avLst/>
          </a:prstGeom>
          <a:noFill/>
        </p:spPr>
        <p:txBody>
          <a:bodyPr wrap="square" rtlCol="0">
            <a:spAutoFit/>
          </a:bodyPr>
          <a:lstStyle/>
          <a:p>
            <a:pPr>
              <a:buNone/>
            </a:pPr>
            <a:r>
              <a:rPr kumimoji="1" lang="ja-JP" altLang="en-US" sz="2000" dirty="0" smtClean="0">
                <a:solidFill>
                  <a:srgbClr val="FF0000"/>
                </a:solidFill>
              </a:rPr>
              <a:t>ミリ波帯では寄生成分の影響が大きく、設計に時間がかかる</a:t>
            </a:r>
            <a:endParaRPr kumimoji="1" lang="ja-JP" altLang="en-US" sz="2000" dirty="0">
              <a:solidFill>
                <a:srgbClr val="FF0000"/>
              </a:solidFill>
            </a:endParaRPr>
          </a:p>
        </p:txBody>
      </p:sp>
    </p:spTree>
    <p:extLst>
      <p:ext uri="{BB962C8B-B14F-4D97-AF65-F5344CB8AC3E}">
        <p14:creationId xmlns="" xmlns:p14="http://schemas.microsoft.com/office/powerpoint/2010/main" val="7584429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3890809" cy="661962"/>
          </a:xfrm>
        </p:spPr>
        <p:txBody>
          <a:bodyPr/>
          <a:lstStyle/>
          <a:p>
            <a:r>
              <a:rPr kumimoji="1" lang="ja-JP" altLang="en-US" dirty="0" smtClean="0"/>
              <a:t>容量バンクの設計</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ビット数</a:t>
            </a:r>
            <a:endParaRPr kumimoji="1" lang="en-US" altLang="ja-JP" dirty="0" smtClean="0"/>
          </a:p>
          <a:p>
            <a:r>
              <a:rPr lang="ja-JP" altLang="en-US" dirty="0" smtClean="0"/>
              <a:t>オーバーラップ</a:t>
            </a:r>
            <a:endParaRPr lang="en-US" altLang="ja-JP" dirty="0" smtClean="0"/>
          </a:p>
          <a:p>
            <a:r>
              <a:rPr kumimoji="1" lang="ja-JP" altLang="en-US" dirty="0" smtClean="0"/>
              <a:t>配置</a:t>
            </a:r>
            <a:endParaRPr kumimoji="1" lang="en-US" altLang="ja-JP" dirty="0" smtClean="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spTree>
    <p:extLst>
      <p:ext uri="{BB962C8B-B14F-4D97-AF65-F5344CB8AC3E}">
        <p14:creationId xmlns="" xmlns:p14="http://schemas.microsoft.com/office/powerpoint/2010/main" val="15297735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5" name="Picture 7"/>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847636" y="973346"/>
            <a:ext cx="2401056" cy="492758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2" name="タイトル 1"/>
          <p:cNvSpPr>
            <a:spLocks noGrp="1"/>
          </p:cNvSpPr>
          <p:nvPr>
            <p:ph type="title"/>
          </p:nvPr>
        </p:nvSpPr>
        <p:spPr>
          <a:xfrm>
            <a:off x="323850" y="39713"/>
            <a:ext cx="7976864" cy="661962"/>
          </a:xfrm>
        </p:spPr>
        <p:txBody>
          <a:bodyPr/>
          <a:lstStyle/>
          <a:p>
            <a:r>
              <a:rPr kumimoji="1" lang="ja-JP" altLang="en-US" dirty="0" smtClean="0">
                <a:solidFill>
                  <a:schemeClr val="tx1"/>
                </a:solidFill>
              </a:rPr>
              <a:t>寄生成分を含む</a:t>
            </a:r>
            <a:r>
              <a:rPr kumimoji="1" lang="en-US" altLang="ja-JP" dirty="0" smtClean="0">
                <a:solidFill>
                  <a:schemeClr val="tx1"/>
                </a:solidFill>
              </a:rPr>
              <a:t>LC-VCO</a:t>
            </a:r>
            <a:r>
              <a:rPr kumimoji="1" lang="ja-JP" altLang="en-US" dirty="0" smtClean="0">
                <a:solidFill>
                  <a:schemeClr val="tx1"/>
                </a:solidFill>
              </a:rPr>
              <a:t>の容量バンク</a:t>
            </a:r>
            <a:endParaRPr kumimoji="1" lang="ja-JP" altLang="en-US" dirty="0">
              <a:solidFill>
                <a:schemeClr val="tx1"/>
              </a:solidFill>
            </a:endParaRPr>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pic>
        <p:nvPicPr>
          <p:cNvPr id="2050"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007604" y="1088740"/>
            <a:ext cx="1656184" cy="332029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5" name="正方形/長方形 4"/>
          <p:cNvSpPr/>
          <p:nvPr/>
        </p:nvSpPr>
        <p:spPr bwMode="auto">
          <a:xfrm>
            <a:off x="1229494" y="1700808"/>
            <a:ext cx="1224136" cy="720080"/>
          </a:xfrm>
          <a:prstGeom prst="rect">
            <a:avLst/>
          </a:prstGeom>
          <a:noFill/>
          <a:ln w="38100" cap="flat" cmpd="sng" algn="ctr">
            <a:solidFill>
              <a:srgbClr val="0000FF"/>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cxnSp>
        <p:nvCxnSpPr>
          <p:cNvPr id="10" name="直線矢印コネクタ 9"/>
          <p:cNvCxnSpPr/>
          <p:nvPr/>
        </p:nvCxnSpPr>
        <p:spPr bwMode="auto">
          <a:xfrm>
            <a:off x="2807804" y="2186862"/>
            <a:ext cx="1152128" cy="234026"/>
          </a:xfrm>
          <a:prstGeom prst="straightConnector1">
            <a:avLst/>
          </a:prstGeom>
          <a:solidFill>
            <a:schemeClr val="accent1"/>
          </a:solidFill>
          <a:ln w="38100" cap="flat" cmpd="sng" algn="ctr">
            <a:solidFill>
              <a:srgbClr val="000000"/>
            </a:solidFill>
            <a:prstDash val="solid"/>
            <a:round/>
            <a:headEnd type="none" w="med" len="med"/>
            <a:tailEnd type="stealth" w="lg" len="lg"/>
          </a:ln>
          <a:effectLst/>
        </p:spPr>
      </p:cxnSp>
      <p:sp>
        <p:nvSpPr>
          <p:cNvPr id="8" name="正方形/長方形 7"/>
          <p:cNvSpPr/>
          <p:nvPr/>
        </p:nvSpPr>
        <p:spPr bwMode="auto">
          <a:xfrm>
            <a:off x="4103948" y="1556792"/>
            <a:ext cx="3888432" cy="4284000"/>
          </a:xfrm>
          <a:prstGeom prst="rect">
            <a:avLst/>
          </a:prstGeom>
          <a:noFill/>
          <a:ln w="3810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cxnSp>
        <p:nvCxnSpPr>
          <p:cNvPr id="16" name="直線矢印コネクタ 15"/>
          <p:cNvCxnSpPr/>
          <p:nvPr/>
        </p:nvCxnSpPr>
        <p:spPr bwMode="auto">
          <a:xfrm>
            <a:off x="6081700" y="5733292"/>
            <a:ext cx="0" cy="3240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17" name="テキスト ボックス 16"/>
          <p:cNvSpPr txBox="1"/>
          <p:nvPr/>
        </p:nvSpPr>
        <p:spPr>
          <a:xfrm>
            <a:off x="5076056" y="6053226"/>
            <a:ext cx="2016224" cy="400110"/>
          </a:xfrm>
          <a:prstGeom prst="rect">
            <a:avLst/>
          </a:prstGeom>
          <a:noFill/>
        </p:spPr>
        <p:txBody>
          <a:bodyPr wrap="square" rtlCol="0">
            <a:spAutoFit/>
          </a:bodyPr>
          <a:lstStyle/>
          <a:p>
            <a:pPr algn="ctr">
              <a:buNone/>
            </a:pPr>
            <a:r>
              <a:rPr lang="ja-JP" altLang="en-US" sz="2000" dirty="0" smtClean="0"/>
              <a:t>クロスカップル</a:t>
            </a:r>
            <a:r>
              <a:rPr lang="en-US" altLang="ja-JP" sz="2000" dirty="0" smtClean="0"/>
              <a:t>Tr.</a:t>
            </a:r>
            <a:endParaRPr kumimoji="1" lang="ja-JP" altLang="en-US" sz="2000" dirty="0"/>
          </a:p>
        </p:txBody>
      </p:sp>
      <p:sp>
        <p:nvSpPr>
          <p:cNvPr id="24" name="テキスト ボックス 23"/>
          <p:cNvSpPr txBox="1"/>
          <p:nvPr/>
        </p:nvSpPr>
        <p:spPr>
          <a:xfrm>
            <a:off x="287524" y="4703656"/>
            <a:ext cx="3456384" cy="1569660"/>
          </a:xfrm>
          <a:prstGeom prst="rect">
            <a:avLst/>
          </a:prstGeom>
          <a:noFill/>
          <a:ln w="25400">
            <a:solidFill>
              <a:srgbClr val="FF0000"/>
            </a:solidFill>
          </a:ln>
        </p:spPr>
        <p:txBody>
          <a:bodyPr wrap="square" rtlCol="0">
            <a:spAutoFit/>
          </a:bodyPr>
          <a:lstStyle/>
          <a:p>
            <a:pPr algn="ctr">
              <a:buNone/>
            </a:pPr>
            <a:r>
              <a:rPr kumimoji="1" lang="ja-JP" altLang="en-US" sz="3200" dirty="0" smtClean="0"/>
              <a:t>高周波においては、寄生成分の影響を考えて設計を行う。</a:t>
            </a:r>
            <a:endParaRPr kumimoji="1" lang="ja-JP" altLang="en-US" sz="3200" dirty="0"/>
          </a:p>
        </p:txBody>
      </p:sp>
    </p:spTree>
    <p:extLst>
      <p:ext uri="{BB962C8B-B14F-4D97-AF65-F5344CB8AC3E}">
        <p14:creationId xmlns="" xmlns:p14="http://schemas.microsoft.com/office/powerpoint/2010/main" val="13245317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6587060" cy="661962"/>
          </a:xfrm>
        </p:spPr>
        <p:txBody>
          <a:bodyPr/>
          <a:lstStyle/>
          <a:p>
            <a:r>
              <a:rPr kumimoji="1" lang="ja-JP" altLang="en-US" dirty="0" smtClean="0">
                <a:solidFill>
                  <a:schemeClr val="tx1"/>
                </a:solidFill>
              </a:rPr>
              <a:t>ミリ波帯</a:t>
            </a:r>
            <a:r>
              <a:rPr kumimoji="1" lang="en-US" altLang="ja-JP" dirty="0" smtClean="0">
                <a:solidFill>
                  <a:schemeClr val="tx1"/>
                </a:solidFill>
              </a:rPr>
              <a:t>LC-VCO</a:t>
            </a:r>
            <a:r>
              <a:rPr kumimoji="1" lang="ja-JP" altLang="en-US" dirty="0" smtClean="0">
                <a:solidFill>
                  <a:schemeClr val="tx1"/>
                </a:solidFill>
              </a:rPr>
              <a:t>における影響</a:t>
            </a:r>
            <a:endParaRPr kumimoji="1" lang="ja-JP" altLang="en-US" dirty="0">
              <a:solidFill>
                <a:schemeClr val="tx1"/>
              </a:solidFill>
            </a:endParaRPr>
          </a:p>
        </p:txBody>
      </p:sp>
      <p:sp>
        <p:nvSpPr>
          <p:cNvPr id="3" name="コンテンツ プレースホルダー 2"/>
          <p:cNvSpPr>
            <a:spLocks noGrp="1"/>
          </p:cNvSpPr>
          <p:nvPr>
            <p:ph idx="1"/>
          </p:nvPr>
        </p:nvSpPr>
        <p:spPr>
          <a:xfrm>
            <a:off x="468313" y="872716"/>
            <a:ext cx="8229600" cy="5256213"/>
          </a:xfrm>
        </p:spPr>
        <p:txBody>
          <a:bodyPr/>
          <a:lstStyle/>
          <a:p>
            <a:r>
              <a:rPr lang="ja-JP" altLang="en-US" sz="3200" dirty="0" smtClean="0"/>
              <a:t>寄生インダクタの影響が大きい</a:t>
            </a:r>
            <a:endParaRPr kumimoji="1" lang="en-US" altLang="ja-JP" sz="3200" dirty="0" smtClean="0"/>
          </a:p>
          <a:p>
            <a:endParaRPr kumimoji="1" lang="ja-JP" altLang="en-US" sz="3200" dirty="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pic>
        <p:nvPicPr>
          <p:cNvPr id="2095" name="Picture 47" descr="C:\Documents and Settings\user\My Documents\Dropbox\papers\IEICE\figs\LCVCOimg_v1.eps"/>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514306" y="1160748"/>
            <a:ext cx="1981200" cy="4445000"/>
          </a:xfrm>
          <a:prstGeom prst="rect">
            <a:avLst/>
          </a:prstGeom>
          <a:noFill/>
          <a:extLst>
            <a:ext uri="{909E8E84-426E-40DD-AFC4-6F175D3DCCD1}">
              <a14:hiddenFill xmlns="" xmlns:a14="http://schemas.microsoft.com/office/drawing/2010/main">
                <a:solidFill>
                  <a:srgbClr val="FFFFFF"/>
                </a:solidFill>
              </a14:hiddenFill>
            </a:ext>
          </a:extLst>
        </p:spPr>
      </p:pic>
      <p:cxnSp>
        <p:nvCxnSpPr>
          <p:cNvPr id="2069" name="直線矢印コネクタ 2068"/>
          <p:cNvCxnSpPr>
            <a:endCxn id="2095" idx="2"/>
          </p:cNvCxnSpPr>
          <p:nvPr/>
        </p:nvCxnSpPr>
        <p:spPr bwMode="auto">
          <a:xfrm>
            <a:off x="7504906" y="5229200"/>
            <a:ext cx="0" cy="376548"/>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070" name="テキスト ボックス 2069"/>
          <p:cNvSpPr txBox="1"/>
          <p:nvPr/>
        </p:nvSpPr>
        <p:spPr>
          <a:xfrm>
            <a:off x="6499262" y="5605748"/>
            <a:ext cx="2016224" cy="400110"/>
          </a:xfrm>
          <a:prstGeom prst="rect">
            <a:avLst/>
          </a:prstGeom>
          <a:noFill/>
        </p:spPr>
        <p:txBody>
          <a:bodyPr wrap="square" rtlCol="0">
            <a:spAutoFit/>
          </a:bodyPr>
          <a:lstStyle/>
          <a:p>
            <a:pPr algn="ctr">
              <a:buNone/>
            </a:pPr>
            <a:r>
              <a:rPr lang="ja-JP" altLang="en-US" sz="2000" dirty="0" smtClean="0"/>
              <a:t>クロスカップル</a:t>
            </a:r>
            <a:r>
              <a:rPr lang="en-US" altLang="ja-JP" sz="2000" dirty="0" smtClean="0"/>
              <a:t>Tr.</a:t>
            </a:r>
            <a:endParaRPr kumimoji="1" lang="ja-JP" altLang="en-US" sz="2000" dirty="0"/>
          </a:p>
        </p:txBody>
      </p:sp>
      <p:cxnSp>
        <p:nvCxnSpPr>
          <p:cNvPr id="2072" name="直線矢印コネクタ 2071"/>
          <p:cNvCxnSpPr/>
          <p:nvPr/>
        </p:nvCxnSpPr>
        <p:spPr bwMode="auto">
          <a:xfrm flipV="1">
            <a:off x="5616116" y="4509120"/>
            <a:ext cx="1260140" cy="1188132"/>
          </a:xfrm>
          <a:prstGeom prst="straightConnector1">
            <a:avLst/>
          </a:prstGeom>
          <a:solidFill>
            <a:schemeClr val="accent1"/>
          </a:solidFill>
          <a:ln w="38100" cap="flat" cmpd="sng" algn="ctr">
            <a:solidFill>
              <a:srgbClr val="000000"/>
            </a:solidFill>
            <a:prstDash val="solid"/>
            <a:round/>
            <a:headEnd type="none" w="med" len="med"/>
            <a:tailEnd type="triangle" w="med" len="lg"/>
          </a:ln>
          <a:effectLst>
            <a:glow rad="355600">
              <a:schemeClr val="accent3">
                <a:satMod val="175000"/>
                <a:alpha val="78000"/>
              </a:schemeClr>
            </a:glow>
          </a:effectLst>
        </p:spPr>
      </p:cxnSp>
      <p:sp>
        <p:nvSpPr>
          <p:cNvPr id="2075" name="テキスト ボックス 2074"/>
          <p:cNvSpPr txBox="1"/>
          <p:nvPr/>
        </p:nvSpPr>
        <p:spPr>
          <a:xfrm>
            <a:off x="396100" y="5160674"/>
            <a:ext cx="5076000" cy="1292662"/>
          </a:xfrm>
          <a:prstGeom prst="rect">
            <a:avLst/>
          </a:prstGeom>
          <a:noFill/>
          <a:ln w="38100">
            <a:solidFill>
              <a:srgbClr val="0000FF"/>
            </a:solidFill>
          </a:ln>
        </p:spPr>
        <p:txBody>
          <a:bodyPr wrap="square" rtlCol="0">
            <a:spAutoFit/>
          </a:bodyPr>
          <a:lstStyle/>
          <a:p>
            <a:pPr>
              <a:buNone/>
            </a:pPr>
            <a:r>
              <a:rPr kumimoji="1" lang="ja-JP" altLang="en-US" sz="2600" dirty="0" smtClean="0"/>
              <a:t>容量バンクの配置によって異なる、「寄生インダクタが容量ミスマッチに与える影響」を評価</a:t>
            </a:r>
            <a:endParaRPr kumimoji="1" lang="ja-JP" altLang="en-US" sz="2600" dirty="0"/>
          </a:p>
        </p:txBody>
      </p:sp>
      <p:sp>
        <p:nvSpPr>
          <p:cNvPr id="5" name="正方形/長方形 4"/>
          <p:cNvSpPr/>
          <p:nvPr/>
        </p:nvSpPr>
        <p:spPr bwMode="auto">
          <a:xfrm>
            <a:off x="1835696" y="2492896"/>
            <a:ext cx="2808312" cy="2232000"/>
          </a:xfrm>
          <a:prstGeom prst="rect">
            <a:avLst/>
          </a:prstGeom>
          <a:noFill/>
          <a:ln w="38100" cap="sq" cmpd="sng" algn="ctr">
            <a:solidFill>
              <a:srgbClr val="000000"/>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6" name="テキスト ボックス 5"/>
          <p:cNvSpPr txBox="1"/>
          <p:nvPr/>
        </p:nvSpPr>
        <p:spPr>
          <a:xfrm>
            <a:off x="2645786" y="4685074"/>
            <a:ext cx="1062118" cy="400110"/>
          </a:xfrm>
          <a:prstGeom prst="rect">
            <a:avLst/>
          </a:prstGeom>
          <a:noFill/>
        </p:spPr>
        <p:txBody>
          <a:bodyPr wrap="square" rtlCol="0">
            <a:spAutoFit/>
          </a:bodyPr>
          <a:lstStyle/>
          <a:p>
            <a:pPr algn="ctr">
              <a:buNone/>
            </a:pPr>
            <a:r>
              <a:rPr kumimoji="1" lang="en-US" altLang="ja-JP" sz="2000" dirty="0" err="1" smtClean="0"/>
              <a:t>V</a:t>
            </a:r>
            <a:r>
              <a:rPr kumimoji="1" lang="en-US" altLang="ja-JP" sz="2000" baseline="-25000" dirty="0" err="1" smtClean="0"/>
              <a:t>ctrl</a:t>
            </a:r>
            <a:endParaRPr kumimoji="1" lang="ja-JP" altLang="en-US" sz="2000" baseline="-25000" dirty="0"/>
          </a:p>
        </p:txBody>
      </p:sp>
      <p:sp>
        <p:nvSpPr>
          <p:cNvPr id="12" name="テキスト ボックス 11"/>
          <p:cNvSpPr txBox="1"/>
          <p:nvPr/>
        </p:nvSpPr>
        <p:spPr>
          <a:xfrm rot="16200000">
            <a:off x="595592" y="3228945"/>
            <a:ext cx="2016224" cy="400110"/>
          </a:xfrm>
          <a:prstGeom prst="rect">
            <a:avLst/>
          </a:prstGeom>
          <a:noFill/>
        </p:spPr>
        <p:txBody>
          <a:bodyPr wrap="square" rtlCol="0">
            <a:spAutoFit/>
          </a:bodyPr>
          <a:lstStyle/>
          <a:p>
            <a:pPr algn="ctr">
              <a:buNone/>
            </a:pPr>
            <a:r>
              <a:rPr kumimoji="1" lang="en-US" altLang="ja-JP" sz="2000" dirty="0" smtClean="0"/>
              <a:t>Frequency</a:t>
            </a:r>
            <a:endParaRPr kumimoji="1" lang="ja-JP" altLang="en-US" sz="2000" baseline="-25000" dirty="0"/>
          </a:p>
        </p:txBody>
      </p:sp>
      <p:cxnSp>
        <p:nvCxnSpPr>
          <p:cNvPr id="8" name="直線コネクタ 7"/>
          <p:cNvCxnSpPr/>
          <p:nvPr/>
        </p:nvCxnSpPr>
        <p:spPr bwMode="auto">
          <a:xfrm flipV="1">
            <a:off x="1835696" y="4077072"/>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6" name="直線コネクタ 15"/>
          <p:cNvCxnSpPr/>
          <p:nvPr/>
        </p:nvCxnSpPr>
        <p:spPr bwMode="auto">
          <a:xfrm flipV="1">
            <a:off x="1835696" y="3861048"/>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7" name="直線コネクタ 16"/>
          <p:cNvCxnSpPr/>
          <p:nvPr/>
        </p:nvCxnSpPr>
        <p:spPr bwMode="auto">
          <a:xfrm flipV="1">
            <a:off x="1835696" y="3083235"/>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8" name="直線コネクタ 17"/>
          <p:cNvCxnSpPr/>
          <p:nvPr/>
        </p:nvCxnSpPr>
        <p:spPr bwMode="auto">
          <a:xfrm flipV="1">
            <a:off x="1835696" y="2744924"/>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9" name="直線コネクタ 18"/>
          <p:cNvCxnSpPr/>
          <p:nvPr/>
        </p:nvCxnSpPr>
        <p:spPr bwMode="auto">
          <a:xfrm flipV="1">
            <a:off x="1828862" y="2492896"/>
            <a:ext cx="2167074" cy="252028"/>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20" name="直線コネクタ 19"/>
          <p:cNvCxnSpPr/>
          <p:nvPr/>
        </p:nvCxnSpPr>
        <p:spPr bwMode="auto">
          <a:xfrm flipV="1">
            <a:off x="1835696" y="4293096"/>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1" name="直線コネクタ 10"/>
          <p:cNvCxnSpPr/>
          <p:nvPr/>
        </p:nvCxnSpPr>
        <p:spPr bwMode="auto">
          <a:xfrm>
            <a:off x="1835696" y="3852170"/>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24" name="直線コネクタ 23"/>
          <p:cNvCxnSpPr/>
          <p:nvPr/>
        </p:nvCxnSpPr>
        <p:spPr bwMode="auto">
          <a:xfrm>
            <a:off x="1835696" y="3411244"/>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14" name="直線矢印コネクタ 13"/>
          <p:cNvCxnSpPr/>
          <p:nvPr/>
        </p:nvCxnSpPr>
        <p:spPr bwMode="auto">
          <a:xfrm>
            <a:off x="3491880" y="3407271"/>
            <a:ext cx="0" cy="453777"/>
          </a:xfrm>
          <a:prstGeom prst="straightConnector1">
            <a:avLst/>
          </a:prstGeom>
          <a:solidFill>
            <a:schemeClr val="accent1"/>
          </a:solidFill>
          <a:ln w="28575" cap="flat" cmpd="sng" algn="ctr">
            <a:solidFill>
              <a:srgbClr val="FF0000"/>
            </a:solidFill>
            <a:prstDash val="solid"/>
            <a:round/>
            <a:headEnd type="triangle" w="med" len="lg"/>
            <a:tailEnd type="triangle" w="med" len="lg"/>
          </a:ln>
          <a:effectLst/>
        </p:spPr>
      </p:cxnSp>
      <p:sp>
        <p:nvSpPr>
          <p:cNvPr id="30" name="テキスト ボックス 29"/>
          <p:cNvSpPr txBox="1"/>
          <p:nvPr/>
        </p:nvSpPr>
        <p:spPr>
          <a:xfrm>
            <a:off x="3455876" y="3429000"/>
            <a:ext cx="792088" cy="400110"/>
          </a:xfrm>
          <a:prstGeom prst="rect">
            <a:avLst/>
          </a:prstGeom>
          <a:noFill/>
        </p:spPr>
        <p:txBody>
          <a:bodyPr wrap="square" rtlCol="0">
            <a:spAutoFit/>
          </a:bodyPr>
          <a:lstStyle/>
          <a:p>
            <a:pPr algn="ctr">
              <a:buNone/>
            </a:pPr>
            <a:r>
              <a:rPr kumimoji="1" lang="en-US" altLang="ja-JP" sz="2000" dirty="0" smtClean="0">
                <a:solidFill>
                  <a:srgbClr val="FF0000"/>
                </a:solidFill>
              </a:rPr>
              <a:t>Gap</a:t>
            </a:r>
            <a:endParaRPr kumimoji="1" lang="ja-JP" altLang="en-US" sz="2000" baseline="-25000" dirty="0">
              <a:solidFill>
                <a:srgbClr val="FF0000"/>
              </a:solidFill>
            </a:endParaRPr>
          </a:p>
        </p:txBody>
      </p:sp>
      <p:sp>
        <p:nvSpPr>
          <p:cNvPr id="25" name="テキスト ボックス 24"/>
          <p:cNvSpPr txBox="1"/>
          <p:nvPr/>
        </p:nvSpPr>
        <p:spPr>
          <a:xfrm>
            <a:off x="719572" y="1412776"/>
            <a:ext cx="4896544" cy="1618905"/>
          </a:xfrm>
          <a:prstGeom prst="rect">
            <a:avLst/>
          </a:prstGeom>
          <a:noFill/>
        </p:spPr>
        <p:txBody>
          <a:bodyPr wrap="square" rtlCol="0">
            <a:spAutoFit/>
          </a:bodyPr>
          <a:lstStyle/>
          <a:p>
            <a:pPr marL="457200" lvl="2">
              <a:buNone/>
            </a:pPr>
            <a:r>
              <a:rPr lang="en-US" altLang="ja-JP" sz="2800" dirty="0" smtClean="0"/>
              <a:t>‐</a:t>
            </a:r>
            <a:r>
              <a:rPr lang="ja-JP" altLang="en-US" sz="2800" dirty="0" smtClean="0"/>
              <a:t>容量</a:t>
            </a:r>
            <a:r>
              <a:rPr lang="ja-JP" altLang="en-US" sz="2800" dirty="0"/>
              <a:t>ミスマッチに</a:t>
            </a:r>
            <a:r>
              <a:rPr lang="ja-JP" altLang="en-US" sz="2800" dirty="0" smtClean="0"/>
              <a:t>より</a:t>
            </a:r>
            <a:r>
              <a:rPr lang="ja-JP" altLang="en-US" sz="2800" dirty="0"/>
              <a:t>発振</a:t>
            </a:r>
            <a:r>
              <a:rPr lang="ja-JP" altLang="en-US" sz="2800" dirty="0" smtClean="0"/>
              <a:t>周波数</a:t>
            </a:r>
            <a:r>
              <a:rPr lang="ja-JP" altLang="en-US" sz="2800" dirty="0"/>
              <a:t>にギャップが発生</a:t>
            </a:r>
            <a:endParaRPr lang="en-US" altLang="ja-JP" sz="2800" dirty="0"/>
          </a:p>
          <a:p>
            <a:pPr>
              <a:buNone/>
            </a:pPr>
            <a:endParaRPr kumimoji="1" lang="ja-JP" altLang="en-US" dirty="0"/>
          </a:p>
        </p:txBody>
      </p:sp>
    </p:spTree>
    <p:extLst>
      <p:ext uri="{BB962C8B-B14F-4D97-AF65-F5344CB8AC3E}">
        <p14:creationId xmlns="" xmlns:p14="http://schemas.microsoft.com/office/powerpoint/2010/main" val="6876695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3427541" cy="661962"/>
          </a:xfrm>
        </p:spPr>
        <p:txBody>
          <a:bodyPr/>
          <a:lstStyle/>
          <a:p>
            <a:r>
              <a:rPr kumimoji="1" lang="ja-JP" altLang="en-US" dirty="0" smtClean="0">
                <a:solidFill>
                  <a:schemeClr val="tx1"/>
                </a:solidFill>
              </a:rPr>
              <a:t>従来の配置方法</a:t>
            </a:r>
            <a:endParaRPr kumimoji="1" lang="ja-JP" altLang="en-US" dirty="0">
              <a:solidFill>
                <a:schemeClr val="tx1"/>
              </a:solidFill>
            </a:endParaRPr>
          </a:p>
        </p:txBody>
      </p:sp>
      <p:sp>
        <p:nvSpPr>
          <p:cNvPr id="3" name="コンテンツ プレースホルダー 2"/>
          <p:cNvSpPr>
            <a:spLocks noGrp="1"/>
          </p:cNvSpPr>
          <p:nvPr>
            <p:ph idx="1"/>
          </p:nvPr>
        </p:nvSpPr>
        <p:spPr/>
        <p:txBody>
          <a:bodyPr/>
          <a:lstStyle/>
          <a:p>
            <a:r>
              <a:rPr kumimoji="1" lang="ja-JP" altLang="en-US" dirty="0" smtClean="0"/>
              <a:t>セグメント方式</a:t>
            </a:r>
            <a:endParaRPr kumimoji="1" lang="en-US" altLang="ja-JP" dirty="0" smtClean="0"/>
          </a:p>
          <a:p>
            <a:pPr lvl="1"/>
            <a:r>
              <a:rPr lang="ja-JP" altLang="en-US" dirty="0" smtClean="0"/>
              <a:t>同様の単位容量スイッチを並列に接続</a:t>
            </a:r>
            <a:endParaRPr lang="en-US" altLang="ja-JP" dirty="0" smtClean="0"/>
          </a:p>
          <a:p>
            <a:pPr lvl="2"/>
            <a:r>
              <a:rPr lang="ja-JP" altLang="en-US" dirty="0" smtClean="0"/>
              <a:t>寄生</a:t>
            </a:r>
            <a:r>
              <a:rPr lang="en-US" altLang="ja-JP" dirty="0" smtClean="0"/>
              <a:t>L</a:t>
            </a:r>
            <a:r>
              <a:rPr lang="ja-JP" altLang="en-US" dirty="0" smtClean="0"/>
              <a:t>が大きく、容量ミスマッチが大きい</a:t>
            </a:r>
            <a:endParaRPr lang="en-US" altLang="ja-JP" dirty="0" smtClean="0"/>
          </a:p>
          <a:p>
            <a:pPr lvl="2"/>
            <a:r>
              <a:rPr lang="en-US" altLang="ja-JP" dirty="0" smtClean="0">
                <a:solidFill>
                  <a:srgbClr val="0000FF"/>
                </a:solidFill>
              </a:rPr>
              <a:t>MSB</a:t>
            </a:r>
            <a:r>
              <a:rPr lang="ja-JP" altLang="en-US" dirty="0" smtClean="0"/>
              <a:t>切替時に大きなギャップが生じる</a:t>
            </a:r>
            <a:endParaRPr lang="en-US" altLang="ja-JP" dirty="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sp>
        <p:nvSpPr>
          <p:cNvPr id="5" name="正方形/長方形 4"/>
          <p:cNvSpPr/>
          <p:nvPr/>
        </p:nvSpPr>
        <p:spPr bwMode="auto">
          <a:xfrm>
            <a:off x="5616115" y="3825044"/>
            <a:ext cx="2808312" cy="2232000"/>
          </a:xfrm>
          <a:prstGeom prst="rect">
            <a:avLst/>
          </a:prstGeom>
          <a:noFill/>
          <a:ln w="38100" cap="sq" cmpd="sng" algn="ctr">
            <a:solidFill>
              <a:srgbClr val="000000"/>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6" name="テキスト ボックス 5"/>
          <p:cNvSpPr txBox="1"/>
          <p:nvPr/>
        </p:nvSpPr>
        <p:spPr>
          <a:xfrm>
            <a:off x="6426205" y="6017222"/>
            <a:ext cx="1062118" cy="400110"/>
          </a:xfrm>
          <a:prstGeom prst="rect">
            <a:avLst/>
          </a:prstGeom>
          <a:noFill/>
        </p:spPr>
        <p:txBody>
          <a:bodyPr wrap="square" rtlCol="0">
            <a:spAutoFit/>
          </a:bodyPr>
          <a:lstStyle/>
          <a:p>
            <a:pPr algn="ctr">
              <a:buNone/>
            </a:pPr>
            <a:r>
              <a:rPr kumimoji="1" lang="en-US" altLang="ja-JP" sz="2000" dirty="0" err="1" smtClean="0"/>
              <a:t>V</a:t>
            </a:r>
            <a:r>
              <a:rPr kumimoji="1" lang="en-US" altLang="ja-JP" sz="2000" baseline="-25000" dirty="0" err="1" smtClean="0"/>
              <a:t>ctrl</a:t>
            </a:r>
            <a:endParaRPr kumimoji="1" lang="ja-JP" altLang="en-US" sz="2000" baseline="-25000" dirty="0"/>
          </a:p>
        </p:txBody>
      </p:sp>
      <p:sp>
        <p:nvSpPr>
          <p:cNvPr id="7" name="テキスト ボックス 6"/>
          <p:cNvSpPr txBox="1"/>
          <p:nvPr/>
        </p:nvSpPr>
        <p:spPr>
          <a:xfrm rot="16200000">
            <a:off x="4376011" y="4561093"/>
            <a:ext cx="2016224" cy="400110"/>
          </a:xfrm>
          <a:prstGeom prst="rect">
            <a:avLst/>
          </a:prstGeom>
          <a:noFill/>
        </p:spPr>
        <p:txBody>
          <a:bodyPr wrap="square" rtlCol="0">
            <a:spAutoFit/>
          </a:bodyPr>
          <a:lstStyle/>
          <a:p>
            <a:pPr algn="ctr">
              <a:buNone/>
            </a:pPr>
            <a:r>
              <a:rPr kumimoji="1" lang="en-US" altLang="ja-JP" sz="2000" dirty="0" smtClean="0"/>
              <a:t>Frequency</a:t>
            </a:r>
            <a:endParaRPr kumimoji="1" lang="ja-JP" altLang="en-US" sz="2000" baseline="-25000" dirty="0"/>
          </a:p>
        </p:txBody>
      </p:sp>
      <p:cxnSp>
        <p:nvCxnSpPr>
          <p:cNvPr id="8" name="直線コネクタ 7"/>
          <p:cNvCxnSpPr/>
          <p:nvPr/>
        </p:nvCxnSpPr>
        <p:spPr bwMode="auto">
          <a:xfrm flipV="1">
            <a:off x="5616115" y="5409220"/>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9" name="直線コネクタ 8"/>
          <p:cNvCxnSpPr/>
          <p:nvPr/>
        </p:nvCxnSpPr>
        <p:spPr bwMode="auto">
          <a:xfrm flipV="1">
            <a:off x="5616115" y="5193196"/>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10" name="直線コネクタ 9"/>
          <p:cNvCxnSpPr/>
          <p:nvPr/>
        </p:nvCxnSpPr>
        <p:spPr bwMode="auto">
          <a:xfrm flipV="1">
            <a:off x="5616115" y="4415383"/>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11" name="直線コネクタ 10"/>
          <p:cNvCxnSpPr/>
          <p:nvPr/>
        </p:nvCxnSpPr>
        <p:spPr bwMode="auto">
          <a:xfrm flipV="1">
            <a:off x="5616115" y="4077072"/>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2" name="直線コネクタ 11"/>
          <p:cNvCxnSpPr/>
          <p:nvPr/>
        </p:nvCxnSpPr>
        <p:spPr bwMode="auto">
          <a:xfrm flipV="1">
            <a:off x="5609281" y="3825044"/>
            <a:ext cx="2167074" cy="252028"/>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3" name="直線コネクタ 12"/>
          <p:cNvCxnSpPr/>
          <p:nvPr/>
        </p:nvCxnSpPr>
        <p:spPr bwMode="auto">
          <a:xfrm flipV="1">
            <a:off x="5616115" y="5625244"/>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4" name="直線コネクタ 13"/>
          <p:cNvCxnSpPr/>
          <p:nvPr/>
        </p:nvCxnSpPr>
        <p:spPr bwMode="auto">
          <a:xfrm>
            <a:off x="5616115" y="5184318"/>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15" name="直線コネクタ 14"/>
          <p:cNvCxnSpPr/>
          <p:nvPr/>
        </p:nvCxnSpPr>
        <p:spPr bwMode="auto">
          <a:xfrm>
            <a:off x="5616115" y="4743392"/>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16" name="直線矢印コネクタ 15"/>
          <p:cNvCxnSpPr/>
          <p:nvPr/>
        </p:nvCxnSpPr>
        <p:spPr bwMode="auto">
          <a:xfrm>
            <a:off x="6480212" y="4739419"/>
            <a:ext cx="0" cy="453777"/>
          </a:xfrm>
          <a:prstGeom prst="straightConnector1">
            <a:avLst/>
          </a:prstGeom>
          <a:solidFill>
            <a:schemeClr val="accent1"/>
          </a:solidFill>
          <a:ln w="28575" cap="flat" cmpd="sng" algn="ctr">
            <a:solidFill>
              <a:srgbClr val="FF0000"/>
            </a:solidFill>
            <a:prstDash val="solid"/>
            <a:round/>
            <a:headEnd type="triangle" w="med" len="lg"/>
            <a:tailEnd type="triangle" w="med" len="lg"/>
          </a:ln>
          <a:effectLst/>
        </p:spPr>
      </p:cxnSp>
      <p:sp>
        <p:nvSpPr>
          <p:cNvPr id="17" name="テキスト ボックス 16"/>
          <p:cNvSpPr txBox="1"/>
          <p:nvPr/>
        </p:nvSpPr>
        <p:spPr>
          <a:xfrm>
            <a:off x="6552220" y="4761148"/>
            <a:ext cx="1731609" cy="400110"/>
          </a:xfrm>
          <a:prstGeom prst="rect">
            <a:avLst/>
          </a:prstGeom>
          <a:noFill/>
        </p:spPr>
        <p:txBody>
          <a:bodyPr wrap="square" rtlCol="0">
            <a:spAutoFit/>
          </a:bodyPr>
          <a:lstStyle/>
          <a:p>
            <a:pPr algn="ctr">
              <a:buNone/>
            </a:pPr>
            <a:r>
              <a:rPr lang="en-US" altLang="ja-JP" sz="2000" dirty="0" smtClean="0">
                <a:solidFill>
                  <a:srgbClr val="FF0000"/>
                </a:solidFill>
              </a:rPr>
              <a:t>Large </a:t>
            </a:r>
            <a:r>
              <a:rPr kumimoji="1" lang="en-US" altLang="ja-JP" sz="2000" dirty="0" smtClean="0">
                <a:solidFill>
                  <a:srgbClr val="FF0000"/>
                </a:solidFill>
              </a:rPr>
              <a:t>Gap</a:t>
            </a:r>
            <a:endParaRPr kumimoji="1" lang="ja-JP" altLang="en-US" sz="2000" baseline="-25000" dirty="0">
              <a:solidFill>
                <a:srgbClr val="FF0000"/>
              </a:solidFill>
            </a:endParaRPr>
          </a:p>
        </p:txBody>
      </p:sp>
      <p:pic>
        <p:nvPicPr>
          <p:cNvPr id="4100" name="Picture 4"/>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633724" y="3424070"/>
            <a:ext cx="2076500" cy="287775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cxnSp>
        <p:nvCxnSpPr>
          <p:cNvPr id="22" name="直線コネクタ 21"/>
          <p:cNvCxnSpPr/>
          <p:nvPr/>
        </p:nvCxnSpPr>
        <p:spPr bwMode="auto">
          <a:xfrm flipV="1">
            <a:off x="6552220" y="5841268"/>
            <a:ext cx="1865373" cy="215776"/>
          </a:xfrm>
          <a:prstGeom prst="line">
            <a:avLst/>
          </a:prstGeom>
          <a:solidFill>
            <a:schemeClr val="accent1"/>
          </a:solidFill>
          <a:ln w="38100" cap="flat" cmpd="sng" algn="ctr">
            <a:solidFill>
              <a:srgbClr val="000000"/>
            </a:solidFill>
            <a:prstDash val="solid"/>
            <a:round/>
            <a:headEnd type="none" w="med" len="med"/>
            <a:tailEnd type="none" w="med" len="med"/>
          </a:ln>
          <a:effectLst/>
        </p:spPr>
      </p:cxnSp>
    </p:spTree>
    <p:extLst>
      <p:ext uri="{BB962C8B-B14F-4D97-AF65-F5344CB8AC3E}">
        <p14:creationId xmlns="" xmlns:p14="http://schemas.microsoft.com/office/powerpoint/2010/main" val="8396817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5197257" cy="661962"/>
          </a:xfrm>
        </p:spPr>
        <p:txBody>
          <a:bodyPr/>
          <a:lstStyle/>
          <a:p>
            <a:r>
              <a:rPr lang="ja-JP" altLang="en-US" dirty="0">
                <a:solidFill>
                  <a:schemeClr val="tx1"/>
                </a:solidFill>
              </a:rPr>
              <a:t>従来の配置</a:t>
            </a:r>
            <a:r>
              <a:rPr lang="ja-JP" altLang="en-US" dirty="0" smtClean="0">
                <a:solidFill>
                  <a:schemeClr val="tx1"/>
                </a:solidFill>
              </a:rPr>
              <a:t>方法</a:t>
            </a:r>
            <a:r>
              <a:rPr lang="en-US" altLang="ja-JP" dirty="0" smtClean="0">
                <a:solidFill>
                  <a:schemeClr val="tx1"/>
                </a:solidFill>
              </a:rPr>
              <a:t>(Cont’d)</a:t>
            </a:r>
            <a:endParaRPr kumimoji="1" lang="ja-JP" altLang="en-US" dirty="0"/>
          </a:p>
        </p:txBody>
      </p:sp>
      <p:sp>
        <p:nvSpPr>
          <p:cNvPr id="3" name="コンテンツ プレースホルダー 2"/>
          <p:cNvSpPr>
            <a:spLocks noGrp="1"/>
          </p:cNvSpPr>
          <p:nvPr>
            <p:ph idx="1"/>
          </p:nvPr>
        </p:nvSpPr>
        <p:spPr/>
        <p:txBody>
          <a:bodyPr/>
          <a:lstStyle/>
          <a:p>
            <a:r>
              <a:rPr lang="ja-JP" altLang="en-US" dirty="0"/>
              <a:t>バイナリ方式</a:t>
            </a:r>
            <a:endParaRPr lang="en-US" altLang="ja-JP" dirty="0"/>
          </a:p>
          <a:p>
            <a:pPr lvl="1"/>
            <a:r>
              <a:rPr lang="ja-JP" altLang="en-US" dirty="0"/>
              <a:t>各ビットごとに重み付け</a:t>
            </a:r>
            <a:r>
              <a:rPr lang="en-US" altLang="ja-JP" dirty="0"/>
              <a:t>(1C,2C,4C,…)</a:t>
            </a:r>
          </a:p>
          <a:p>
            <a:pPr lvl="2"/>
            <a:r>
              <a:rPr lang="ja-JP" altLang="en-US" dirty="0" smtClean="0"/>
              <a:t>寄生</a:t>
            </a:r>
            <a:r>
              <a:rPr lang="en-US" altLang="ja-JP" dirty="0" smtClean="0"/>
              <a:t>L</a:t>
            </a:r>
            <a:r>
              <a:rPr lang="ja-JP" altLang="en-US" dirty="0" smtClean="0"/>
              <a:t>を小さくでき、容量ミスマッチが小さい</a:t>
            </a:r>
            <a:endParaRPr lang="en-US" altLang="ja-JP" dirty="0"/>
          </a:p>
          <a:p>
            <a:pPr lvl="2"/>
            <a:r>
              <a:rPr lang="en-US" altLang="ja-JP" dirty="0" smtClean="0">
                <a:solidFill>
                  <a:srgbClr val="0000FF"/>
                </a:solidFill>
              </a:rPr>
              <a:t>MSB</a:t>
            </a:r>
            <a:r>
              <a:rPr lang="ja-JP" altLang="en-US" dirty="0" smtClean="0"/>
              <a:t>切替時にオーバーラップが大</a:t>
            </a:r>
            <a:endParaRPr lang="en-US" altLang="ja-JP" dirty="0"/>
          </a:p>
          <a:p>
            <a:pPr lvl="2"/>
            <a:endParaRPr lang="en-US" altLang="ja-JP" dirty="0"/>
          </a:p>
          <a:p>
            <a:endParaRPr kumimoji="1" lang="ja-JP" altLang="en-US" dirty="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sp>
        <p:nvSpPr>
          <p:cNvPr id="5" name="正方形/長方形 4"/>
          <p:cNvSpPr/>
          <p:nvPr/>
        </p:nvSpPr>
        <p:spPr bwMode="auto">
          <a:xfrm>
            <a:off x="5616115" y="3825044"/>
            <a:ext cx="2808312" cy="2232000"/>
          </a:xfrm>
          <a:prstGeom prst="rect">
            <a:avLst/>
          </a:prstGeom>
          <a:noFill/>
          <a:ln w="38100" cap="sq" cmpd="sng" algn="ctr">
            <a:solidFill>
              <a:srgbClr val="000000"/>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6" name="テキスト ボックス 5"/>
          <p:cNvSpPr txBox="1"/>
          <p:nvPr/>
        </p:nvSpPr>
        <p:spPr>
          <a:xfrm>
            <a:off x="6426205" y="6017222"/>
            <a:ext cx="1062118" cy="400110"/>
          </a:xfrm>
          <a:prstGeom prst="rect">
            <a:avLst/>
          </a:prstGeom>
          <a:noFill/>
        </p:spPr>
        <p:txBody>
          <a:bodyPr wrap="square" rtlCol="0">
            <a:spAutoFit/>
          </a:bodyPr>
          <a:lstStyle/>
          <a:p>
            <a:pPr algn="ctr">
              <a:buNone/>
            </a:pPr>
            <a:r>
              <a:rPr kumimoji="1" lang="en-US" altLang="ja-JP" sz="2000" dirty="0" err="1" smtClean="0"/>
              <a:t>V</a:t>
            </a:r>
            <a:r>
              <a:rPr kumimoji="1" lang="en-US" altLang="ja-JP" sz="2000" baseline="-25000" dirty="0" err="1" smtClean="0"/>
              <a:t>ctrl</a:t>
            </a:r>
            <a:endParaRPr kumimoji="1" lang="ja-JP" altLang="en-US" sz="2000" baseline="-25000" dirty="0"/>
          </a:p>
        </p:txBody>
      </p:sp>
      <p:sp>
        <p:nvSpPr>
          <p:cNvPr id="7" name="テキスト ボックス 6"/>
          <p:cNvSpPr txBox="1"/>
          <p:nvPr/>
        </p:nvSpPr>
        <p:spPr>
          <a:xfrm rot="16200000">
            <a:off x="4376011" y="4561093"/>
            <a:ext cx="2016224" cy="400110"/>
          </a:xfrm>
          <a:prstGeom prst="rect">
            <a:avLst/>
          </a:prstGeom>
          <a:noFill/>
        </p:spPr>
        <p:txBody>
          <a:bodyPr wrap="square" rtlCol="0">
            <a:spAutoFit/>
          </a:bodyPr>
          <a:lstStyle/>
          <a:p>
            <a:pPr algn="ctr">
              <a:buNone/>
            </a:pPr>
            <a:r>
              <a:rPr kumimoji="1" lang="en-US" altLang="ja-JP" sz="2000" dirty="0" smtClean="0"/>
              <a:t>Frequency</a:t>
            </a:r>
            <a:endParaRPr kumimoji="1" lang="ja-JP" altLang="en-US" sz="2000" baseline="-25000" dirty="0"/>
          </a:p>
        </p:txBody>
      </p:sp>
      <p:cxnSp>
        <p:nvCxnSpPr>
          <p:cNvPr id="8" name="直線コネクタ 7"/>
          <p:cNvCxnSpPr/>
          <p:nvPr/>
        </p:nvCxnSpPr>
        <p:spPr bwMode="auto">
          <a:xfrm flipV="1">
            <a:off x="5616115" y="5157192"/>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9" name="直線コネクタ 8"/>
          <p:cNvCxnSpPr/>
          <p:nvPr/>
        </p:nvCxnSpPr>
        <p:spPr bwMode="auto">
          <a:xfrm flipV="1">
            <a:off x="5616115" y="5049180"/>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10" name="直線コネクタ 9"/>
          <p:cNvCxnSpPr/>
          <p:nvPr/>
        </p:nvCxnSpPr>
        <p:spPr bwMode="auto">
          <a:xfrm flipV="1">
            <a:off x="5616115" y="4617132"/>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1" name="直線コネクタ 10"/>
          <p:cNvCxnSpPr/>
          <p:nvPr/>
        </p:nvCxnSpPr>
        <p:spPr bwMode="auto">
          <a:xfrm flipV="1">
            <a:off x="5616115" y="4149080"/>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2" name="直線コネクタ 11"/>
          <p:cNvCxnSpPr/>
          <p:nvPr/>
        </p:nvCxnSpPr>
        <p:spPr bwMode="auto">
          <a:xfrm flipV="1">
            <a:off x="5609281" y="3825044"/>
            <a:ext cx="1410990" cy="14401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3" name="直線コネクタ 12"/>
          <p:cNvCxnSpPr/>
          <p:nvPr/>
        </p:nvCxnSpPr>
        <p:spPr bwMode="auto">
          <a:xfrm flipV="1">
            <a:off x="5616115" y="5481228"/>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4" name="直線コネクタ 13"/>
          <p:cNvCxnSpPr/>
          <p:nvPr/>
        </p:nvCxnSpPr>
        <p:spPr bwMode="auto">
          <a:xfrm>
            <a:off x="5616115" y="4617132"/>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15" name="直線コネクタ 14"/>
          <p:cNvCxnSpPr/>
          <p:nvPr/>
        </p:nvCxnSpPr>
        <p:spPr bwMode="auto">
          <a:xfrm>
            <a:off x="5616115" y="4473116"/>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16" name="直線矢印コネクタ 15"/>
          <p:cNvCxnSpPr/>
          <p:nvPr/>
        </p:nvCxnSpPr>
        <p:spPr bwMode="auto">
          <a:xfrm>
            <a:off x="6480212" y="4221116"/>
            <a:ext cx="0" cy="252000"/>
          </a:xfrm>
          <a:prstGeom prst="straightConnector1">
            <a:avLst/>
          </a:prstGeom>
          <a:solidFill>
            <a:schemeClr val="accent1"/>
          </a:solidFill>
          <a:ln w="28575" cap="flat" cmpd="sng" algn="ctr">
            <a:solidFill>
              <a:srgbClr val="FF0000"/>
            </a:solidFill>
            <a:prstDash val="solid"/>
            <a:round/>
            <a:headEnd type="none" w="med" len="lg"/>
            <a:tailEnd type="triangle" w="med" len="lg"/>
          </a:ln>
          <a:effectLst/>
        </p:spPr>
      </p:cxnSp>
      <p:sp>
        <p:nvSpPr>
          <p:cNvPr id="17" name="テキスト ボックス 16"/>
          <p:cNvSpPr txBox="1"/>
          <p:nvPr/>
        </p:nvSpPr>
        <p:spPr>
          <a:xfrm>
            <a:off x="6912260" y="4149080"/>
            <a:ext cx="1728192" cy="400110"/>
          </a:xfrm>
          <a:prstGeom prst="rect">
            <a:avLst/>
          </a:prstGeom>
          <a:noFill/>
        </p:spPr>
        <p:txBody>
          <a:bodyPr wrap="square" rtlCol="0">
            <a:spAutoFit/>
          </a:bodyPr>
          <a:lstStyle/>
          <a:p>
            <a:pPr algn="ctr">
              <a:buNone/>
            </a:pPr>
            <a:r>
              <a:rPr kumimoji="1" lang="en-US" altLang="ja-JP" sz="2000" dirty="0" smtClean="0">
                <a:solidFill>
                  <a:srgbClr val="FF0000"/>
                </a:solidFill>
              </a:rPr>
              <a:t>Small Gap</a:t>
            </a:r>
            <a:endParaRPr kumimoji="1" lang="ja-JP" altLang="en-US" sz="2000" baseline="-25000" dirty="0">
              <a:solidFill>
                <a:srgbClr val="FF0000"/>
              </a:solidFill>
            </a:endParaRPr>
          </a:p>
        </p:txBody>
      </p:sp>
      <p:pic>
        <p:nvPicPr>
          <p:cNvPr id="5122"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642976" y="3390900"/>
            <a:ext cx="2103120" cy="29489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cxnSp>
        <p:nvCxnSpPr>
          <p:cNvPr id="26" name="直線矢印コネクタ 25"/>
          <p:cNvCxnSpPr/>
          <p:nvPr/>
        </p:nvCxnSpPr>
        <p:spPr bwMode="auto">
          <a:xfrm>
            <a:off x="6480212" y="4581156"/>
            <a:ext cx="0" cy="252000"/>
          </a:xfrm>
          <a:prstGeom prst="straightConnector1">
            <a:avLst/>
          </a:prstGeom>
          <a:solidFill>
            <a:schemeClr val="accent1"/>
          </a:solidFill>
          <a:ln w="28575" cap="flat" cmpd="sng" algn="ctr">
            <a:solidFill>
              <a:srgbClr val="FF0000"/>
            </a:solidFill>
            <a:prstDash val="solid"/>
            <a:round/>
            <a:headEnd type="triangle" w="med" len="lg"/>
            <a:tailEnd type="none" w="med" len="lg"/>
          </a:ln>
          <a:effectLst/>
        </p:spPr>
      </p:cxnSp>
      <p:cxnSp>
        <p:nvCxnSpPr>
          <p:cNvPr id="27" name="直線コネクタ 26"/>
          <p:cNvCxnSpPr/>
          <p:nvPr/>
        </p:nvCxnSpPr>
        <p:spPr bwMode="auto">
          <a:xfrm flipV="1">
            <a:off x="6314776" y="5811899"/>
            <a:ext cx="2109651" cy="245145"/>
          </a:xfrm>
          <a:prstGeom prst="line">
            <a:avLst/>
          </a:prstGeom>
          <a:solidFill>
            <a:schemeClr val="accent1"/>
          </a:solidFill>
          <a:ln w="38100" cap="flat" cmpd="sng" algn="ctr">
            <a:solidFill>
              <a:srgbClr val="000000"/>
            </a:solidFill>
            <a:prstDash val="solid"/>
            <a:round/>
            <a:headEnd type="none" w="med" len="med"/>
            <a:tailEnd type="none" w="med" len="med"/>
          </a:ln>
          <a:effectLst/>
        </p:spPr>
      </p:cxnSp>
    </p:spTree>
    <p:extLst>
      <p:ext uri="{BB962C8B-B14F-4D97-AF65-F5344CB8AC3E}">
        <p14:creationId xmlns="" xmlns:p14="http://schemas.microsoft.com/office/powerpoint/2010/main" val="6708723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2037737" cy="661962"/>
          </a:xfrm>
        </p:spPr>
        <p:txBody>
          <a:bodyPr/>
          <a:lstStyle/>
          <a:p>
            <a:r>
              <a:rPr kumimoji="1" lang="ja-JP" altLang="en-US" dirty="0" smtClean="0">
                <a:solidFill>
                  <a:schemeClr val="tx1"/>
                </a:solidFill>
              </a:rPr>
              <a:t>発表内容</a:t>
            </a:r>
            <a:endParaRPr kumimoji="1" lang="ja-JP" altLang="en-US" dirty="0">
              <a:solidFill>
                <a:schemeClr val="tx1"/>
              </a:solidFill>
            </a:endParaRPr>
          </a:p>
        </p:txBody>
      </p:sp>
      <p:sp>
        <p:nvSpPr>
          <p:cNvPr id="3" name="コンテンツ プレースホルダー 2"/>
          <p:cNvSpPr>
            <a:spLocks noGrp="1"/>
          </p:cNvSpPr>
          <p:nvPr>
            <p:ph idx="1"/>
          </p:nvPr>
        </p:nvSpPr>
        <p:spPr/>
        <p:txBody>
          <a:bodyPr/>
          <a:lstStyle/>
          <a:p>
            <a:r>
              <a:rPr kumimoji="1" lang="ja-JP" altLang="en-US" dirty="0" smtClean="0"/>
              <a:t>研究</a:t>
            </a:r>
            <a:r>
              <a:rPr kumimoji="1" lang="ja-JP" altLang="en-US" dirty="0" smtClean="0"/>
              <a:t>背景</a:t>
            </a:r>
            <a:endParaRPr lang="en-US" altLang="ja-JP" dirty="0" smtClean="0"/>
          </a:p>
          <a:p>
            <a:r>
              <a:rPr lang="ja-JP" altLang="en-US" dirty="0" smtClean="0"/>
              <a:t>容量バンクの配置方法</a:t>
            </a:r>
            <a:endParaRPr lang="en-US" altLang="ja-JP" dirty="0" smtClean="0"/>
          </a:p>
          <a:p>
            <a:pPr lvl="1"/>
            <a:r>
              <a:rPr lang="ja-JP" altLang="en-US" dirty="0" smtClean="0"/>
              <a:t>従来</a:t>
            </a:r>
            <a:r>
              <a:rPr lang="ja-JP" altLang="en-US" dirty="0" smtClean="0"/>
              <a:t>手法</a:t>
            </a:r>
            <a:endParaRPr lang="en-US" altLang="ja-JP" dirty="0" smtClean="0"/>
          </a:p>
          <a:p>
            <a:pPr lvl="1"/>
            <a:r>
              <a:rPr lang="ja-JP" altLang="en-US" dirty="0" smtClean="0"/>
              <a:t>提案</a:t>
            </a:r>
            <a:r>
              <a:rPr lang="ja-JP" altLang="en-US" dirty="0" smtClean="0"/>
              <a:t>手法</a:t>
            </a:r>
            <a:endParaRPr lang="en-US" altLang="ja-JP" dirty="0" smtClean="0"/>
          </a:p>
          <a:p>
            <a:r>
              <a:rPr lang="ja-JP" altLang="en-US" dirty="0" smtClean="0"/>
              <a:t>シミュレーション結果</a:t>
            </a:r>
            <a:endParaRPr lang="en-US" altLang="ja-JP" dirty="0" smtClean="0"/>
          </a:p>
          <a:p>
            <a:r>
              <a:rPr kumimoji="1" lang="ja-JP" altLang="en-US" dirty="0"/>
              <a:t>まとめ</a:t>
            </a:r>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spTree>
    <p:extLst>
      <p:ext uri="{BB962C8B-B14F-4D97-AF65-F5344CB8AC3E}">
        <p14:creationId xmlns="" xmlns:p14="http://schemas.microsoft.com/office/powerpoint/2010/main" val="7288542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3807453" cy="661962"/>
          </a:xfrm>
        </p:spPr>
        <p:txBody>
          <a:bodyPr/>
          <a:lstStyle/>
          <a:p>
            <a:r>
              <a:rPr kumimoji="1" lang="ja-JP" altLang="en-US" dirty="0" smtClean="0">
                <a:solidFill>
                  <a:schemeClr val="tx1"/>
                </a:solidFill>
              </a:rPr>
              <a:t>ミリ波帯</a:t>
            </a:r>
            <a:r>
              <a:rPr kumimoji="1" lang="en-US" altLang="ja-JP" dirty="0" smtClean="0">
                <a:solidFill>
                  <a:schemeClr val="tx1"/>
                </a:solidFill>
              </a:rPr>
              <a:t>LC-VCO</a:t>
            </a:r>
            <a:endParaRPr kumimoji="1" lang="ja-JP" altLang="en-US" dirty="0">
              <a:solidFill>
                <a:schemeClr val="tx1"/>
              </a:solidFill>
            </a:endParaRPr>
          </a:p>
        </p:txBody>
      </p:sp>
      <p:sp>
        <p:nvSpPr>
          <p:cNvPr id="3" name="コンテンツ プレースホルダー 2"/>
          <p:cNvSpPr>
            <a:spLocks noGrp="1"/>
          </p:cNvSpPr>
          <p:nvPr>
            <p:ph idx="1"/>
          </p:nvPr>
        </p:nvSpPr>
        <p:spPr>
          <a:xfrm>
            <a:off x="468313" y="872716"/>
            <a:ext cx="8229600" cy="5256213"/>
          </a:xfrm>
        </p:spPr>
        <p:txBody>
          <a:bodyPr/>
          <a:lstStyle/>
          <a:p>
            <a:r>
              <a:rPr lang="ja-JP" altLang="en-US" sz="3200" dirty="0" smtClean="0"/>
              <a:t>典型的な</a:t>
            </a:r>
            <a:r>
              <a:rPr lang="en-US" altLang="ja-JP" sz="3200" dirty="0" smtClean="0"/>
              <a:t>60GHz</a:t>
            </a:r>
            <a:r>
              <a:rPr lang="ja-JP" altLang="en-US" sz="3200" dirty="0" smtClean="0"/>
              <a:t>共振器</a:t>
            </a:r>
            <a:endParaRPr lang="en-US" altLang="ja-JP" sz="3200" dirty="0" smtClean="0"/>
          </a:p>
          <a:p>
            <a:pPr lvl="1"/>
            <a:r>
              <a:rPr kumimoji="1" lang="ja-JP" altLang="en-US" sz="2800" dirty="0" smtClean="0"/>
              <a:t>インダクタ：</a:t>
            </a:r>
            <a:r>
              <a:rPr kumimoji="1" lang="en-US" altLang="ja-JP" sz="2800" dirty="0" smtClean="0"/>
              <a:t>70 pH</a:t>
            </a:r>
            <a:r>
              <a:rPr kumimoji="1" lang="ja-JP" altLang="en-US" sz="2800" dirty="0" smtClean="0"/>
              <a:t>程度</a:t>
            </a:r>
            <a:endParaRPr kumimoji="1" lang="en-US" altLang="ja-JP" sz="2800" dirty="0" smtClean="0"/>
          </a:p>
          <a:p>
            <a:pPr lvl="1"/>
            <a:r>
              <a:rPr lang="ja-JP" altLang="en-US" sz="2800" dirty="0" smtClean="0"/>
              <a:t>容量：</a:t>
            </a:r>
            <a:r>
              <a:rPr lang="en-US" altLang="ja-JP" sz="2800" dirty="0" smtClean="0"/>
              <a:t>100fF</a:t>
            </a:r>
            <a:r>
              <a:rPr lang="ja-JP" altLang="en-US" sz="2800" dirty="0" smtClean="0"/>
              <a:t>程度</a:t>
            </a:r>
            <a:endParaRPr lang="en-US" altLang="ja-JP" sz="2800" dirty="0"/>
          </a:p>
          <a:p>
            <a:endParaRPr kumimoji="1" lang="en-US" altLang="ja-JP" sz="3200" dirty="0" smtClean="0"/>
          </a:p>
          <a:p>
            <a:endParaRPr kumimoji="1" lang="en-US" altLang="ja-JP" sz="3200" dirty="0" smtClean="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cxnSp>
        <p:nvCxnSpPr>
          <p:cNvPr id="2069" name="直線矢印コネクタ 2068"/>
          <p:cNvCxnSpPr/>
          <p:nvPr/>
        </p:nvCxnSpPr>
        <p:spPr bwMode="auto">
          <a:xfrm>
            <a:off x="7504906" y="5229200"/>
            <a:ext cx="0" cy="376548"/>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070" name="テキスト ボックス 2069"/>
          <p:cNvSpPr txBox="1"/>
          <p:nvPr/>
        </p:nvSpPr>
        <p:spPr>
          <a:xfrm>
            <a:off x="6499262" y="5605748"/>
            <a:ext cx="2016224" cy="400110"/>
          </a:xfrm>
          <a:prstGeom prst="rect">
            <a:avLst/>
          </a:prstGeom>
          <a:noFill/>
        </p:spPr>
        <p:txBody>
          <a:bodyPr wrap="square" rtlCol="0">
            <a:spAutoFit/>
          </a:bodyPr>
          <a:lstStyle/>
          <a:p>
            <a:pPr algn="ctr">
              <a:buNone/>
            </a:pPr>
            <a:r>
              <a:rPr lang="ja-JP" altLang="en-US" sz="2000" dirty="0" smtClean="0"/>
              <a:t>クロスカップル</a:t>
            </a:r>
            <a:r>
              <a:rPr lang="en-US" altLang="ja-JP" sz="2000" dirty="0" smtClean="0"/>
              <a:t>Tr.</a:t>
            </a:r>
            <a:endParaRPr kumimoji="1" lang="ja-JP" altLang="en-US" sz="2000" dirty="0"/>
          </a:p>
        </p:txBody>
      </p:sp>
      <p:sp>
        <p:nvSpPr>
          <p:cNvPr id="7" name="テキスト ボックス 6"/>
          <p:cNvSpPr txBox="1"/>
          <p:nvPr/>
        </p:nvSpPr>
        <p:spPr>
          <a:xfrm>
            <a:off x="1259632" y="2924944"/>
            <a:ext cx="4176464" cy="461665"/>
          </a:xfrm>
          <a:prstGeom prst="rect">
            <a:avLst/>
          </a:prstGeom>
          <a:noFill/>
        </p:spPr>
        <p:txBody>
          <a:bodyPr wrap="square" rtlCol="0">
            <a:spAutoFit/>
          </a:bodyPr>
          <a:lstStyle/>
          <a:p>
            <a:pPr>
              <a:buNone/>
            </a:pPr>
            <a:r>
              <a:rPr lang="en-US" altLang="ja-JP" sz="2400" dirty="0" smtClean="0"/>
              <a:t>10μm</a:t>
            </a:r>
            <a:r>
              <a:rPr lang="ja-JP" altLang="en-US" sz="2400" dirty="0" smtClean="0"/>
              <a:t>配線したときの寄生成分</a:t>
            </a:r>
            <a:endParaRPr lang="en-US" altLang="ja-JP" sz="2400" dirty="0" smtClean="0"/>
          </a:p>
        </p:txBody>
      </p:sp>
      <p:graphicFrame>
        <p:nvGraphicFramePr>
          <p:cNvPr id="9" name="オブジェクト 8"/>
          <p:cNvGraphicFramePr>
            <a:graphicFrameLocks noChangeAspect="1"/>
          </p:cNvGraphicFramePr>
          <p:nvPr>
            <p:extLst>
              <p:ext uri="{D42A27DB-BD31-4B8C-83A1-F6EECF244321}">
                <p14:modId xmlns="" xmlns:p14="http://schemas.microsoft.com/office/powerpoint/2010/main" val="1334619819"/>
              </p:ext>
            </p:extLst>
          </p:nvPr>
        </p:nvGraphicFramePr>
        <p:xfrm>
          <a:off x="1768475" y="3438525"/>
          <a:ext cx="2295525" cy="1025525"/>
        </p:xfrm>
        <a:graphic>
          <a:graphicData uri="http://schemas.openxmlformats.org/presentationml/2006/ole">
            <p:oleObj spid="_x0000_s7181" name="数式" r:id="rId4" imgW="1079280" imgH="482400" progId="Equation.3">
              <p:embed/>
            </p:oleObj>
          </a:graphicData>
        </a:graphic>
      </p:graphicFrame>
      <p:sp>
        <p:nvSpPr>
          <p:cNvPr id="10" name="正方形/長方形 9"/>
          <p:cNvSpPr/>
          <p:nvPr/>
        </p:nvSpPr>
        <p:spPr bwMode="auto">
          <a:xfrm>
            <a:off x="1259632" y="2889116"/>
            <a:ext cx="4212468" cy="1584000"/>
          </a:xfrm>
          <a:prstGeom prst="rect">
            <a:avLst/>
          </a:prstGeom>
          <a:noFill/>
          <a:ln w="38100" cap="flat" cmpd="sng" algn="ctr">
            <a:solidFill>
              <a:srgbClr val="0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27" name="コンテンツ プレースホルダ 2"/>
          <p:cNvSpPr txBox="1">
            <a:spLocks/>
          </p:cNvSpPr>
          <p:nvPr/>
        </p:nvSpPr>
        <p:spPr bwMode="auto">
          <a:xfrm>
            <a:off x="1295637" y="5085494"/>
            <a:ext cx="5004555" cy="1331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0">
                <a:solidFill>
                  <a:srgbClr val="000000"/>
                </a:solidFill>
                <a:miter lim="800000"/>
                <a:headEnd/>
                <a:tailEnd/>
              </a14:hiddenLine>
            </a:ext>
          </a:extLst>
        </p:spPr>
        <p:txBody>
          <a:bodyPr/>
          <a:lstStyle>
            <a:lvl1pPr marL="342900" indent="-342900" eaLnBrk="0" hangingPunct="0">
              <a:defRPr kumimoji="1" sz="3600" b="1">
                <a:solidFill>
                  <a:schemeClr val="tx1"/>
                </a:solidFill>
                <a:latin typeface="Arial" charset="0"/>
                <a:ea typeface="ＭＳ Ｐゴシック" charset="-128"/>
              </a:defRPr>
            </a:lvl1pPr>
            <a:lvl2pPr marL="742950" indent="-285750" eaLnBrk="0" hangingPunct="0">
              <a:defRPr kumimoji="1" sz="3600" b="1">
                <a:solidFill>
                  <a:schemeClr val="tx1"/>
                </a:solidFill>
                <a:latin typeface="Arial" charset="0"/>
                <a:ea typeface="ＭＳ Ｐゴシック" charset="-128"/>
              </a:defRPr>
            </a:lvl2pPr>
            <a:lvl3pPr marL="1143000" indent="-228600" eaLnBrk="0" hangingPunct="0">
              <a:defRPr kumimoji="1" sz="3600" b="1">
                <a:solidFill>
                  <a:schemeClr val="tx1"/>
                </a:solidFill>
                <a:latin typeface="Arial" charset="0"/>
                <a:ea typeface="ＭＳ Ｐゴシック" charset="-128"/>
              </a:defRPr>
            </a:lvl3pPr>
            <a:lvl4pPr marL="1600200" indent="-228600" eaLnBrk="0" hangingPunct="0">
              <a:defRPr kumimoji="1" sz="3600" b="1">
                <a:solidFill>
                  <a:schemeClr val="tx1"/>
                </a:solidFill>
                <a:latin typeface="Arial" charset="0"/>
                <a:ea typeface="ＭＳ Ｐゴシック" charset="-128"/>
              </a:defRPr>
            </a:lvl4pPr>
            <a:lvl5pPr marL="2057400" indent="-228600" eaLnBrk="0" hangingPunct="0">
              <a:defRPr kumimoji="1" sz="3600" b="1">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9pPr>
          </a:lstStyle>
          <a:p>
            <a:pPr>
              <a:buFontTx/>
              <a:buNone/>
            </a:pPr>
            <a:r>
              <a:rPr lang="ja-JP" altLang="en-US" dirty="0"/>
              <a:t>寄生インダクタ</a:t>
            </a:r>
            <a:r>
              <a:rPr lang="ja-JP" altLang="en-US" dirty="0" smtClean="0"/>
              <a:t>の影響が非常に大きい</a:t>
            </a:r>
            <a:endParaRPr lang="en-US" altLang="ja-JP" dirty="0"/>
          </a:p>
        </p:txBody>
      </p:sp>
      <p:sp>
        <p:nvSpPr>
          <p:cNvPr id="28" name="右矢印 25"/>
          <p:cNvSpPr>
            <a:spLocks noChangeArrowheads="1"/>
          </p:cNvSpPr>
          <p:nvPr/>
        </p:nvSpPr>
        <p:spPr bwMode="auto">
          <a:xfrm>
            <a:off x="359532" y="5213064"/>
            <a:ext cx="865187" cy="484188"/>
          </a:xfrm>
          <a:prstGeom prst="rightArrow">
            <a:avLst>
              <a:gd name="adj1" fmla="val 53694"/>
              <a:gd name="adj2" fmla="val 64460"/>
            </a:avLst>
          </a:prstGeom>
          <a:solidFill>
            <a:srgbClr val="FF0000"/>
          </a:solidFill>
          <a:ln w="25400" algn="ctr">
            <a:solidFill>
              <a:srgbClr val="000000"/>
            </a:solidFill>
            <a:round/>
            <a:headEnd/>
            <a:tailEnd/>
          </a:ln>
        </p:spPr>
        <p:txBody>
          <a:bodyPr>
            <a:spAutoFit/>
          </a:bodyPr>
          <a:lstStyle/>
          <a:p>
            <a:pPr marL="360363" indent="-360363">
              <a:buFontTx/>
              <a:buNone/>
            </a:pPr>
            <a:endParaRPr lang="ja-JP" altLang="en-US" sz="1100"/>
          </a:p>
        </p:txBody>
      </p:sp>
      <p:pic>
        <p:nvPicPr>
          <p:cNvPr id="7180"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474641" y="1010444"/>
            <a:ext cx="2068688" cy="4646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7359600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372200" y="1129470"/>
            <a:ext cx="2342602" cy="48198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title"/>
          </p:nvPr>
        </p:nvSpPr>
        <p:spPr>
          <a:xfrm>
            <a:off x="323850" y="39713"/>
            <a:ext cx="6587060" cy="661962"/>
          </a:xfrm>
        </p:spPr>
        <p:txBody>
          <a:bodyPr/>
          <a:lstStyle/>
          <a:p>
            <a:r>
              <a:rPr kumimoji="1" lang="ja-JP" altLang="en-US" dirty="0" smtClean="0">
                <a:solidFill>
                  <a:schemeClr val="tx1"/>
                </a:solidFill>
              </a:rPr>
              <a:t>ミリ波帯</a:t>
            </a:r>
            <a:r>
              <a:rPr kumimoji="1" lang="en-US" altLang="ja-JP" dirty="0" smtClean="0">
                <a:solidFill>
                  <a:schemeClr val="tx1"/>
                </a:solidFill>
              </a:rPr>
              <a:t>LC-VCO</a:t>
            </a:r>
            <a:r>
              <a:rPr kumimoji="1" lang="ja-JP" altLang="en-US" dirty="0" smtClean="0">
                <a:solidFill>
                  <a:schemeClr val="tx1"/>
                </a:solidFill>
              </a:rPr>
              <a:t>における影響</a:t>
            </a:r>
            <a:endParaRPr kumimoji="1" lang="ja-JP" altLang="en-US" dirty="0">
              <a:solidFill>
                <a:schemeClr val="tx1"/>
              </a:solidFill>
            </a:endParaRPr>
          </a:p>
        </p:txBody>
      </p:sp>
      <p:sp>
        <p:nvSpPr>
          <p:cNvPr id="3" name="コンテンツ プレースホルダー 2"/>
          <p:cNvSpPr>
            <a:spLocks noGrp="1"/>
          </p:cNvSpPr>
          <p:nvPr>
            <p:ph idx="1"/>
          </p:nvPr>
        </p:nvSpPr>
        <p:spPr>
          <a:xfrm>
            <a:off x="468313" y="872716"/>
            <a:ext cx="8229600" cy="5256213"/>
          </a:xfrm>
        </p:spPr>
        <p:txBody>
          <a:bodyPr/>
          <a:lstStyle/>
          <a:p>
            <a:r>
              <a:rPr lang="ja-JP" altLang="en-US" sz="3200" dirty="0" smtClean="0"/>
              <a:t>寄生インダクタの影響</a:t>
            </a:r>
            <a:endParaRPr kumimoji="1" lang="ja-JP" altLang="en-US" sz="3200" dirty="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cxnSp>
        <p:nvCxnSpPr>
          <p:cNvPr id="2072" name="直線矢印コネクタ 2071"/>
          <p:cNvCxnSpPr/>
          <p:nvPr/>
        </p:nvCxnSpPr>
        <p:spPr bwMode="auto">
          <a:xfrm flipV="1">
            <a:off x="5616116" y="4685074"/>
            <a:ext cx="630070" cy="652138"/>
          </a:xfrm>
          <a:prstGeom prst="straightConnector1">
            <a:avLst/>
          </a:prstGeom>
          <a:solidFill>
            <a:schemeClr val="accent1"/>
          </a:solidFill>
          <a:ln w="38100" cap="flat" cmpd="sng" algn="ctr">
            <a:solidFill>
              <a:srgbClr val="000000"/>
            </a:solidFill>
            <a:prstDash val="solid"/>
            <a:round/>
            <a:headEnd type="none" w="med" len="med"/>
            <a:tailEnd type="triangle" w="med" len="lg"/>
          </a:ln>
          <a:effectLst>
            <a:glow rad="355600">
              <a:schemeClr val="accent3">
                <a:satMod val="175000"/>
                <a:alpha val="78000"/>
              </a:schemeClr>
            </a:glow>
          </a:effectLst>
        </p:spPr>
      </p:cxnSp>
      <p:sp>
        <p:nvSpPr>
          <p:cNvPr id="2075" name="テキスト ボックス 2074"/>
          <p:cNvSpPr txBox="1"/>
          <p:nvPr/>
        </p:nvSpPr>
        <p:spPr>
          <a:xfrm>
            <a:off x="396100" y="5160674"/>
            <a:ext cx="5076000" cy="1292662"/>
          </a:xfrm>
          <a:prstGeom prst="rect">
            <a:avLst/>
          </a:prstGeom>
          <a:noFill/>
          <a:ln w="38100">
            <a:solidFill>
              <a:srgbClr val="0000FF"/>
            </a:solidFill>
          </a:ln>
        </p:spPr>
        <p:txBody>
          <a:bodyPr wrap="square" rtlCol="0">
            <a:spAutoFit/>
          </a:bodyPr>
          <a:lstStyle/>
          <a:p>
            <a:pPr>
              <a:buNone/>
            </a:pPr>
            <a:r>
              <a:rPr kumimoji="1" lang="ja-JP" altLang="en-US" sz="2600" dirty="0" smtClean="0"/>
              <a:t>容量バンクの配置によって異なる、「寄生インダクタが容量ミスマッチに与える影響」を評価</a:t>
            </a:r>
            <a:endParaRPr kumimoji="1" lang="ja-JP" altLang="en-US" sz="2600" dirty="0"/>
          </a:p>
        </p:txBody>
      </p:sp>
      <p:sp>
        <p:nvSpPr>
          <p:cNvPr id="5" name="正方形/長方形 4"/>
          <p:cNvSpPr/>
          <p:nvPr/>
        </p:nvSpPr>
        <p:spPr bwMode="auto">
          <a:xfrm>
            <a:off x="1835696" y="2492896"/>
            <a:ext cx="2808312" cy="2232000"/>
          </a:xfrm>
          <a:prstGeom prst="rect">
            <a:avLst/>
          </a:prstGeom>
          <a:noFill/>
          <a:ln w="38100" cap="sq" cmpd="sng" algn="ctr">
            <a:solidFill>
              <a:srgbClr val="000000"/>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6" name="テキスト ボックス 5"/>
          <p:cNvSpPr txBox="1"/>
          <p:nvPr/>
        </p:nvSpPr>
        <p:spPr>
          <a:xfrm>
            <a:off x="2645786" y="4685074"/>
            <a:ext cx="1062118" cy="400110"/>
          </a:xfrm>
          <a:prstGeom prst="rect">
            <a:avLst/>
          </a:prstGeom>
          <a:noFill/>
        </p:spPr>
        <p:txBody>
          <a:bodyPr wrap="square" rtlCol="0">
            <a:spAutoFit/>
          </a:bodyPr>
          <a:lstStyle/>
          <a:p>
            <a:pPr algn="ctr">
              <a:buNone/>
            </a:pPr>
            <a:r>
              <a:rPr kumimoji="1" lang="en-US" altLang="ja-JP" sz="2000" dirty="0" err="1" smtClean="0"/>
              <a:t>V</a:t>
            </a:r>
            <a:r>
              <a:rPr kumimoji="1" lang="en-US" altLang="ja-JP" sz="2000" baseline="-25000" dirty="0" err="1" smtClean="0"/>
              <a:t>ctrl</a:t>
            </a:r>
            <a:endParaRPr kumimoji="1" lang="ja-JP" altLang="en-US" sz="2000" baseline="-25000" dirty="0"/>
          </a:p>
        </p:txBody>
      </p:sp>
      <p:sp>
        <p:nvSpPr>
          <p:cNvPr id="12" name="テキスト ボックス 11"/>
          <p:cNvSpPr txBox="1"/>
          <p:nvPr/>
        </p:nvSpPr>
        <p:spPr>
          <a:xfrm rot="16200000">
            <a:off x="595592" y="3228945"/>
            <a:ext cx="2016224" cy="400110"/>
          </a:xfrm>
          <a:prstGeom prst="rect">
            <a:avLst/>
          </a:prstGeom>
          <a:noFill/>
        </p:spPr>
        <p:txBody>
          <a:bodyPr wrap="square" rtlCol="0">
            <a:spAutoFit/>
          </a:bodyPr>
          <a:lstStyle/>
          <a:p>
            <a:pPr algn="ctr">
              <a:buNone/>
            </a:pPr>
            <a:r>
              <a:rPr kumimoji="1" lang="en-US" altLang="ja-JP" sz="2000" dirty="0" smtClean="0"/>
              <a:t>Frequency</a:t>
            </a:r>
            <a:endParaRPr kumimoji="1" lang="ja-JP" altLang="en-US" sz="2000" baseline="-25000" dirty="0"/>
          </a:p>
        </p:txBody>
      </p:sp>
      <p:cxnSp>
        <p:nvCxnSpPr>
          <p:cNvPr id="8" name="直線コネクタ 7"/>
          <p:cNvCxnSpPr/>
          <p:nvPr/>
        </p:nvCxnSpPr>
        <p:spPr bwMode="auto">
          <a:xfrm flipV="1">
            <a:off x="1835696" y="4077072"/>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6" name="直線コネクタ 15"/>
          <p:cNvCxnSpPr/>
          <p:nvPr/>
        </p:nvCxnSpPr>
        <p:spPr bwMode="auto">
          <a:xfrm flipV="1">
            <a:off x="1835696" y="3861048"/>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7" name="直線コネクタ 16"/>
          <p:cNvCxnSpPr/>
          <p:nvPr/>
        </p:nvCxnSpPr>
        <p:spPr bwMode="auto">
          <a:xfrm flipV="1">
            <a:off x="1835696" y="3083235"/>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8" name="直線コネクタ 17"/>
          <p:cNvCxnSpPr/>
          <p:nvPr/>
        </p:nvCxnSpPr>
        <p:spPr bwMode="auto">
          <a:xfrm flipV="1">
            <a:off x="1835696" y="2744924"/>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9" name="直線コネクタ 18"/>
          <p:cNvCxnSpPr/>
          <p:nvPr/>
        </p:nvCxnSpPr>
        <p:spPr bwMode="auto">
          <a:xfrm flipV="1">
            <a:off x="1828862" y="2492896"/>
            <a:ext cx="2167074" cy="252028"/>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20" name="直線コネクタ 19"/>
          <p:cNvCxnSpPr/>
          <p:nvPr/>
        </p:nvCxnSpPr>
        <p:spPr bwMode="auto">
          <a:xfrm flipV="1">
            <a:off x="1835696" y="4293096"/>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1" name="直線コネクタ 10"/>
          <p:cNvCxnSpPr/>
          <p:nvPr/>
        </p:nvCxnSpPr>
        <p:spPr bwMode="auto">
          <a:xfrm>
            <a:off x="1835696" y="3852170"/>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24" name="直線コネクタ 23"/>
          <p:cNvCxnSpPr/>
          <p:nvPr/>
        </p:nvCxnSpPr>
        <p:spPr bwMode="auto">
          <a:xfrm>
            <a:off x="1835696" y="3411244"/>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14" name="直線矢印コネクタ 13"/>
          <p:cNvCxnSpPr/>
          <p:nvPr/>
        </p:nvCxnSpPr>
        <p:spPr bwMode="auto">
          <a:xfrm>
            <a:off x="3491880" y="3407271"/>
            <a:ext cx="0" cy="453777"/>
          </a:xfrm>
          <a:prstGeom prst="straightConnector1">
            <a:avLst/>
          </a:prstGeom>
          <a:solidFill>
            <a:schemeClr val="accent1"/>
          </a:solidFill>
          <a:ln w="28575" cap="flat" cmpd="sng" algn="ctr">
            <a:solidFill>
              <a:srgbClr val="FF0000"/>
            </a:solidFill>
            <a:prstDash val="solid"/>
            <a:round/>
            <a:headEnd type="triangle" w="med" len="lg"/>
            <a:tailEnd type="triangle" w="med" len="lg"/>
          </a:ln>
          <a:effectLst/>
        </p:spPr>
      </p:cxnSp>
      <p:sp>
        <p:nvSpPr>
          <p:cNvPr id="30" name="テキスト ボックス 29"/>
          <p:cNvSpPr txBox="1"/>
          <p:nvPr/>
        </p:nvSpPr>
        <p:spPr>
          <a:xfrm>
            <a:off x="3455876" y="3429000"/>
            <a:ext cx="792088" cy="400110"/>
          </a:xfrm>
          <a:prstGeom prst="rect">
            <a:avLst/>
          </a:prstGeom>
          <a:noFill/>
        </p:spPr>
        <p:txBody>
          <a:bodyPr wrap="square" rtlCol="0">
            <a:spAutoFit/>
          </a:bodyPr>
          <a:lstStyle/>
          <a:p>
            <a:pPr algn="ctr">
              <a:buNone/>
            </a:pPr>
            <a:r>
              <a:rPr kumimoji="1" lang="en-US" altLang="ja-JP" sz="2000" dirty="0" smtClean="0">
                <a:solidFill>
                  <a:srgbClr val="FF0000"/>
                </a:solidFill>
              </a:rPr>
              <a:t>Gap</a:t>
            </a:r>
            <a:endParaRPr kumimoji="1" lang="ja-JP" altLang="en-US" sz="2000" baseline="-25000" dirty="0">
              <a:solidFill>
                <a:srgbClr val="FF0000"/>
              </a:solidFill>
            </a:endParaRPr>
          </a:p>
        </p:txBody>
      </p:sp>
      <p:sp>
        <p:nvSpPr>
          <p:cNvPr id="25" name="テキスト ボックス 24"/>
          <p:cNvSpPr txBox="1"/>
          <p:nvPr/>
        </p:nvSpPr>
        <p:spPr>
          <a:xfrm>
            <a:off x="719572" y="1412776"/>
            <a:ext cx="4896544" cy="1618905"/>
          </a:xfrm>
          <a:prstGeom prst="rect">
            <a:avLst/>
          </a:prstGeom>
          <a:noFill/>
        </p:spPr>
        <p:txBody>
          <a:bodyPr wrap="square" rtlCol="0">
            <a:spAutoFit/>
          </a:bodyPr>
          <a:lstStyle/>
          <a:p>
            <a:pPr marL="457200" lvl="2">
              <a:buNone/>
            </a:pPr>
            <a:r>
              <a:rPr lang="en-US" altLang="ja-JP" sz="2800" dirty="0" smtClean="0"/>
              <a:t>‐</a:t>
            </a:r>
            <a:r>
              <a:rPr lang="ja-JP" altLang="en-US" sz="2800" dirty="0" smtClean="0"/>
              <a:t>容量</a:t>
            </a:r>
            <a:r>
              <a:rPr lang="ja-JP" altLang="en-US" sz="2800" dirty="0"/>
              <a:t>ミスマッチに</a:t>
            </a:r>
            <a:r>
              <a:rPr lang="ja-JP" altLang="en-US" sz="2800" dirty="0" smtClean="0"/>
              <a:t>より</a:t>
            </a:r>
            <a:r>
              <a:rPr lang="ja-JP" altLang="en-US" sz="2800" dirty="0"/>
              <a:t>発振</a:t>
            </a:r>
            <a:r>
              <a:rPr lang="ja-JP" altLang="en-US" sz="2800" dirty="0" smtClean="0"/>
              <a:t>周波数</a:t>
            </a:r>
            <a:r>
              <a:rPr lang="ja-JP" altLang="en-US" sz="2800" dirty="0"/>
              <a:t>にギャップが発生</a:t>
            </a:r>
            <a:endParaRPr lang="en-US" altLang="ja-JP" sz="2800" dirty="0"/>
          </a:p>
          <a:p>
            <a:pPr>
              <a:buNone/>
            </a:pPr>
            <a:endParaRPr kumimoji="1" lang="ja-JP" altLang="en-US" dirty="0"/>
          </a:p>
        </p:txBody>
      </p:sp>
      <p:cxnSp>
        <p:nvCxnSpPr>
          <p:cNvPr id="34" name="直線矢印コネクタ 33"/>
          <p:cNvCxnSpPr/>
          <p:nvPr/>
        </p:nvCxnSpPr>
        <p:spPr bwMode="auto">
          <a:xfrm>
            <a:off x="7561088" y="5752807"/>
            <a:ext cx="0" cy="3240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35" name="テキスト ボックス 34"/>
          <p:cNvSpPr txBox="1"/>
          <p:nvPr/>
        </p:nvSpPr>
        <p:spPr>
          <a:xfrm>
            <a:off x="6555444" y="6072741"/>
            <a:ext cx="2016224" cy="400110"/>
          </a:xfrm>
          <a:prstGeom prst="rect">
            <a:avLst/>
          </a:prstGeom>
          <a:noFill/>
        </p:spPr>
        <p:txBody>
          <a:bodyPr wrap="square" rtlCol="0">
            <a:spAutoFit/>
          </a:bodyPr>
          <a:lstStyle/>
          <a:p>
            <a:pPr algn="ctr">
              <a:buNone/>
            </a:pPr>
            <a:r>
              <a:rPr lang="ja-JP" altLang="en-US" sz="2000" dirty="0" smtClean="0"/>
              <a:t>クロスカップル</a:t>
            </a:r>
            <a:r>
              <a:rPr lang="en-US" altLang="ja-JP" sz="2000" dirty="0" smtClean="0"/>
              <a:t>Tr.</a:t>
            </a:r>
            <a:endParaRPr kumimoji="1" lang="ja-JP" altLang="en-US" sz="2000" dirty="0"/>
          </a:p>
        </p:txBody>
      </p:sp>
      <p:sp>
        <p:nvSpPr>
          <p:cNvPr id="7" name="正方形/長方形 6"/>
          <p:cNvSpPr/>
          <p:nvPr/>
        </p:nvSpPr>
        <p:spPr>
          <a:xfrm>
            <a:off x="7202864" y="1376772"/>
            <a:ext cx="671979" cy="307777"/>
          </a:xfrm>
          <a:prstGeom prst="rect">
            <a:avLst/>
          </a:prstGeom>
        </p:spPr>
        <p:txBody>
          <a:bodyPr wrap="none">
            <a:spAutoFit/>
          </a:bodyPr>
          <a:lstStyle/>
          <a:p>
            <a:pPr algn="ctr">
              <a:buNone/>
            </a:pPr>
            <a:r>
              <a:rPr lang="en-US" altLang="ja-JP" sz="1400" dirty="0"/>
              <a:t>70 pH</a:t>
            </a:r>
            <a:endParaRPr lang="ja-JP" altLang="en-US" sz="1400" dirty="0"/>
          </a:p>
        </p:txBody>
      </p:sp>
    </p:spTree>
    <p:extLst>
      <p:ext uri="{BB962C8B-B14F-4D97-AF65-F5344CB8AC3E}">
        <p14:creationId xmlns="" xmlns:p14="http://schemas.microsoft.com/office/powerpoint/2010/main" val="29549137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7133684" cy="661962"/>
          </a:xfrm>
        </p:spPr>
        <p:txBody>
          <a:bodyPr/>
          <a:lstStyle/>
          <a:p>
            <a:r>
              <a:rPr kumimoji="1" lang="ja-JP" altLang="en-US" dirty="0" smtClean="0">
                <a:solidFill>
                  <a:schemeClr val="tx1"/>
                </a:solidFill>
              </a:rPr>
              <a:t>従来の配置方法～セグメント方式</a:t>
            </a:r>
            <a:endParaRPr kumimoji="1" lang="ja-JP" altLang="en-US" dirty="0">
              <a:solidFill>
                <a:schemeClr val="tx1"/>
              </a:solidFill>
            </a:endParaRPr>
          </a:p>
        </p:txBody>
      </p:sp>
      <p:sp>
        <p:nvSpPr>
          <p:cNvPr id="3" name="コンテンツ プレースホルダー 2"/>
          <p:cNvSpPr>
            <a:spLocks noGrp="1"/>
          </p:cNvSpPr>
          <p:nvPr>
            <p:ph idx="1"/>
          </p:nvPr>
        </p:nvSpPr>
        <p:spPr>
          <a:xfrm>
            <a:off x="-508" y="800708"/>
            <a:ext cx="8229600" cy="5256213"/>
          </a:xfrm>
        </p:spPr>
        <p:txBody>
          <a:bodyPr/>
          <a:lstStyle/>
          <a:p>
            <a:pPr lvl="1"/>
            <a:r>
              <a:rPr lang="ja-JP" altLang="en-US" sz="2800" dirty="0" smtClean="0"/>
              <a:t>同様の単位容量スイッチを並列に接続</a:t>
            </a:r>
            <a:endParaRPr lang="en-US" altLang="ja-JP" sz="2800" dirty="0" smtClean="0"/>
          </a:p>
          <a:p>
            <a:pPr lvl="2"/>
            <a:r>
              <a:rPr lang="ja-JP" altLang="en-US" sz="2400" dirty="0" smtClean="0"/>
              <a:t>寄生</a:t>
            </a:r>
            <a:r>
              <a:rPr lang="en-US" altLang="ja-JP" sz="2400" dirty="0" smtClean="0"/>
              <a:t>L</a:t>
            </a:r>
            <a:r>
              <a:rPr lang="ja-JP" altLang="en-US" sz="2400" dirty="0" smtClean="0"/>
              <a:t>が大きく、容量ミスマッチが大きい</a:t>
            </a:r>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sp>
        <p:nvSpPr>
          <p:cNvPr id="5" name="正方形/長方形 4"/>
          <p:cNvSpPr/>
          <p:nvPr/>
        </p:nvSpPr>
        <p:spPr bwMode="auto">
          <a:xfrm>
            <a:off x="5616115" y="1916832"/>
            <a:ext cx="2808312" cy="1908000"/>
          </a:xfrm>
          <a:prstGeom prst="rect">
            <a:avLst/>
          </a:prstGeom>
          <a:noFill/>
          <a:ln w="38100" cap="sq" cmpd="sng" algn="ctr">
            <a:solidFill>
              <a:srgbClr val="000000"/>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7" name="テキスト ボックス 6"/>
          <p:cNvSpPr txBox="1"/>
          <p:nvPr/>
        </p:nvSpPr>
        <p:spPr>
          <a:xfrm rot="16200000">
            <a:off x="4376011" y="2688885"/>
            <a:ext cx="2016224" cy="400110"/>
          </a:xfrm>
          <a:prstGeom prst="rect">
            <a:avLst/>
          </a:prstGeom>
          <a:noFill/>
        </p:spPr>
        <p:txBody>
          <a:bodyPr wrap="square" rtlCol="0">
            <a:spAutoFit/>
          </a:bodyPr>
          <a:lstStyle/>
          <a:p>
            <a:pPr algn="ctr">
              <a:buNone/>
            </a:pPr>
            <a:r>
              <a:rPr kumimoji="1" lang="en-US" altLang="ja-JP" sz="2000" dirty="0" smtClean="0"/>
              <a:t>Frequency</a:t>
            </a:r>
            <a:endParaRPr kumimoji="1" lang="ja-JP" altLang="en-US" sz="2000" baseline="-25000" dirty="0"/>
          </a:p>
        </p:txBody>
      </p:sp>
      <p:cxnSp>
        <p:nvCxnSpPr>
          <p:cNvPr id="8" name="直線コネクタ 7"/>
          <p:cNvCxnSpPr/>
          <p:nvPr/>
        </p:nvCxnSpPr>
        <p:spPr bwMode="auto">
          <a:xfrm flipV="1">
            <a:off x="5616115" y="3284984"/>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9" name="直線コネクタ 8"/>
          <p:cNvCxnSpPr/>
          <p:nvPr/>
        </p:nvCxnSpPr>
        <p:spPr bwMode="auto">
          <a:xfrm flipV="1">
            <a:off x="5616115" y="3068960"/>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10" name="直線コネクタ 9"/>
          <p:cNvCxnSpPr/>
          <p:nvPr/>
        </p:nvCxnSpPr>
        <p:spPr bwMode="auto">
          <a:xfrm flipV="1">
            <a:off x="5616115" y="2291147"/>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11" name="直線コネクタ 10"/>
          <p:cNvCxnSpPr/>
          <p:nvPr/>
        </p:nvCxnSpPr>
        <p:spPr bwMode="auto">
          <a:xfrm flipV="1">
            <a:off x="5616115" y="1952836"/>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3" name="直線コネクタ 12"/>
          <p:cNvCxnSpPr/>
          <p:nvPr/>
        </p:nvCxnSpPr>
        <p:spPr bwMode="auto">
          <a:xfrm flipV="1">
            <a:off x="5616115" y="3501008"/>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4" name="直線コネクタ 13"/>
          <p:cNvCxnSpPr/>
          <p:nvPr/>
        </p:nvCxnSpPr>
        <p:spPr bwMode="auto">
          <a:xfrm>
            <a:off x="5616115" y="3060082"/>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15" name="直線コネクタ 14"/>
          <p:cNvCxnSpPr/>
          <p:nvPr/>
        </p:nvCxnSpPr>
        <p:spPr bwMode="auto">
          <a:xfrm>
            <a:off x="5616115" y="2619156"/>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16" name="直線矢印コネクタ 15"/>
          <p:cNvCxnSpPr/>
          <p:nvPr/>
        </p:nvCxnSpPr>
        <p:spPr bwMode="auto">
          <a:xfrm>
            <a:off x="6480212" y="2615183"/>
            <a:ext cx="0" cy="453777"/>
          </a:xfrm>
          <a:prstGeom prst="straightConnector1">
            <a:avLst/>
          </a:prstGeom>
          <a:solidFill>
            <a:schemeClr val="accent1"/>
          </a:solidFill>
          <a:ln w="28575" cap="flat" cmpd="sng" algn="ctr">
            <a:solidFill>
              <a:srgbClr val="FF0000"/>
            </a:solidFill>
            <a:prstDash val="solid"/>
            <a:round/>
            <a:headEnd type="triangle" w="med" len="lg"/>
            <a:tailEnd type="triangle" w="med" len="lg"/>
          </a:ln>
          <a:effectLst/>
        </p:spPr>
      </p:cxnSp>
      <p:sp>
        <p:nvSpPr>
          <p:cNvPr id="17" name="テキスト ボックス 16"/>
          <p:cNvSpPr txBox="1"/>
          <p:nvPr/>
        </p:nvSpPr>
        <p:spPr>
          <a:xfrm>
            <a:off x="6552220" y="2636912"/>
            <a:ext cx="1731609" cy="400110"/>
          </a:xfrm>
          <a:prstGeom prst="rect">
            <a:avLst/>
          </a:prstGeom>
          <a:noFill/>
        </p:spPr>
        <p:txBody>
          <a:bodyPr wrap="square" rtlCol="0">
            <a:spAutoFit/>
          </a:bodyPr>
          <a:lstStyle/>
          <a:p>
            <a:pPr algn="ctr">
              <a:buNone/>
            </a:pPr>
            <a:r>
              <a:rPr lang="en-US" altLang="ja-JP" sz="2000" dirty="0" smtClean="0">
                <a:solidFill>
                  <a:srgbClr val="FF0000"/>
                </a:solidFill>
              </a:rPr>
              <a:t>Large </a:t>
            </a:r>
            <a:r>
              <a:rPr kumimoji="1" lang="en-US" altLang="ja-JP" sz="2000" dirty="0" smtClean="0">
                <a:solidFill>
                  <a:srgbClr val="FF0000"/>
                </a:solidFill>
              </a:rPr>
              <a:t>Gap</a:t>
            </a:r>
            <a:endParaRPr kumimoji="1" lang="ja-JP" altLang="en-US" sz="2000" baseline="-25000" dirty="0">
              <a:solidFill>
                <a:srgbClr val="FF0000"/>
              </a:solidFill>
            </a:endParaRPr>
          </a:p>
        </p:txBody>
      </p:sp>
      <p:cxnSp>
        <p:nvCxnSpPr>
          <p:cNvPr id="22" name="直線コネクタ 21"/>
          <p:cNvCxnSpPr/>
          <p:nvPr/>
        </p:nvCxnSpPr>
        <p:spPr bwMode="auto">
          <a:xfrm flipV="1">
            <a:off x="7418024" y="3709603"/>
            <a:ext cx="999569" cy="115441"/>
          </a:xfrm>
          <a:prstGeom prst="line">
            <a:avLst/>
          </a:prstGeom>
          <a:solidFill>
            <a:schemeClr val="accent1"/>
          </a:solidFill>
          <a:ln w="38100" cap="flat" cmpd="sng" algn="ctr">
            <a:solidFill>
              <a:srgbClr val="000000"/>
            </a:solidFill>
            <a:prstDash val="solid"/>
            <a:round/>
            <a:headEnd type="none" w="med" len="med"/>
            <a:tailEnd type="none" w="med" len="med"/>
          </a:ln>
          <a:effectLst/>
        </p:spPr>
      </p:cxnSp>
      <p:sp>
        <p:nvSpPr>
          <p:cNvPr id="20" name="正方形/長方形 19"/>
          <p:cNvSpPr/>
          <p:nvPr/>
        </p:nvSpPr>
        <p:spPr bwMode="auto">
          <a:xfrm>
            <a:off x="5616115" y="4545124"/>
            <a:ext cx="2808312" cy="1908000"/>
          </a:xfrm>
          <a:prstGeom prst="rect">
            <a:avLst/>
          </a:prstGeom>
          <a:noFill/>
          <a:ln w="38100" cap="sq" cmpd="sng" algn="ctr">
            <a:solidFill>
              <a:srgbClr val="000000"/>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21" name="テキスト ボックス 20"/>
          <p:cNvSpPr txBox="1"/>
          <p:nvPr/>
        </p:nvSpPr>
        <p:spPr>
          <a:xfrm>
            <a:off x="6426205" y="6417332"/>
            <a:ext cx="1062118" cy="400110"/>
          </a:xfrm>
          <a:prstGeom prst="rect">
            <a:avLst/>
          </a:prstGeom>
          <a:noFill/>
        </p:spPr>
        <p:txBody>
          <a:bodyPr wrap="square" rtlCol="0">
            <a:spAutoFit/>
          </a:bodyPr>
          <a:lstStyle/>
          <a:p>
            <a:pPr algn="ctr">
              <a:buNone/>
            </a:pPr>
            <a:r>
              <a:rPr kumimoji="1" lang="en-US" altLang="ja-JP" sz="2000" dirty="0" err="1" smtClean="0"/>
              <a:t>V</a:t>
            </a:r>
            <a:r>
              <a:rPr kumimoji="1" lang="en-US" altLang="ja-JP" sz="2000" baseline="-25000" dirty="0" err="1" smtClean="0"/>
              <a:t>ctrl</a:t>
            </a:r>
            <a:endParaRPr kumimoji="1" lang="ja-JP" altLang="en-US" sz="2000" baseline="-25000" dirty="0"/>
          </a:p>
        </p:txBody>
      </p:sp>
      <p:sp>
        <p:nvSpPr>
          <p:cNvPr id="23" name="テキスト ボックス 22"/>
          <p:cNvSpPr txBox="1"/>
          <p:nvPr/>
        </p:nvSpPr>
        <p:spPr>
          <a:xfrm rot="16200000">
            <a:off x="4520027" y="5281173"/>
            <a:ext cx="1728192" cy="400110"/>
          </a:xfrm>
          <a:prstGeom prst="rect">
            <a:avLst/>
          </a:prstGeom>
          <a:noFill/>
        </p:spPr>
        <p:txBody>
          <a:bodyPr wrap="square" rtlCol="0">
            <a:spAutoFit/>
          </a:bodyPr>
          <a:lstStyle/>
          <a:p>
            <a:pPr algn="ctr">
              <a:buNone/>
            </a:pPr>
            <a:r>
              <a:rPr kumimoji="1" lang="en-US" altLang="ja-JP" sz="2000" dirty="0" smtClean="0"/>
              <a:t>Frequency</a:t>
            </a:r>
            <a:endParaRPr kumimoji="1" lang="ja-JP" altLang="en-US" sz="2000" baseline="-25000" dirty="0"/>
          </a:p>
        </p:txBody>
      </p:sp>
      <p:cxnSp>
        <p:nvCxnSpPr>
          <p:cNvPr id="24" name="直線コネクタ 23"/>
          <p:cNvCxnSpPr/>
          <p:nvPr/>
        </p:nvCxnSpPr>
        <p:spPr bwMode="auto">
          <a:xfrm flipV="1">
            <a:off x="5616115" y="5661248"/>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25" name="直線コネクタ 24"/>
          <p:cNvCxnSpPr/>
          <p:nvPr/>
        </p:nvCxnSpPr>
        <p:spPr bwMode="auto">
          <a:xfrm flipV="1">
            <a:off x="5616115" y="5553236"/>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26" name="直線コネクタ 25"/>
          <p:cNvCxnSpPr/>
          <p:nvPr/>
        </p:nvCxnSpPr>
        <p:spPr bwMode="auto">
          <a:xfrm flipV="1">
            <a:off x="5616115" y="5121188"/>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27" name="直線コネクタ 26"/>
          <p:cNvCxnSpPr/>
          <p:nvPr/>
        </p:nvCxnSpPr>
        <p:spPr bwMode="auto">
          <a:xfrm flipV="1">
            <a:off x="5616115" y="4653136"/>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29" name="直線コネクタ 28"/>
          <p:cNvCxnSpPr/>
          <p:nvPr/>
        </p:nvCxnSpPr>
        <p:spPr bwMode="auto">
          <a:xfrm flipV="1">
            <a:off x="5616115" y="5985284"/>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30" name="直線コネクタ 29"/>
          <p:cNvCxnSpPr/>
          <p:nvPr/>
        </p:nvCxnSpPr>
        <p:spPr bwMode="auto">
          <a:xfrm>
            <a:off x="5616115" y="5121188"/>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31" name="直線コネクタ 30"/>
          <p:cNvCxnSpPr/>
          <p:nvPr/>
        </p:nvCxnSpPr>
        <p:spPr bwMode="auto">
          <a:xfrm>
            <a:off x="5616115" y="4977172"/>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32" name="直線矢印コネクタ 31"/>
          <p:cNvCxnSpPr/>
          <p:nvPr/>
        </p:nvCxnSpPr>
        <p:spPr bwMode="auto">
          <a:xfrm>
            <a:off x="6480212" y="4725172"/>
            <a:ext cx="0" cy="252000"/>
          </a:xfrm>
          <a:prstGeom prst="straightConnector1">
            <a:avLst/>
          </a:prstGeom>
          <a:solidFill>
            <a:schemeClr val="accent1"/>
          </a:solidFill>
          <a:ln w="28575" cap="flat" cmpd="sng" algn="ctr">
            <a:solidFill>
              <a:srgbClr val="FF0000"/>
            </a:solidFill>
            <a:prstDash val="solid"/>
            <a:round/>
            <a:headEnd type="none" w="med" len="lg"/>
            <a:tailEnd type="triangle" w="med" len="lg"/>
          </a:ln>
          <a:effectLst/>
        </p:spPr>
      </p:cxnSp>
      <p:cxnSp>
        <p:nvCxnSpPr>
          <p:cNvPr id="34" name="直線矢印コネクタ 33"/>
          <p:cNvCxnSpPr/>
          <p:nvPr/>
        </p:nvCxnSpPr>
        <p:spPr bwMode="auto">
          <a:xfrm>
            <a:off x="6480212" y="5085212"/>
            <a:ext cx="0" cy="252000"/>
          </a:xfrm>
          <a:prstGeom prst="straightConnector1">
            <a:avLst/>
          </a:prstGeom>
          <a:solidFill>
            <a:schemeClr val="accent1"/>
          </a:solidFill>
          <a:ln w="28575" cap="flat" cmpd="sng" algn="ctr">
            <a:solidFill>
              <a:srgbClr val="FF0000"/>
            </a:solidFill>
            <a:prstDash val="solid"/>
            <a:round/>
            <a:headEnd type="triangle" w="med" len="lg"/>
            <a:tailEnd type="none" w="med" len="lg"/>
          </a:ln>
          <a:effectLst/>
        </p:spPr>
      </p:cxnSp>
      <p:cxnSp>
        <p:nvCxnSpPr>
          <p:cNvPr id="35" name="直線コネクタ 34"/>
          <p:cNvCxnSpPr/>
          <p:nvPr/>
        </p:nvCxnSpPr>
        <p:spPr bwMode="auto">
          <a:xfrm flipV="1">
            <a:off x="7369601" y="6315956"/>
            <a:ext cx="1054826" cy="122571"/>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38" name="直線コネクタ 37"/>
          <p:cNvCxnSpPr/>
          <p:nvPr/>
        </p:nvCxnSpPr>
        <p:spPr bwMode="auto">
          <a:xfrm flipH="1">
            <a:off x="897884" y="4185084"/>
            <a:ext cx="7348233" cy="0"/>
          </a:xfrm>
          <a:prstGeom prst="line">
            <a:avLst/>
          </a:prstGeom>
          <a:solidFill>
            <a:schemeClr val="accent1"/>
          </a:solidFill>
          <a:ln w="50800" cap="flat" cmpd="sng" algn="ctr">
            <a:solidFill>
              <a:schemeClr val="bg2"/>
            </a:solidFill>
            <a:prstDash val="solid"/>
            <a:round/>
            <a:headEnd type="none" w="med" len="med"/>
            <a:tailEnd type="none" w="med" len="med"/>
          </a:ln>
          <a:effectLst/>
        </p:spPr>
      </p:cxnSp>
      <p:sp>
        <p:nvSpPr>
          <p:cNvPr id="41" name="テキスト ボックス 40"/>
          <p:cNvSpPr txBox="1"/>
          <p:nvPr/>
        </p:nvSpPr>
        <p:spPr>
          <a:xfrm>
            <a:off x="5292080" y="5409220"/>
            <a:ext cx="2260105" cy="338554"/>
          </a:xfrm>
          <a:prstGeom prst="rect">
            <a:avLst/>
          </a:prstGeom>
          <a:noFill/>
        </p:spPr>
        <p:txBody>
          <a:bodyPr wrap="square" rtlCol="0">
            <a:spAutoFit/>
          </a:bodyPr>
          <a:lstStyle/>
          <a:p>
            <a:pPr algn="ctr">
              <a:buNone/>
            </a:pPr>
            <a:r>
              <a:rPr lang="en-US" altLang="ja-JP" sz="1600" dirty="0" smtClean="0">
                <a:solidFill>
                  <a:srgbClr val="0000FF"/>
                </a:solidFill>
              </a:rPr>
              <a:t>Excess Overlap</a:t>
            </a:r>
            <a:endParaRPr kumimoji="1" lang="ja-JP" altLang="en-US" sz="1600" baseline="-25000" dirty="0">
              <a:solidFill>
                <a:srgbClr val="0000FF"/>
              </a:solidFill>
            </a:endParaRPr>
          </a:p>
        </p:txBody>
      </p:sp>
      <p:sp>
        <p:nvSpPr>
          <p:cNvPr id="39" name="正方形/長方形 38"/>
          <p:cNvSpPr/>
          <p:nvPr/>
        </p:nvSpPr>
        <p:spPr bwMode="auto">
          <a:xfrm>
            <a:off x="7135713" y="4744194"/>
            <a:ext cx="1224136" cy="216000"/>
          </a:xfrm>
          <a:prstGeom prst="rect">
            <a:avLst/>
          </a:prstGeom>
          <a:solidFill>
            <a:schemeClr val="bg1"/>
          </a:solidFill>
          <a:ln w="38100"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33" name="テキスト ボックス 32"/>
          <p:cNvSpPr txBox="1"/>
          <p:nvPr/>
        </p:nvSpPr>
        <p:spPr>
          <a:xfrm>
            <a:off x="6912260" y="4653136"/>
            <a:ext cx="1728192" cy="400110"/>
          </a:xfrm>
          <a:prstGeom prst="rect">
            <a:avLst/>
          </a:prstGeom>
          <a:noFill/>
        </p:spPr>
        <p:txBody>
          <a:bodyPr wrap="square" rtlCol="0">
            <a:spAutoFit/>
          </a:bodyPr>
          <a:lstStyle/>
          <a:p>
            <a:pPr algn="ctr">
              <a:buNone/>
            </a:pPr>
            <a:r>
              <a:rPr kumimoji="1" lang="en-US" altLang="ja-JP" sz="2000" dirty="0" smtClean="0">
                <a:solidFill>
                  <a:srgbClr val="FF0000"/>
                </a:solidFill>
              </a:rPr>
              <a:t>Small Gap</a:t>
            </a:r>
            <a:endParaRPr kumimoji="1" lang="ja-JP" altLang="en-US" sz="2000" baseline="-25000" dirty="0">
              <a:solidFill>
                <a:srgbClr val="FF0000"/>
              </a:solidFill>
            </a:endParaRPr>
          </a:p>
        </p:txBody>
      </p:sp>
      <p:cxnSp>
        <p:nvCxnSpPr>
          <p:cNvPr id="42" name="直線矢印コネクタ 41"/>
          <p:cNvCxnSpPr/>
          <p:nvPr/>
        </p:nvCxnSpPr>
        <p:spPr bwMode="auto">
          <a:xfrm>
            <a:off x="2015716" y="3709603"/>
            <a:ext cx="0" cy="367469"/>
          </a:xfrm>
          <a:prstGeom prst="straightConnector1">
            <a:avLst/>
          </a:prstGeom>
          <a:solidFill>
            <a:schemeClr val="accent1"/>
          </a:solidFill>
          <a:ln w="38100" cap="flat" cmpd="sng" algn="ctr">
            <a:solidFill>
              <a:srgbClr val="000000"/>
            </a:solidFill>
            <a:prstDash val="solid"/>
            <a:round/>
            <a:headEnd type="none" w="med" len="med"/>
            <a:tailEnd type="triangle" w="med" len="lg"/>
          </a:ln>
          <a:effectLst/>
        </p:spPr>
      </p:cxnSp>
      <p:sp>
        <p:nvSpPr>
          <p:cNvPr id="43" name="テキスト ボックス 42"/>
          <p:cNvSpPr txBox="1"/>
          <p:nvPr/>
        </p:nvSpPr>
        <p:spPr>
          <a:xfrm>
            <a:off x="2051720" y="3728065"/>
            <a:ext cx="1800200" cy="276999"/>
          </a:xfrm>
          <a:prstGeom prst="rect">
            <a:avLst/>
          </a:prstGeom>
          <a:noFill/>
        </p:spPr>
        <p:txBody>
          <a:bodyPr wrap="square" rtlCol="0">
            <a:spAutoFit/>
          </a:bodyPr>
          <a:lstStyle/>
          <a:p>
            <a:pPr>
              <a:buNone/>
            </a:pPr>
            <a:r>
              <a:rPr kumimoji="1" lang="en-US" altLang="ja-JP" sz="1200" dirty="0" smtClean="0"/>
              <a:t>Cross-couple Tr.</a:t>
            </a:r>
            <a:endParaRPr kumimoji="1" lang="ja-JP" altLang="en-US" sz="1200" dirty="0"/>
          </a:p>
        </p:txBody>
      </p:sp>
      <p:cxnSp>
        <p:nvCxnSpPr>
          <p:cNvPr id="47" name="直線矢印コネクタ 46"/>
          <p:cNvCxnSpPr/>
          <p:nvPr/>
        </p:nvCxnSpPr>
        <p:spPr bwMode="auto">
          <a:xfrm>
            <a:off x="2015716" y="6373899"/>
            <a:ext cx="0" cy="367469"/>
          </a:xfrm>
          <a:prstGeom prst="straightConnector1">
            <a:avLst/>
          </a:prstGeom>
          <a:solidFill>
            <a:schemeClr val="accent1"/>
          </a:solidFill>
          <a:ln w="38100" cap="flat" cmpd="sng" algn="ctr">
            <a:solidFill>
              <a:srgbClr val="000000"/>
            </a:solidFill>
            <a:prstDash val="solid"/>
            <a:round/>
            <a:headEnd type="none" w="med" len="med"/>
            <a:tailEnd type="triangle" w="med" len="lg"/>
          </a:ln>
          <a:effectLst/>
        </p:spPr>
      </p:cxnSp>
      <p:sp>
        <p:nvSpPr>
          <p:cNvPr id="48" name="テキスト ボックス 47"/>
          <p:cNvSpPr txBox="1"/>
          <p:nvPr/>
        </p:nvSpPr>
        <p:spPr>
          <a:xfrm>
            <a:off x="2051720" y="6392361"/>
            <a:ext cx="1800200" cy="276999"/>
          </a:xfrm>
          <a:prstGeom prst="rect">
            <a:avLst/>
          </a:prstGeom>
          <a:noFill/>
        </p:spPr>
        <p:txBody>
          <a:bodyPr wrap="square" rtlCol="0">
            <a:spAutoFit/>
          </a:bodyPr>
          <a:lstStyle/>
          <a:p>
            <a:pPr>
              <a:buNone/>
            </a:pPr>
            <a:r>
              <a:rPr kumimoji="1" lang="en-US" altLang="ja-JP" sz="1200" dirty="0" smtClean="0"/>
              <a:t>Cross-couple Tr.</a:t>
            </a:r>
            <a:endParaRPr kumimoji="1" lang="ja-JP" altLang="en-US" sz="1200" dirty="0"/>
          </a:p>
        </p:txBody>
      </p:sp>
      <p:cxnSp>
        <p:nvCxnSpPr>
          <p:cNvPr id="12" name="直線矢印コネクタ 11"/>
          <p:cNvCxnSpPr/>
          <p:nvPr/>
        </p:nvCxnSpPr>
        <p:spPr bwMode="auto">
          <a:xfrm flipV="1">
            <a:off x="1151620" y="1971156"/>
            <a:ext cx="0" cy="1296000"/>
          </a:xfrm>
          <a:prstGeom prst="straightConnector1">
            <a:avLst/>
          </a:prstGeom>
          <a:solidFill>
            <a:schemeClr val="accent1"/>
          </a:solidFill>
          <a:ln w="63500" cap="flat" cmpd="sng" algn="ctr">
            <a:gradFill>
              <a:gsLst>
                <a:gs pos="0">
                  <a:srgbClr val="000082"/>
                </a:gs>
                <a:gs pos="30000">
                  <a:srgbClr val="66008F"/>
                </a:gs>
                <a:gs pos="61000">
                  <a:srgbClr val="BA0066"/>
                </a:gs>
                <a:gs pos="80000">
                  <a:srgbClr val="FF0000"/>
                </a:gs>
                <a:gs pos="100000">
                  <a:srgbClr val="FF8200"/>
                </a:gs>
              </a:gsLst>
              <a:lin ang="5400000" scaled="0"/>
            </a:gradFill>
            <a:prstDash val="solid"/>
            <a:round/>
            <a:headEnd type="none" w="med" len="med"/>
            <a:tailEnd type="triangle" w="med" len="lg"/>
          </a:ln>
          <a:effectLst/>
        </p:spPr>
      </p:cxnSp>
      <p:sp>
        <p:nvSpPr>
          <p:cNvPr id="18" name="テキスト ボックス 17"/>
          <p:cNvSpPr txBox="1"/>
          <p:nvPr/>
        </p:nvSpPr>
        <p:spPr>
          <a:xfrm rot="16200000">
            <a:off x="138484" y="2461917"/>
            <a:ext cx="1500732" cy="338554"/>
          </a:xfrm>
          <a:prstGeom prst="rect">
            <a:avLst/>
          </a:prstGeom>
          <a:noFill/>
        </p:spPr>
        <p:txBody>
          <a:bodyPr wrap="none" rtlCol="0">
            <a:spAutoFit/>
          </a:bodyPr>
          <a:lstStyle/>
          <a:p>
            <a:pPr>
              <a:buNone/>
            </a:pPr>
            <a:r>
              <a:rPr lang="ja-JP" altLang="en-US" sz="1600" dirty="0"/>
              <a:t>スイッチ</a:t>
            </a:r>
            <a:r>
              <a:rPr lang="ja-JP" altLang="en-US" sz="1600" dirty="0" smtClean="0"/>
              <a:t>の順序</a:t>
            </a:r>
            <a:endParaRPr kumimoji="1" lang="ja-JP" altLang="en-US" sz="1600" dirty="0"/>
          </a:p>
        </p:txBody>
      </p:sp>
      <p:cxnSp>
        <p:nvCxnSpPr>
          <p:cNvPr id="44" name="直線矢印コネクタ 43"/>
          <p:cNvCxnSpPr/>
          <p:nvPr/>
        </p:nvCxnSpPr>
        <p:spPr bwMode="auto">
          <a:xfrm>
            <a:off x="1151620" y="4599448"/>
            <a:ext cx="0" cy="1296000"/>
          </a:xfrm>
          <a:prstGeom prst="straightConnector1">
            <a:avLst/>
          </a:prstGeom>
          <a:solidFill>
            <a:schemeClr val="accent1"/>
          </a:solidFill>
          <a:ln w="63500" cap="flat" cmpd="sng" algn="ctr">
            <a:gradFill>
              <a:gsLst>
                <a:gs pos="0">
                  <a:srgbClr val="000082"/>
                </a:gs>
                <a:gs pos="30000">
                  <a:srgbClr val="66008F"/>
                </a:gs>
                <a:gs pos="61000">
                  <a:srgbClr val="BA0066"/>
                </a:gs>
                <a:gs pos="80000">
                  <a:srgbClr val="FF0000"/>
                </a:gs>
                <a:gs pos="100000">
                  <a:srgbClr val="FF8200"/>
                </a:gs>
              </a:gsLst>
              <a:lin ang="5400000" scaled="0"/>
            </a:gradFill>
            <a:prstDash val="solid"/>
            <a:round/>
            <a:headEnd type="none" w="med" len="med"/>
            <a:tailEnd type="triangle" w="med" len="lg"/>
          </a:ln>
          <a:effectLst/>
        </p:spPr>
      </p:cxnSp>
      <p:sp>
        <p:nvSpPr>
          <p:cNvPr id="45" name="テキスト ボックス 44"/>
          <p:cNvSpPr txBox="1"/>
          <p:nvPr/>
        </p:nvSpPr>
        <p:spPr>
          <a:xfrm rot="16200000">
            <a:off x="138484" y="5090209"/>
            <a:ext cx="1500732" cy="338554"/>
          </a:xfrm>
          <a:prstGeom prst="rect">
            <a:avLst/>
          </a:prstGeom>
          <a:noFill/>
        </p:spPr>
        <p:txBody>
          <a:bodyPr wrap="none" rtlCol="0">
            <a:spAutoFit/>
          </a:bodyPr>
          <a:lstStyle/>
          <a:p>
            <a:pPr>
              <a:buNone/>
            </a:pPr>
            <a:r>
              <a:rPr lang="ja-JP" altLang="en-US" sz="1600" dirty="0"/>
              <a:t>スイッチ</a:t>
            </a:r>
            <a:r>
              <a:rPr lang="ja-JP" altLang="en-US" sz="1600" dirty="0" smtClean="0"/>
              <a:t>の順序</a:t>
            </a:r>
            <a:endParaRPr kumimoji="1" lang="ja-JP" altLang="en-US" sz="1600" dirty="0"/>
          </a:p>
        </p:txBody>
      </p:sp>
      <p:pic>
        <p:nvPicPr>
          <p:cNvPr id="9218"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619341" y="1801391"/>
            <a:ext cx="2117138" cy="21286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615174" y="4429094"/>
            <a:ext cx="2117138" cy="2134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5719029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6670416" cy="661962"/>
          </a:xfrm>
        </p:spPr>
        <p:txBody>
          <a:bodyPr/>
          <a:lstStyle/>
          <a:p>
            <a:r>
              <a:rPr kumimoji="1" lang="ja-JP" altLang="en-US" dirty="0" smtClean="0">
                <a:solidFill>
                  <a:schemeClr val="tx1"/>
                </a:solidFill>
              </a:rPr>
              <a:t>従来の配置方法～</a:t>
            </a:r>
            <a:r>
              <a:rPr lang="ja-JP" altLang="en-US" dirty="0">
                <a:solidFill>
                  <a:schemeClr val="tx1"/>
                </a:solidFill>
              </a:rPr>
              <a:t>バイナリ</a:t>
            </a:r>
            <a:r>
              <a:rPr kumimoji="1" lang="ja-JP" altLang="en-US" dirty="0" smtClean="0">
                <a:solidFill>
                  <a:schemeClr val="tx1"/>
                </a:solidFill>
              </a:rPr>
              <a:t>方式</a:t>
            </a:r>
            <a:endParaRPr kumimoji="1" lang="ja-JP" altLang="en-US" dirty="0">
              <a:solidFill>
                <a:schemeClr val="tx1"/>
              </a:solidFill>
            </a:endParaRPr>
          </a:p>
        </p:txBody>
      </p:sp>
      <p:sp>
        <p:nvSpPr>
          <p:cNvPr id="3" name="コンテンツ プレースホルダー 2"/>
          <p:cNvSpPr>
            <a:spLocks noGrp="1"/>
          </p:cNvSpPr>
          <p:nvPr>
            <p:ph idx="1"/>
          </p:nvPr>
        </p:nvSpPr>
        <p:spPr>
          <a:xfrm>
            <a:off x="-508" y="800708"/>
            <a:ext cx="8229600" cy="5256213"/>
          </a:xfrm>
        </p:spPr>
        <p:txBody>
          <a:bodyPr/>
          <a:lstStyle/>
          <a:p>
            <a:pPr lvl="1"/>
            <a:r>
              <a:rPr lang="ja-JP" altLang="en-US" sz="2800" dirty="0"/>
              <a:t>各ビットごとに重み付け</a:t>
            </a:r>
            <a:r>
              <a:rPr lang="en-US" altLang="ja-JP" sz="2800" dirty="0"/>
              <a:t>(1C,2C,4C,…)</a:t>
            </a:r>
          </a:p>
          <a:p>
            <a:pPr lvl="2"/>
            <a:r>
              <a:rPr lang="ja-JP" altLang="en-US" sz="2400" dirty="0" smtClean="0"/>
              <a:t>寄生</a:t>
            </a:r>
            <a:r>
              <a:rPr lang="en-US" altLang="ja-JP" sz="2400" dirty="0" smtClean="0"/>
              <a:t>L</a:t>
            </a:r>
            <a:r>
              <a:rPr lang="ja-JP" altLang="en-US" sz="2400" dirty="0" smtClean="0"/>
              <a:t>を小さくでき、容量ミスマッチが小さい</a:t>
            </a:r>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sp>
        <p:nvSpPr>
          <p:cNvPr id="5" name="正方形/長方形 4"/>
          <p:cNvSpPr/>
          <p:nvPr/>
        </p:nvSpPr>
        <p:spPr bwMode="auto">
          <a:xfrm>
            <a:off x="5616115" y="1916832"/>
            <a:ext cx="2808312" cy="1908000"/>
          </a:xfrm>
          <a:prstGeom prst="rect">
            <a:avLst/>
          </a:prstGeom>
          <a:noFill/>
          <a:ln w="38100" cap="sq" cmpd="sng" algn="ctr">
            <a:solidFill>
              <a:srgbClr val="000000"/>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7" name="テキスト ボックス 6"/>
          <p:cNvSpPr txBox="1"/>
          <p:nvPr/>
        </p:nvSpPr>
        <p:spPr>
          <a:xfrm rot="16200000">
            <a:off x="4376011" y="2688885"/>
            <a:ext cx="2016224" cy="400110"/>
          </a:xfrm>
          <a:prstGeom prst="rect">
            <a:avLst/>
          </a:prstGeom>
          <a:noFill/>
        </p:spPr>
        <p:txBody>
          <a:bodyPr wrap="square" rtlCol="0">
            <a:spAutoFit/>
          </a:bodyPr>
          <a:lstStyle/>
          <a:p>
            <a:pPr algn="ctr">
              <a:buNone/>
            </a:pPr>
            <a:r>
              <a:rPr kumimoji="1" lang="en-US" altLang="ja-JP" sz="2000" dirty="0" smtClean="0"/>
              <a:t>Frequency</a:t>
            </a:r>
            <a:endParaRPr kumimoji="1" lang="ja-JP" altLang="en-US" sz="2000" baseline="-25000" dirty="0"/>
          </a:p>
        </p:txBody>
      </p:sp>
      <p:cxnSp>
        <p:nvCxnSpPr>
          <p:cNvPr id="8" name="直線コネクタ 7"/>
          <p:cNvCxnSpPr/>
          <p:nvPr/>
        </p:nvCxnSpPr>
        <p:spPr bwMode="auto">
          <a:xfrm flipV="1">
            <a:off x="5616115" y="3284984"/>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9" name="直線コネクタ 8"/>
          <p:cNvCxnSpPr/>
          <p:nvPr/>
        </p:nvCxnSpPr>
        <p:spPr bwMode="auto">
          <a:xfrm flipV="1">
            <a:off x="5616115" y="3068960"/>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10" name="直線コネクタ 9"/>
          <p:cNvCxnSpPr/>
          <p:nvPr/>
        </p:nvCxnSpPr>
        <p:spPr bwMode="auto">
          <a:xfrm flipV="1">
            <a:off x="5616115" y="2291147"/>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11" name="直線コネクタ 10"/>
          <p:cNvCxnSpPr/>
          <p:nvPr/>
        </p:nvCxnSpPr>
        <p:spPr bwMode="auto">
          <a:xfrm flipV="1">
            <a:off x="5616115" y="1952836"/>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3" name="直線コネクタ 12"/>
          <p:cNvCxnSpPr/>
          <p:nvPr/>
        </p:nvCxnSpPr>
        <p:spPr bwMode="auto">
          <a:xfrm flipV="1">
            <a:off x="5616115" y="3501008"/>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4" name="直線コネクタ 13"/>
          <p:cNvCxnSpPr/>
          <p:nvPr/>
        </p:nvCxnSpPr>
        <p:spPr bwMode="auto">
          <a:xfrm>
            <a:off x="5616115" y="3060082"/>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15" name="直線コネクタ 14"/>
          <p:cNvCxnSpPr/>
          <p:nvPr/>
        </p:nvCxnSpPr>
        <p:spPr bwMode="auto">
          <a:xfrm>
            <a:off x="5616115" y="2619156"/>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16" name="直線矢印コネクタ 15"/>
          <p:cNvCxnSpPr/>
          <p:nvPr/>
        </p:nvCxnSpPr>
        <p:spPr bwMode="auto">
          <a:xfrm>
            <a:off x="6480212" y="2615183"/>
            <a:ext cx="0" cy="453777"/>
          </a:xfrm>
          <a:prstGeom prst="straightConnector1">
            <a:avLst/>
          </a:prstGeom>
          <a:solidFill>
            <a:schemeClr val="accent1"/>
          </a:solidFill>
          <a:ln w="28575" cap="flat" cmpd="sng" algn="ctr">
            <a:solidFill>
              <a:srgbClr val="FF0000"/>
            </a:solidFill>
            <a:prstDash val="solid"/>
            <a:round/>
            <a:headEnd type="triangle" w="med" len="lg"/>
            <a:tailEnd type="triangle" w="med" len="lg"/>
          </a:ln>
          <a:effectLst/>
        </p:spPr>
      </p:cxnSp>
      <p:sp>
        <p:nvSpPr>
          <p:cNvPr id="17" name="テキスト ボックス 16"/>
          <p:cNvSpPr txBox="1"/>
          <p:nvPr/>
        </p:nvSpPr>
        <p:spPr>
          <a:xfrm>
            <a:off x="6552220" y="2636912"/>
            <a:ext cx="1731609" cy="400110"/>
          </a:xfrm>
          <a:prstGeom prst="rect">
            <a:avLst/>
          </a:prstGeom>
          <a:noFill/>
        </p:spPr>
        <p:txBody>
          <a:bodyPr wrap="square" rtlCol="0">
            <a:spAutoFit/>
          </a:bodyPr>
          <a:lstStyle/>
          <a:p>
            <a:pPr algn="ctr">
              <a:buNone/>
            </a:pPr>
            <a:r>
              <a:rPr lang="en-US" altLang="ja-JP" sz="2000" dirty="0" smtClean="0">
                <a:solidFill>
                  <a:srgbClr val="FF0000"/>
                </a:solidFill>
              </a:rPr>
              <a:t>Large </a:t>
            </a:r>
            <a:r>
              <a:rPr kumimoji="1" lang="en-US" altLang="ja-JP" sz="2000" dirty="0" smtClean="0">
                <a:solidFill>
                  <a:srgbClr val="FF0000"/>
                </a:solidFill>
              </a:rPr>
              <a:t>Gap</a:t>
            </a:r>
            <a:endParaRPr kumimoji="1" lang="ja-JP" altLang="en-US" sz="2000" baseline="-25000" dirty="0">
              <a:solidFill>
                <a:srgbClr val="FF0000"/>
              </a:solidFill>
            </a:endParaRPr>
          </a:p>
        </p:txBody>
      </p:sp>
      <p:cxnSp>
        <p:nvCxnSpPr>
          <p:cNvPr id="22" name="直線コネクタ 21"/>
          <p:cNvCxnSpPr/>
          <p:nvPr/>
        </p:nvCxnSpPr>
        <p:spPr bwMode="auto">
          <a:xfrm flipV="1">
            <a:off x="7418024" y="3709603"/>
            <a:ext cx="999569" cy="115441"/>
          </a:xfrm>
          <a:prstGeom prst="line">
            <a:avLst/>
          </a:prstGeom>
          <a:solidFill>
            <a:schemeClr val="accent1"/>
          </a:solidFill>
          <a:ln w="38100" cap="flat" cmpd="sng" algn="ctr">
            <a:solidFill>
              <a:srgbClr val="000000"/>
            </a:solidFill>
            <a:prstDash val="solid"/>
            <a:round/>
            <a:headEnd type="none" w="med" len="med"/>
            <a:tailEnd type="none" w="med" len="med"/>
          </a:ln>
          <a:effectLst/>
        </p:spPr>
      </p:cxnSp>
      <p:sp>
        <p:nvSpPr>
          <p:cNvPr id="20" name="正方形/長方形 19"/>
          <p:cNvSpPr/>
          <p:nvPr/>
        </p:nvSpPr>
        <p:spPr bwMode="auto">
          <a:xfrm>
            <a:off x="5616115" y="4545124"/>
            <a:ext cx="2808312" cy="1908000"/>
          </a:xfrm>
          <a:prstGeom prst="rect">
            <a:avLst/>
          </a:prstGeom>
          <a:noFill/>
          <a:ln w="38100" cap="sq" cmpd="sng" algn="ctr">
            <a:solidFill>
              <a:srgbClr val="000000"/>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21" name="テキスト ボックス 20"/>
          <p:cNvSpPr txBox="1"/>
          <p:nvPr/>
        </p:nvSpPr>
        <p:spPr>
          <a:xfrm>
            <a:off x="6426205" y="6417332"/>
            <a:ext cx="1062118" cy="400110"/>
          </a:xfrm>
          <a:prstGeom prst="rect">
            <a:avLst/>
          </a:prstGeom>
          <a:noFill/>
        </p:spPr>
        <p:txBody>
          <a:bodyPr wrap="square" rtlCol="0">
            <a:spAutoFit/>
          </a:bodyPr>
          <a:lstStyle/>
          <a:p>
            <a:pPr algn="ctr">
              <a:buNone/>
            </a:pPr>
            <a:r>
              <a:rPr kumimoji="1" lang="en-US" altLang="ja-JP" sz="2000" dirty="0" err="1" smtClean="0"/>
              <a:t>V</a:t>
            </a:r>
            <a:r>
              <a:rPr kumimoji="1" lang="en-US" altLang="ja-JP" sz="2000" baseline="-25000" dirty="0" err="1" smtClean="0"/>
              <a:t>ctrl</a:t>
            </a:r>
            <a:endParaRPr kumimoji="1" lang="ja-JP" altLang="en-US" sz="2000" baseline="-25000" dirty="0"/>
          </a:p>
        </p:txBody>
      </p:sp>
      <p:sp>
        <p:nvSpPr>
          <p:cNvPr id="23" name="テキスト ボックス 22"/>
          <p:cNvSpPr txBox="1"/>
          <p:nvPr/>
        </p:nvSpPr>
        <p:spPr>
          <a:xfrm rot="16200000">
            <a:off x="4520027" y="5281173"/>
            <a:ext cx="1728192" cy="400110"/>
          </a:xfrm>
          <a:prstGeom prst="rect">
            <a:avLst/>
          </a:prstGeom>
          <a:noFill/>
        </p:spPr>
        <p:txBody>
          <a:bodyPr wrap="square" rtlCol="0">
            <a:spAutoFit/>
          </a:bodyPr>
          <a:lstStyle/>
          <a:p>
            <a:pPr algn="ctr">
              <a:buNone/>
            </a:pPr>
            <a:r>
              <a:rPr kumimoji="1" lang="en-US" altLang="ja-JP" sz="2000" dirty="0" smtClean="0"/>
              <a:t>Frequency</a:t>
            </a:r>
            <a:endParaRPr kumimoji="1" lang="ja-JP" altLang="en-US" sz="2000" baseline="-25000" dirty="0"/>
          </a:p>
        </p:txBody>
      </p:sp>
      <p:cxnSp>
        <p:nvCxnSpPr>
          <p:cNvPr id="24" name="直線コネクタ 23"/>
          <p:cNvCxnSpPr/>
          <p:nvPr/>
        </p:nvCxnSpPr>
        <p:spPr bwMode="auto">
          <a:xfrm flipV="1">
            <a:off x="5616115" y="5661248"/>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25" name="直線コネクタ 24"/>
          <p:cNvCxnSpPr/>
          <p:nvPr/>
        </p:nvCxnSpPr>
        <p:spPr bwMode="auto">
          <a:xfrm flipV="1">
            <a:off x="5616115" y="5553236"/>
            <a:ext cx="2808312" cy="324036"/>
          </a:xfrm>
          <a:prstGeom prst="line">
            <a:avLst/>
          </a:prstGeom>
          <a:solidFill>
            <a:schemeClr val="accent1"/>
          </a:solidFill>
          <a:ln w="38100" cap="flat" cmpd="sng" algn="ctr">
            <a:solidFill>
              <a:srgbClr val="0000FF"/>
            </a:solidFill>
            <a:prstDash val="solid"/>
            <a:round/>
            <a:headEnd type="none" w="med" len="med"/>
            <a:tailEnd type="none" w="med" len="med"/>
          </a:ln>
          <a:effectLst/>
        </p:spPr>
      </p:cxnSp>
      <p:cxnSp>
        <p:nvCxnSpPr>
          <p:cNvPr id="26" name="直線コネクタ 25"/>
          <p:cNvCxnSpPr/>
          <p:nvPr/>
        </p:nvCxnSpPr>
        <p:spPr bwMode="auto">
          <a:xfrm flipV="1">
            <a:off x="5616115" y="5121188"/>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27" name="直線コネクタ 26"/>
          <p:cNvCxnSpPr/>
          <p:nvPr/>
        </p:nvCxnSpPr>
        <p:spPr bwMode="auto">
          <a:xfrm flipV="1">
            <a:off x="5616115" y="4653136"/>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29" name="直線コネクタ 28"/>
          <p:cNvCxnSpPr/>
          <p:nvPr/>
        </p:nvCxnSpPr>
        <p:spPr bwMode="auto">
          <a:xfrm flipV="1">
            <a:off x="5616115" y="5985284"/>
            <a:ext cx="2808312" cy="324036"/>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30" name="直線コネクタ 29"/>
          <p:cNvCxnSpPr/>
          <p:nvPr/>
        </p:nvCxnSpPr>
        <p:spPr bwMode="auto">
          <a:xfrm>
            <a:off x="5616115" y="5121188"/>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31" name="直線コネクタ 30"/>
          <p:cNvCxnSpPr/>
          <p:nvPr/>
        </p:nvCxnSpPr>
        <p:spPr bwMode="auto">
          <a:xfrm>
            <a:off x="5616115" y="4977172"/>
            <a:ext cx="2808312" cy="0"/>
          </a:xfrm>
          <a:prstGeom prst="line">
            <a:avLst/>
          </a:prstGeom>
          <a:solidFill>
            <a:schemeClr val="accent1"/>
          </a:solidFill>
          <a:ln w="25400" cap="flat" cmpd="sng" algn="ctr">
            <a:solidFill>
              <a:srgbClr val="FF0000"/>
            </a:solidFill>
            <a:prstDash val="dash"/>
            <a:round/>
            <a:headEnd type="none" w="med" len="med"/>
            <a:tailEnd type="none" w="med" len="med"/>
          </a:ln>
          <a:effectLst/>
        </p:spPr>
      </p:cxnSp>
      <p:cxnSp>
        <p:nvCxnSpPr>
          <p:cNvPr id="32" name="直線矢印コネクタ 31"/>
          <p:cNvCxnSpPr/>
          <p:nvPr/>
        </p:nvCxnSpPr>
        <p:spPr bwMode="auto">
          <a:xfrm>
            <a:off x="6480212" y="4725172"/>
            <a:ext cx="0" cy="252000"/>
          </a:xfrm>
          <a:prstGeom prst="straightConnector1">
            <a:avLst/>
          </a:prstGeom>
          <a:solidFill>
            <a:schemeClr val="accent1"/>
          </a:solidFill>
          <a:ln w="28575" cap="flat" cmpd="sng" algn="ctr">
            <a:solidFill>
              <a:srgbClr val="FF0000"/>
            </a:solidFill>
            <a:prstDash val="solid"/>
            <a:round/>
            <a:headEnd type="none" w="med" len="lg"/>
            <a:tailEnd type="triangle" w="med" len="lg"/>
          </a:ln>
          <a:effectLst/>
        </p:spPr>
      </p:cxnSp>
      <p:cxnSp>
        <p:nvCxnSpPr>
          <p:cNvPr id="34" name="直線矢印コネクタ 33"/>
          <p:cNvCxnSpPr/>
          <p:nvPr/>
        </p:nvCxnSpPr>
        <p:spPr bwMode="auto">
          <a:xfrm>
            <a:off x="6480212" y="5085212"/>
            <a:ext cx="0" cy="252000"/>
          </a:xfrm>
          <a:prstGeom prst="straightConnector1">
            <a:avLst/>
          </a:prstGeom>
          <a:solidFill>
            <a:schemeClr val="accent1"/>
          </a:solidFill>
          <a:ln w="28575" cap="flat" cmpd="sng" algn="ctr">
            <a:solidFill>
              <a:srgbClr val="FF0000"/>
            </a:solidFill>
            <a:prstDash val="solid"/>
            <a:round/>
            <a:headEnd type="triangle" w="med" len="lg"/>
            <a:tailEnd type="none" w="med" len="lg"/>
          </a:ln>
          <a:effectLst/>
        </p:spPr>
      </p:cxnSp>
      <p:cxnSp>
        <p:nvCxnSpPr>
          <p:cNvPr id="35" name="直線コネクタ 34"/>
          <p:cNvCxnSpPr/>
          <p:nvPr/>
        </p:nvCxnSpPr>
        <p:spPr bwMode="auto">
          <a:xfrm flipV="1">
            <a:off x="7369601" y="6315956"/>
            <a:ext cx="1054826" cy="122571"/>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38" name="直線コネクタ 37"/>
          <p:cNvCxnSpPr/>
          <p:nvPr/>
        </p:nvCxnSpPr>
        <p:spPr bwMode="auto">
          <a:xfrm flipH="1">
            <a:off x="897884" y="4185084"/>
            <a:ext cx="7348233" cy="0"/>
          </a:xfrm>
          <a:prstGeom prst="line">
            <a:avLst/>
          </a:prstGeom>
          <a:solidFill>
            <a:schemeClr val="accent1"/>
          </a:solidFill>
          <a:ln w="50800" cap="flat" cmpd="sng" algn="ctr">
            <a:solidFill>
              <a:schemeClr val="bg2"/>
            </a:solidFill>
            <a:prstDash val="solid"/>
            <a:round/>
            <a:headEnd type="none" w="med" len="med"/>
            <a:tailEnd type="none" w="med" len="med"/>
          </a:ln>
          <a:effectLst/>
        </p:spPr>
      </p:cxnSp>
      <p:sp>
        <p:nvSpPr>
          <p:cNvPr id="41" name="テキスト ボックス 40"/>
          <p:cNvSpPr txBox="1"/>
          <p:nvPr/>
        </p:nvSpPr>
        <p:spPr>
          <a:xfrm>
            <a:off x="5292080" y="5409220"/>
            <a:ext cx="2260105" cy="338554"/>
          </a:xfrm>
          <a:prstGeom prst="rect">
            <a:avLst/>
          </a:prstGeom>
          <a:noFill/>
        </p:spPr>
        <p:txBody>
          <a:bodyPr wrap="square" rtlCol="0">
            <a:spAutoFit/>
          </a:bodyPr>
          <a:lstStyle/>
          <a:p>
            <a:pPr algn="ctr">
              <a:buNone/>
            </a:pPr>
            <a:r>
              <a:rPr lang="en-US" altLang="ja-JP" sz="1600" dirty="0" smtClean="0">
                <a:solidFill>
                  <a:srgbClr val="0000FF"/>
                </a:solidFill>
              </a:rPr>
              <a:t>Excess Overlap</a:t>
            </a:r>
            <a:endParaRPr kumimoji="1" lang="ja-JP" altLang="en-US" sz="1600" baseline="-25000" dirty="0">
              <a:solidFill>
                <a:srgbClr val="0000FF"/>
              </a:solidFill>
            </a:endParaRPr>
          </a:p>
        </p:txBody>
      </p:sp>
      <p:sp>
        <p:nvSpPr>
          <p:cNvPr id="39" name="正方形/長方形 38"/>
          <p:cNvSpPr/>
          <p:nvPr/>
        </p:nvSpPr>
        <p:spPr bwMode="auto">
          <a:xfrm>
            <a:off x="7135713" y="4744194"/>
            <a:ext cx="1224136" cy="216000"/>
          </a:xfrm>
          <a:prstGeom prst="rect">
            <a:avLst/>
          </a:prstGeom>
          <a:solidFill>
            <a:schemeClr val="bg1"/>
          </a:solidFill>
          <a:ln w="38100"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33" name="テキスト ボックス 32"/>
          <p:cNvSpPr txBox="1"/>
          <p:nvPr/>
        </p:nvSpPr>
        <p:spPr>
          <a:xfrm>
            <a:off x="6912260" y="4653136"/>
            <a:ext cx="1728192" cy="400110"/>
          </a:xfrm>
          <a:prstGeom prst="rect">
            <a:avLst/>
          </a:prstGeom>
          <a:noFill/>
        </p:spPr>
        <p:txBody>
          <a:bodyPr wrap="square" rtlCol="0">
            <a:spAutoFit/>
          </a:bodyPr>
          <a:lstStyle/>
          <a:p>
            <a:pPr algn="ctr">
              <a:buNone/>
            </a:pPr>
            <a:r>
              <a:rPr kumimoji="1" lang="en-US" altLang="ja-JP" sz="2000" dirty="0" smtClean="0">
                <a:solidFill>
                  <a:srgbClr val="FF0000"/>
                </a:solidFill>
              </a:rPr>
              <a:t>Small Gap</a:t>
            </a:r>
            <a:endParaRPr kumimoji="1" lang="ja-JP" altLang="en-US" sz="2000" baseline="-25000" dirty="0">
              <a:solidFill>
                <a:srgbClr val="FF0000"/>
              </a:solidFill>
            </a:endParaRPr>
          </a:p>
        </p:txBody>
      </p:sp>
      <p:cxnSp>
        <p:nvCxnSpPr>
          <p:cNvPr id="42" name="直線矢印コネクタ 41"/>
          <p:cNvCxnSpPr/>
          <p:nvPr/>
        </p:nvCxnSpPr>
        <p:spPr bwMode="auto">
          <a:xfrm>
            <a:off x="2015716" y="3709603"/>
            <a:ext cx="0" cy="367469"/>
          </a:xfrm>
          <a:prstGeom prst="straightConnector1">
            <a:avLst/>
          </a:prstGeom>
          <a:solidFill>
            <a:schemeClr val="accent1"/>
          </a:solidFill>
          <a:ln w="38100" cap="flat" cmpd="sng" algn="ctr">
            <a:solidFill>
              <a:srgbClr val="000000"/>
            </a:solidFill>
            <a:prstDash val="solid"/>
            <a:round/>
            <a:headEnd type="none" w="med" len="med"/>
            <a:tailEnd type="triangle" w="med" len="lg"/>
          </a:ln>
          <a:effectLst/>
        </p:spPr>
      </p:cxnSp>
      <p:sp>
        <p:nvSpPr>
          <p:cNvPr id="43" name="テキスト ボックス 42"/>
          <p:cNvSpPr txBox="1"/>
          <p:nvPr/>
        </p:nvSpPr>
        <p:spPr>
          <a:xfrm>
            <a:off x="2051720" y="3728065"/>
            <a:ext cx="1800200" cy="276999"/>
          </a:xfrm>
          <a:prstGeom prst="rect">
            <a:avLst/>
          </a:prstGeom>
          <a:noFill/>
        </p:spPr>
        <p:txBody>
          <a:bodyPr wrap="square" rtlCol="0">
            <a:spAutoFit/>
          </a:bodyPr>
          <a:lstStyle/>
          <a:p>
            <a:pPr>
              <a:buNone/>
            </a:pPr>
            <a:r>
              <a:rPr kumimoji="1" lang="en-US" altLang="ja-JP" sz="1200" dirty="0" smtClean="0"/>
              <a:t>Cross-couple Tr.</a:t>
            </a:r>
            <a:endParaRPr kumimoji="1" lang="ja-JP" altLang="en-US" sz="1200" dirty="0"/>
          </a:p>
        </p:txBody>
      </p:sp>
      <p:cxnSp>
        <p:nvCxnSpPr>
          <p:cNvPr id="47" name="直線矢印コネクタ 46"/>
          <p:cNvCxnSpPr/>
          <p:nvPr/>
        </p:nvCxnSpPr>
        <p:spPr bwMode="auto">
          <a:xfrm>
            <a:off x="2015716" y="6373899"/>
            <a:ext cx="0" cy="367469"/>
          </a:xfrm>
          <a:prstGeom prst="straightConnector1">
            <a:avLst/>
          </a:prstGeom>
          <a:solidFill>
            <a:schemeClr val="accent1"/>
          </a:solidFill>
          <a:ln w="38100" cap="flat" cmpd="sng" algn="ctr">
            <a:solidFill>
              <a:srgbClr val="000000"/>
            </a:solidFill>
            <a:prstDash val="solid"/>
            <a:round/>
            <a:headEnd type="none" w="med" len="med"/>
            <a:tailEnd type="triangle" w="med" len="lg"/>
          </a:ln>
          <a:effectLst/>
        </p:spPr>
      </p:cxnSp>
      <p:sp>
        <p:nvSpPr>
          <p:cNvPr id="48" name="テキスト ボックス 47"/>
          <p:cNvSpPr txBox="1"/>
          <p:nvPr/>
        </p:nvSpPr>
        <p:spPr>
          <a:xfrm>
            <a:off x="2051720" y="6392361"/>
            <a:ext cx="1800200" cy="276999"/>
          </a:xfrm>
          <a:prstGeom prst="rect">
            <a:avLst/>
          </a:prstGeom>
          <a:noFill/>
        </p:spPr>
        <p:txBody>
          <a:bodyPr wrap="square" rtlCol="0">
            <a:spAutoFit/>
          </a:bodyPr>
          <a:lstStyle/>
          <a:p>
            <a:pPr>
              <a:buNone/>
            </a:pPr>
            <a:r>
              <a:rPr kumimoji="1" lang="en-US" altLang="ja-JP" sz="1200" dirty="0" smtClean="0"/>
              <a:t>Cross-couple Tr.</a:t>
            </a:r>
            <a:endParaRPr kumimoji="1" lang="ja-JP" altLang="en-US" sz="1200" dirty="0"/>
          </a:p>
        </p:txBody>
      </p:sp>
      <p:cxnSp>
        <p:nvCxnSpPr>
          <p:cNvPr id="40" name="直線矢印コネクタ 39"/>
          <p:cNvCxnSpPr/>
          <p:nvPr/>
        </p:nvCxnSpPr>
        <p:spPr bwMode="auto">
          <a:xfrm flipV="1">
            <a:off x="1151620" y="1971156"/>
            <a:ext cx="0" cy="1296000"/>
          </a:xfrm>
          <a:prstGeom prst="straightConnector1">
            <a:avLst/>
          </a:prstGeom>
          <a:solidFill>
            <a:schemeClr val="accent1"/>
          </a:solidFill>
          <a:ln w="63500" cap="flat" cmpd="sng" algn="ctr">
            <a:gradFill>
              <a:gsLst>
                <a:gs pos="0">
                  <a:srgbClr val="000082"/>
                </a:gs>
                <a:gs pos="30000">
                  <a:srgbClr val="66008F"/>
                </a:gs>
                <a:gs pos="61000">
                  <a:srgbClr val="BA0066"/>
                </a:gs>
                <a:gs pos="80000">
                  <a:srgbClr val="FF0000"/>
                </a:gs>
                <a:gs pos="100000">
                  <a:srgbClr val="FF8200"/>
                </a:gs>
              </a:gsLst>
              <a:lin ang="5400000" scaled="0"/>
            </a:gradFill>
            <a:prstDash val="solid"/>
            <a:round/>
            <a:headEnd type="none" w="med" len="med"/>
            <a:tailEnd type="triangle" w="med" len="lg"/>
          </a:ln>
          <a:effectLst/>
        </p:spPr>
      </p:cxnSp>
      <p:sp>
        <p:nvSpPr>
          <p:cNvPr id="44" name="テキスト ボックス 43"/>
          <p:cNvSpPr txBox="1"/>
          <p:nvPr/>
        </p:nvSpPr>
        <p:spPr>
          <a:xfrm rot="16200000">
            <a:off x="138484" y="2461917"/>
            <a:ext cx="1500732" cy="338554"/>
          </a:xfrm>
          <a:prstGeom prst="rect">
            <a:avLst/>
          </a:prstGeom>
          <a:noFill/>
        </p:spPr>
        <p:txBody>
          <a:bodyPr wrap="none" rtlCol="0">
            <a:spAutoFit/>
          </a:bodyPr>
          <a:lstStyle/>
          <a:p>
            <a:pPr>
              <a:buNone/>
            </a:pPr>
            <a:r>
              <a:rPr lang="ja-JP" altLang="en-US" sz="1600" dirty="0"/>
              <a:t>スイッチ</a:t>
            </a:r>
            <a:r>
              <a:rPr lang="ja-JP" altLang="en-US" sz="1600" dirty="0" smtClean="0"/>
              <a:t>の順序</a:t>
            </a:r>
            <a:endParaRPr kumimoji="1" lang="ja-JP" altLang="en-US" sz="1600" dirty="0"/>
          </a:p>
        </p:txBody>
      </p:sp>
      <p:cxnSp>
        <p:nvCxnSpPr>
          <p:cNvPr id="45" name="直線矢印コネクタ 44"/>
          <p:cNvCxnSpPr/>
          <p:nvPr/>
        </p:nvCxnSpPr>
        <p:spPr bwMode="auto">
          <a:xfrm>
            <a:off x="1151620" y="4599448"/>
            <a:ext cx="0" cy="1296000"/>
          </a:xfrm>
          <a:prstGeom prst="straightConnector1">
            <a:avLst/>
          </a:prstGeom>
          <a:solidFill>
            <a:schemeClr val="accent1"/>
          </a:solidFill>
          <a:ln w="63500" cap="flat" cmpd="sng" algn="ctr">
            <a:gradFill>
              <a:gsLst>
                <a:gs pos="0">
                  <a:srgbClr val="000082"/>
                </a:gs>
                <a:gs pos="30000">
                  <a:srgbClr val="66008F"/>
                </a:gs>
                <a:gs pos="61000">
                  <a:srgbClr val="BA0066"/>
                </a:gs>
                <a:gs pos="80000">
                  <a:srgbClr val="FF0000"/>
                </a:gs>
                <a:gs pos="100000">
                  <a:srgbClr val="FF8200"/>
                </a:gs>
              </a:gsLst>
              <a:lin ang="5400000" scaled="0"/>
            </a:gradFill>
            <a:prstDash val="solid"/>
            <a:round/>
            <a:headEnd type="none" w="med" len="med"/>
            <a:tailEnd type="triangle" w="med" len="lg"/>
          </a:ln>
          <a:effectLst/>
        </p:spPr>
      </p:cxnSp>
      <p:sp>
        <p:nvSpPr>
          <p:cNvPr id="46" name="テキスト ボックス 45"/>
          <p:cNvSpPr txBox="1"/>
          <p:nvPr/>
        </p:nvSpPr>
        <p:spPr>
          <a:xfrm rot="16200000">
            <a:off x="138484" y="5090209"/>
            <a:ext cx="1500732" cy="338554"/>
          </a:xfrm>
          <a:prstGeom prst="rect">
            <a:avLst/>
          </a:prstGeom>
          <a:noFill/>
        </p:spPr>
        <p:txBody>
          <a:bodyPr wrap="none" rtlCol="0">
            <a:spAutoFit/>
          </a:bodyPr>
          <a:lstStyle/>
          <a:p>
            <a:pPr>
              <a:buNone/>
            </a:pPr>
            <a:r>
              <a:rPr lang="ja-JP" altLang="en-US" sz="1600" dirty="0"/>
              <a:t>スイッチ</a:t>
            </a:r>
            <a:r>
              <a:rPr lang="ja-JP" altLang="en-US" sz="1600" dirty="0" smtClean="0"/>
              <a:t>の順序</a:t>
            </a:r>
            <a:endParaRPr kumimoji="1" lang="ja-JP" altLang="en-US" sz="1600" dirty="0"/>
          </a:p>
        </p:txBody>
      </p:sp>
      <p:pic>
        <p:nvPicPr>
          <p:cNvPr id="10242"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619672" y="1712643"/>
            <a:ext cx="2111400" cy="22204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617245" y="4426998"/>
            <a:ext cx="2117138" cy="2134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9696490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グループ化 20"/>
          <p:cNvGrpSpPr/>
          <p:nvPr/>
        </p:nvGrpSpPr>
        <p:grpSpPr>
          <a:xfrm>
            <a:off x="5724128" y="2780928"/>
            <a:ext cx="1964941" cy="2905434"/>
            <a:chOff x="1562943" y="2780928"/>
            <a:chExt cx="1964941" cy="2905434"/>
          </a:xfrm>
        </p:grpSpPr>
        <p:grpSp>
          <p:nvGrpSpPr>
            <p:cNvPr id="22" name="グループ化 21"/>
            <p:cNvGrpSpPr/>
            <p:nvPr/>
          </p:nvGrpSpPr>
          <p:grpSpPr>
            <a:xfrm>
              <a:off x="1619672" y="2780928"/>
              <a:ext cx="1856929" cy="2844316"/>
              <a:chOff x="1619672" y="2384884"/>
              <a:chExt cx="1856929" cy="3240360"/>
            </a:xfrm>
          </p:grpSpPr>
          <p:cxnSp>
            <p:nvCxnSpPr>
              <p:cNvPr id="25" name="直線コネクタ 24"/>
              <p:cNvCxnSpPr/>
              <p:nvPr/>
            </p:nvCxnSpPr>
            <p:spPr bwMode="auto">
              <a:xfrm flipV="1">
                <a:off x="1619672" y="2384884"/>
                <a:ext cx="0" cy="3240360"/>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26" name="直線コネクタ 25"/>
              <p:cNvCxnSpPr/>
              <p:nvPr/>
            </p:nvCxnSpPr>
            <p:spPr bwMode="auto">
              <a:xfrm flipV="1">
                <a:off x="3476601" y="2384884"/>
                <a:ext cx="0" cy="3240360"/>
              </a:xfrm>
              <a:prstGeom prst="line">
                <a:avLst/>
              </a:prstGeom>
              <a:solidFill>
                <a:schemeClr val="accent1"/>
              </a:solidFill>
              <a:ln w="38100" cap="flat" cmpd="sng" algn="ctr">
                <a:solidFill>
                  <a:srgbClr val="000000"/>
                </a:solidFill>
                <a:prstDash val="solid"/>
                <a:round/>
                <a:headEnd type="none" w="med" len="med"/>
                <a:tailEnd type="none" w="med" len="med"/>
              </a:ln>
              <a:effectLst/>
            </p:spPr>
          </p:cxnSp>
        </p:grpSp>
        <p:sp>
          <p:nvSpPr>
            <p:cNvPr id="23" name="円/楕円 22"/>
            <p:cNvSpPr/>
            <p:nvPr/>
          </p:nvSpPr>
          <p:spPr bwMode="auto">
            <a:xfrm>
              <a:off x="3419872" y="5578350"/>
              <a:ext cx="108012" cy="108012"/>
            </a:xfrm>
            <a:prstGeom prst="ellipse">
              <a:avLst/>
            </a:prstGeom>
            <a:solidFill>
              <a:schemeClr val="bg1"/>
            </a:solidFill>
            <a:ln w="38100" cap="flat" cmpd="sng" algn="ctr">
              <a:solidFill>
                <a:srgbClr val="0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24" name="円/楕円 23"/>
            <p:cNvSpPr/>
            <p:nvPr/>
          </p:nvSpPr>
          <p:spPr bwMode="auto">
            <a:xfrm>
              <a:off x="1562943" y="5578350"/>
              <a:ext cx="108012" cy="108012"/>
            </a:xfrm>
            <a:prstGeom prst="ellipse">
              <a:avLst/>
            </a:prstGeom>
            <a:solidFill>
              <a:schemeClr val="bg1"/>
            </a:solidFill>
            <a:ln w="38100" cap="flat" cmpd="sng" algn="ctr">
              <a:solidFill>
                <a:srgbClr val="0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grpSp>
      <p:grpSp>
        <p:nvGrpSpPr>
          <p:cNvPr id="13" name="グループ化 12"/>
          <p:cNvGrpSpPr/>
          <p:nvPr/>
        </p:nvGrpSpPr>
        <p:grpSpPr>
          <a:xfrm>
            <a:off x="1418927" y="2780928"/>
            <a:ext cx="1964941" cy="2905434"/>
            <a:chOff x="1562943" y="2780928"/>
            <a:chExt cx="1964941" cy="2905434"/>
          </a:xfrm>
        </p:grpSpPr>
        <p:grpSp>
          <p:nvGrpSpPr>
            <p:cNvPr id="12" name="グループ化 11"/>
            <p:cNvGrpSpPr/>
            <p:nvPr/>
          </p:nvGrpSpPr>
          <p:grpSpPr>
            <a:xfrm>
              <a:off x="1619672" y="2780928"/>
              <a:ext cx="1856929" cy="2844316"/>
              <a:chOff x="1619672" y="2384884"/>
              <a:chExt cx="1856929" cy="3240360"/>
            </a:xfrm>
          </p:grpSpPr>
          <p:cxnSp>
            <p:nvCxnSpPr>
              <p:cNvPr id="7" name="直線コネクタ 6"/>
              <p:cNvCxnSpPr/>
              <p:nvPr/>
            </p:nvCxnSpPr>
            <p:spPr bwMode="auto">
              <a:xfrm flipV="1">
                <a:off x="1619672" y="2384884"/>
                <a:ext cx="0" cy="3240360"/>
              </a:xfrm>
              <a:prstGeom prst="line">
                <a:avLst/>
              </a:prstGeom>
              <a:solidFill>
                <a:schemeClr val="accent1"/>
              </a:solidFill>
              <a:ln w="38100" cap="flat" cmpd="sng" algn="ctr">
                <a:solidFill>
                  <a:srgbClr val="000000"/>
                </a:solidFill>
                <a:prstDash val="solid"/>
                <a:round/>
                <a:headEnd type="none" w="med" len="med"/>
                <a:tailEnd type="none" w="med" len="med"/>
              </a:ln>
              <a:effectLst/>
            </p:spPr>
          </p:cxnSp>
          <p:cxnSp>
            <p:nvCxnSpPr>
              <p:cNvPr id="15" name="直線コネクタ 14"/>
              <p:cNvCxnSpPr/>
              <p:nvPr/>
            </p:nvCxnSpPr>
            <p:spPr bwMode="auto">
              <a:xfrm flipV="1">
                <a:off x="3476601" y="2384884"/>
                <a:ext cx="0" cy="3240360"/>
              </a:xfrm>
              <a:prstGeom prst="line">
                <a:avLst/>
              </a:prstGeom>
              <a:solidFill>
                <a:schemeClr val="accent1"/>
              </a:solidFill>
              <a:ln w="38100" cap="flat" cmpd="sng" algn="ctr">
                <a:solidFill>
                  <a:srgbClr val="000000"/>
                </a:solidFill>
                <a:prstDash val="solid"/>
                <a:round/>
                <a:headEnd type="none" w="med" len="med"/>
                <a:tailEnd type="none" w="med" len="med"/>
              </a:ln>
              <a:effectLst/>
            </p:spPr>
          </p:cxnSp>
        </p:grpSp>
        <p:sp>
          <p:nvSpPr>
            <p:cNvPr id="16" name="円/楕円 15"/>
            <p:cNvSpPr/>
            <p:nvPr/>
          </p:nvSpPr>
          <p:spPr bwMode="auto">
            <a:xfrm>
              <a:off x="3419872" y="5578350"/>
              <a:ext cx="108012" cy="108012"/>
            </a:xfrm>
            <a:prstGeom prst="ellipse">
              <a:avLst/>
            </a:prstGeom>
            <a:solidFill>
              <a:schemeClr val="bg1"/>
            </a:solidFill>
            <a:ln w="38100" cap="flat" cmpd="sng" algn="ctr">
              <a:solidFill>
                <a:srgbClr val="0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8" name="円/楕円 7"/>
            <p:cNvSpPr/>
            <p:nvPr/>
          </p:nvSpPr>
          <p:spPr bwMode="auto">
            <a:xfrm>
              <a:off x="1562943" y="5578350"/>
              <a:ext cx="108012" cy="108012"/>
            </a:xfrm>
            <a:prstGeom prst="ellipse">
              <a:avLst/>
            </a:prstGeom>
            <a:solidFill>
              <a:schemeClr val="bg1"/>
            </a:solidFill>
            <a:ln w="38100" cap="flat" cmpd="sng" algn="ctr">
              <a:solidFill>
                <a:srgbClr val="0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grpSp>
      <p:sp>
        <p:nvSpPr>
          <p:cNvPr id="2" name="タイトル 1"/>
          <p:cNvSpPr>
            <a:spLocks noGrp="1"/>
          </p:cNvSpPr>
          <p:nvPr>
            <p:ph type="title"/>
          </p:nvPr>
        </p:nvSpPr>
        <p:spPr>
          <a:xfrm>
            <a:off x="323850" y="39713"/>
            <a:ext cx="2964273" cy="661962"/>
          </a:xfrm>
        </p:spPr>
        <p:txBody>
          <a:bodyPr/>
          <a:lstStyle/>
          <a:p>
            <a:r>
              <a:rPr lang="ja-JP" altLang="en-US" dirty="0">
                <a:solidFill>
                  <a:schemeClr val="tx1"/>
                </a:solidFill>
              </a:rPr>
              <a:t>対称</a:t>
            </a:r>
            <a:r>
              <a:rPr lang="ja-JP" altLang="en-US" dirty="0" smtClean="0">
                <a:solidFill>
                  <a:schemeClr val="tx1"/>
                </a:solidFill>
              </a:rPr>
              <a:t>配置方式</a:t>
            </a:r>
            <a:endParaRPr kumimoji="1" lang="ja-JP" altLang="en-US" dirty="0">
              <a:solidFill>
                <a:schemeClr val="tx1"/>
              </a:solidFill>
            </a:endParaRPr>
          </a:p>
        </p:txBody>
      </p:sp>
      <p:sp>
        <p:nvSpPr>
          <p:cNvPr id="3" name="コンテンツ プレースホルダー 2"/>
          <p:cNvSpPr>
            <a:spLocks noGrp="1"/>
          </p:cNvSpPr>
          <p:nvPr>
            <p:ph idx="1"/>
          </p:nvPr>
        </p:nvSpPr>
        <p:spPr/>
        <p:txBody>
          <a:bodyPr/>
          <a:lstStyle/>
          <a:p>
            <a:r>
              <a:rPr kumimoji="1" lang="ja-JP" altLang="en-US" dirty="0" smtClean="0"/>
              <a:t>セグメント方式を基本にして、寄生インダクタの寄与が平均化されるように配置</a:t>
            </a:r>
            <a:endParaRPr kumimoji="1" lang="ja-JP" altLang="en-US" dirty="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graphicFrame>
        <p:nvGraphicFramePr>
          <p:cNvPr id="5" name="表 4"/>
          <p:cNvGraphicFramePr>
            <a:graphicFrameLocks noGrp="1"/>
          </p:cNvGraphicFramePr>
          <p:nvPr>
            <p:extLst>
              <p:ext uri="{D42A27DB-BD31-4B8C-83A1-F6EECF244321}">
                <p14:modId xmlns="" xmlns:p14="http://schemas.microsoft.com/office/powerpoint/2010/main" val="769014941"/>
              </p:ext>
            </p:extLst>
          </p:nvPr>
        </p:nvGraphicFramePr>
        <p:xfrm>
          <a:off x="899592" y="2672916"/>
          <a:ext cx="2975992" cy="2595880"/>
        </p:xfrm>
        <a:graphic>
          <a:graphicData uri="http://schemas.openxmlformats.org/drawingml/2006/table">
            <a:tbl>
              <a:tblPr firstRow="1" bandRow="1">
                <a:solidFill>
                  <a:srgbClr val="00FF00"/>
                </a:solidFill>
                <a:tableStyleId>{5C22544A-7EE6-4342-B048-85BDC9FD1C3A}</a:tableStyleId>
              </a:tblPr>
              <a:tblGrid>
                <a:gridCol w="2975992"/>
              </a:tblGrid>
              <a:tr h="370840">
                <a:tc>
                  <a:txBody>
                    <a:bodyPr/>
                    <a:lstStyle/>
                    <a:p>
                      <a:pPr algn="ctr"/>
                      <a:r>
                        <a:rPr kumimoji="1" lang="en-US" altLang="ja-JP" dirty="0" smtClean="0">
                          <a:solidFill>
                            <a:schemeClr val="bg1"/>
                          </a:solidFill>
                        </a:rPr>
                        <a:t>3 bit</a:t>
                      </a:r>
                      <a:endParaRPr kumimoji="1" lang="ja-JP" altLang="en-US"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0000"/>
                    </a:solidFill>
                  </a:tcPr>
                </a:tc>
              </a:tr>
              <a:tr h="370840">
                <a:tc>
                  <a:txBody>
                    <a:bodyPr/>
                    <a:lstStyle/>
                    <a:p>
                      <a:pPr algn="ctr"/>
                      <a:r>
                        <a:rPr kumimoji="1" lang="en-US" altLang="ja-JP" b="1" dirty="0" smtClean="0">
                          <a:solidFill>
                            <a:schemeClr val="bg1"/>
                          </a:solidFill>
                        </a:rPr>
                        <a:t>3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0000"/>
                    </a:solidFill>
                  </a:tcPr>
                </a:tc>
              </a:tr>
              <a:tr h="370840">
                <a:tc>
                  <a:txBody>
                    <a:bodyPr/>
                    <a:lstStyle/>
                    <a:p>
                      <a:pPr algn="ctr"/>
                      <a:r>
                        <a:rPr kumimoji="1" lang="en-US" altLang="ja-JP" b="1" dirty="0" smtClean="0">
                          <a:solidFill>
                            <a:schemeClr val="bg1"/>
                          </a:solidFill>
                        </a:rPr>
                        <a:t>3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0000"/>
                    </a:solidFill>
                  </a:tcPr>
                </a:tc>
              </a:tr>
              <a:tr h="370840">
                <a:tc>
                  <a:txBody>
                    <a:bodyPr/>
                    <a:lstStyle/>
                    <a:p>
                      <a:pPr algn="ctr"/>
                      <a:r>
                        <a:rPr kumimoji="1" lang="en-US" altLang="ja-JP" b="1" dirty="0" smtClean="0">
                          <a:solidFill>
                            <a:schemeClr val="bg1"/>
                          </a:solidFill>
                        </a:rPr>
                        <a:t>3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0000"/>
                    </a:solidFill>
                  </a:tcPr>
                </a:tc>
              </a:tr>
              <a:tr h="370840">
                <a:tc>
                  <a:txBody>
                    <a:bodyPr/>
                    <a:lstStyle/>
                    <a:p>
                      <a:pPr algn="ctr"/>
                      <a:r>
                        <a:rPr kumimoji="1" lang="en-US" altLang="ja-JP" b="1" dirty="0" smtClean="0">
                          <a:solidFill>
                            <a:schemeClr val="bg1"/>
                          </a:solidFill>
                        </a:rPr>
                        <a:t>2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E100"/>
                    </a:solidFill>
                  </a:tcPr>
                </a:tc>
              </a:tr>
              <a:tr h="370840">
                <a:tc>
                  <a:txBody>
                    <a:bodyPr/>
                    <a:lstStyle/>
                    <a:p>
                      <a:pPr algn="ctr"/>
                      <a:r>
                        <a:rPr kumimoji="1" lang="en-US" altLang="ja-JP" b="1" dirty="0" smtClean="0">
                          <a:solidFill>
                            <a:schemeClr val="bg1"/>
                          </a:solidFill>
                        </a:rPr>
                        <a:t>2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E100"/>
                    </a:solidFill>
                  </a:tcPr>
                </a:tc>
              </a:tr>
              <a:tr h="370840">
                <a:tc>
                  <a:txBody>
                    <a:bodyPr/>
                    <a:lstStyle/>
                    <a:p>
                      <a:pPr algn="ctr"/>
                      <a:r>
                        <a:rPr kumimoji="1" lang="en-US" altLang="ja-JP" b="1" dirty="0" smtClean="0">
                          <a:solidFill>
                            <a:schemeClr val="bg1"/>
                          </a:solidFill>
                        </a:rPr>
                        <a:t>1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00FF"/>
                    </a:solidFill>
                  </a:tcPr>
                </a:tc>
              </a:tr>
            </a:tbl>
          </a:graphicData>
        </a:graphic>
      </p:graphicFrame>
      <p:graphicFrame>
        <p:nvGraphicFramePr>
          <p:cNvPr id="9" name="表 8"/>
          <p:cNvGraphicFramePr>
            <a:graphicFrameLocks noGrp="1"/>
          </p:cNvGraphicFramePr>
          <p:nvPr>
            <p:extLst>
              <p:ext uri="{D42A27DB-BD31-4B8C-83A1-F6EECF244321}">
                <p14:modId xmlns="" xmlns:p14="http://schemas.microsoft.com/office/powerpoint/2010/main" val="1702797589"/>
              </p:ext>
            </p:extLst>
          </p:nvPr>
        </p:nvGraphicFramePr>
        <p:xfrm>
          <a:off x="5232412" y="2672916"/>
          <a:ext cx="2975992" cy="2595880"/>
        </p:xfrm>
        <a:graphic>
          <a:graphicData uri="http://schemas.openxmlformats.org/drawingml/2006/table">
            <a:tbl>
              <a:tblPr firstRow="1" bandRow="1">
                <a:solidFill>
                  <a:srgbClr val="00FF00"/>
                </a:solidFill>
                <a:tableStyleId>{5C22544A-7EE6-4342-B048-85BDC9FD1C3A}</a:tableStyleId>
              </a:tblPr>
              <a:tblGrid>
                <a:gridCol w="2975992"/>
              </a:tblGrid>
              <a:tr h="370840">
                <a:tc>
                  <a:txBody>
                    <a:bodyPr/>
                    <a:lstStyle/>
                    <a:p>
                      <a:pPr algn="ctr"/>
                      <a:r>
                        <a:rPr kumimoji="1" lang="en-US" altLang="ja-JP" dirty="0" smtClean="0">
                          <a:solidFill>
                            <a:schemeClr val="bg1"/>
                          </a:solidFill>
                        </a:rPr>
                        <a:t>3 bit</a:t>
                      </a:r>
                      <a:endParaRPr kumimoji="1" lang="ja-JP" altLang="en-US"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0000"/>
                    </a:solidFill>
                  </a:tcPr>
                </a:tc>
              </a:tr>
              <a:tr h="370840">
                <a:tc>
                  <a:txBody>
                    <a:bodyPr/>
                    <a:lstStyle/>
                    <a:p>
                      <a:pPr algn="ctr"/>
                      <a:r>
                        <a:rPr kumimoji="1" lang="en-US" altLang="ja-JP" b="1" dirty="0" smtClean="0">
                          <a:solidFill>
                            <a:schemeClr val="bg1"/>
                          </a:solidFill>
                        </a:rPr>
                        <a:t>2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E100"/>
                    </a:solidFill>
                  </a:tcPr>
                </a:tc>
              </a:tr>
              <a:tr h="370840">
                <a:tc>
                  <a:txBody>
                    <a:bodyPr/>
                    <a:lstStyle/>
                    <a:p>
                      <a:pPr algn="ctr"/>
                      <a:r>
                        <a:rPr kumimoji="1" lang="en-US" altLang="ja-JP" b="1" dirty="0" smtClean="0">
                          <a:solidFill>
                            <a:schemeClr val="bg1"/>
                          </a:solidFill>
                        </a:rPr>
                        <a:t>3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0000"/>
                    </a:solidFill>
                  </a:tcPr>
                </a:tc>
              </a:tr>
              <a:tr h="370840">
                <a:tc>
                  <a:txBody>
                    <a:bodyPr/>
                    <a:lstStyle/>
                    <a:p>
                      <a:pPr algn="ctr"/>
                      <a:r>
                        <a:rPr kumimoji="1" lang="en-US" altLang="ja-JP" b="1" dirty="0" smtClean="0">
                          <a:solidFill>
                            <a:schemeClr val="bg1"/>
                          </a:solidFill>
                        </a:rPr>
                        <a:t>1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00FF"/>
                    </a:solidFill>
                  </a:tcPr>
                </a:tc>
              </a:tr>
              <a:tr h="370840">
                <a:tc>
                  <a:txBody>
                    <a:bodyPr/>
                    <a:lstStyle/>
                    <a:p>
                      <a:pPr algn="ctr"/>
                      <a:r>
                        <a:rPr kumimoji="1" lang="en-US" altLang="ja-JP" b="1" dirty="0" smtClean="0">
                          <a:solidFill>
                            <a:schemeClr val="bg1"/>
                          </a:solidFill>
                        </a:rPr>
                        <a:t>3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0000"/>
                    </a:solidFill>
                  </a:tcPr>
                </a:tc>
              </a:tr>
              <a:tr h="370840">
                <a:tc>
                  <a:txBody>
                    <a:bodyPr/>
                    <a:lstStyle/>
                    <a:p>
                      <a:pPr algn="ctr"/>
                      <a:r>
                        <a:rPr kumimoji="1" lang="en-US" altLang="ja-JP" b="1" dirty="0" smtClean="0">
                          <a:solidFill>
                            <a:schemeClr val="bg1"/>
                          </a:solidFill>
                        </a:rPr>
                        <a:t>2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E100"/>
                    </a:solidFill>
                  </a:tcPr>
                </a:tc>
              </a:tr>
              <a:tr h="370840">
                <a:tc>
                  <a:txBody>
                    <a:bodyPr/>
                    <a:lstStyle/>
                    <a:p>
                      <a:pPr algn="ctr"/>
                      <a:r>
                        <a:rPr kumimoji="1" lang="en-US" altLang="ja-JP" b="1" dirty="0" smtClean="0">
                          <a:solidFill>
                            <a:schemeClr val="bg1"/>
                          </a:solidFill>
                        </a:rPr>
                        <a:t>3 bit</a:t>
                      </a:r>
                      <a:endParaRPr kumimoji="1" lang="ja-JP" altLang="en-US" b="1" dirty="0">
                        <a:solidFill>
                          <a:schemeClr val="bg1"/>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0000"/>
                    </a:solidFill>
                  </a:tcPr>
                </a:tc>
              </a:tr>
            </a:tbl>
          </a:graphicData>
        </a:graphic>
      </p:graphicFrame>
      <p:sp>
        <p:nvSpPr>
          <p:cNvPr id="18" name="右矢印 17"/>
          <p:cNvSpPr/>
          <p:nvPr/>
        </p:nvSpPr>
        <p:spPr bwMode="auto">
          <a:xfrm>
            <a:off x="4319972" y="3465004"/>
            <a:ext cx="540060" cy="1188132"/>
          </a:xfrm>
          <a:prstGeom prst="rightArrow">
            <a:avLst/>
          </a:prstGeom>
          <a:solidFill>
            <a:schemeClr val="bg1"/>
          </a:solidFill>
          <a:ln w="38100" cap="flat" cmpd="sng" algn="ctr">
            <a:solidFill>
              <a:srgbClr val="0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cxnSp>
        <p:nvCxnSpPr>
          <p:cNvPr id="29" name="直線矢印コネクタ 28"/>
          <p:cNvCxnSpPr/>
          <p:nvPr/>
        </p:nvCxnSpPr>
        <p:spPr bwMode="auto">
          <a:xfrm>
            <a:off x="2373288" y="5453413"/>
            <a:ext cx="0" cy="376548"/>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30" name="テキスト ボックス 29"/>
          <p:cNvSpPr txBox="1"/>
          <p:nvPr/>
        </p:nvSpPr>
        <p:spPr>
          <a:xfrm>
            <a:off x="1367644" y="5829961"/>
            <a:ext cx="2016224" cy="400110"/>
          </a:xfrm>
          <a:prstGeom prst="rect">
            <a:avLst/>
          </a:prstGeom>
          <a:noFill/>
        </p:spPr>
        <p:txBody>
          <a:bodyPr wrap="square" rtlCol="0">
            <a:spAutoFit/>
          </a:bodyPr>
          <a:lstStyle/>
          <a:p>
            <a:pPr algn="ctr">
              <a:buNone/>
            </a:pPr>
            <a:r>
              <a:rPr lang="ja-JP" altLang="en-US" sz="2000" dirty="0" smtClean="0"/>
              <a:t>クロスカップル</a:t>
            </a:r>
            <a:r>
              <a:rPr lang="en-US" altLang="ja-JP" sz="2000" dirty="0" smtClean="0"/>
              <a:t>Tr.</a:t>
            </a:r>
            <a:endParaRPr kumimoji="1" lang="ja-JP" altLang="en-US" sz="2000" dirty="0"/>
          </a:p>
        </p:txBody>
      </p:sp>
      <p:cxnSp>
        <p:nvCxnSpPr>
          <p:cNvPr id="31" name="直線矢印コネクタ 30"/>
          <p:cNvCxnSpPr/>
          <p:nvPr/>
        </p:nvCxnSpPr>
        <p:spPr bwMode="auto">
          <a:xfrm>
            <a:off x="6693768" y="5453413"/>
            <a:ext cx="0" cy="376548"/>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32" name="テキスト ボックス 31"/>
          <p:cNvSpPr txBox="1"/>
          <p:nvPr/>
        </p:nvSpPr>
        <p:spPr>
          <a:xfrm>
            <a:off x="5688124" y="5829961"/>
            <a:ext cx="2016224" cy="400110"/>
          </a:xfrm>
          <a:prstGeom prst="rect">
            <a:avLst/>
          </a:prstGeom>
          <a:noFill/>
        </p:spPr>
        <p:txBody>
          <a:bodyPr wrap="square" rtlCol="0">
            <a:spAutoFit/>
          </a:bodyPr>
          <a:lstStyle/>
          <a:p>
            <a:pPr algn="ctr">
              <a:buNone/>
            </a:pPr>
            <a:r>
              <a:rPr lang="ja-JP" altLang="en-US" sz="2000" dirty="0" smtClean="0"/>
              <a:t>クロスカップル</a:t>
            </a:r>
            <a:r>
              <a:rPr lang="en-US" altLang="ja-JP" sz="2000" dirty="0" smtClean="0"/>
              <a:t>Tr.</a:t>
            </a:r>
            <a:endParaRPr kumimoji="1" lang="ja-JP" altLang="en-US" sz="2000" dirty="0"/>
          </a:p>
        </p:txBody>
      </p:sp>
      <p:sp>
        <p:nvSpPr>
          <p:cNvPr id="33" name="テキスト ボックス 32"/>
          <p:cNvSpPr txBox="1"/>
          <p:nvPr/>
        </p:nvSpPr>
        <p:spPr>
          <a:xfrm>
            <a:off x="3725943" y="6237312"/>
            <a:ext cx="1692114" cy="523220"/>
          </a:xfrm>
          <a:prstGeom prst="rect">
            <a:avLst/>
          </a:prstGeom>
          <a:solidFill>
            <a:schemeClr val="tx2">
              <a:lumMod val="50000"/>
              <a:lumOff val="50000"/>
            </a:schemeClr>
          </a:solidFill>
          <a:ln w="31750">
            <a:solidFill>
              <a:srgbClr val="000000"/>
            </a:solidFill>
          </a:ln>
        </p:spPr>
        <p:txBody>
          <a:bodyPr wrap="square" rtlCol="0">
            <a:spAutoFit/>
          </a:bodyPr>
          <a:lstStyle/>
          <a:p>
            <a:pPr algn="ctr">
              <a:buNone/>
            </a:pPr>
            <a:r>
              <a:rPr kumimoji="1" lang="en-US" altLang="ja-JP" sz="2800" dirty="0" smtClean="0"/>
              <a:t>3 bit</a:t>
            </a:r>
            <a:r>
              <a:rPr kumimoji="1" lang="ja-JP" altLang="en-US" sz="2800" dirty="0" smtClean="0"/>
              <a:t>の例</a:t>
            </a:r>
            <a:endParaRPr kumimoji="1" lang="ja-JP" altLang="en-US" sz="2800" dirty="0"/>
          </a:p>
        </p:txBody>
      </p:sp>
    </p:spTree>
    <p:extLst>
      <p:ext uri="{BB962C8B-B14F-4D97-AF65-F5344CB8AC3E}">
        <p14:creationId xmlns="" xmlns:p14="http://schemas.microsoft.com/office/powerpoint/2010/main" val="108659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7133684" cy="661962"/>
          </a:xfrm>
        </p:spPr>
        <p:txBody>
          <a:bodyPr/>
          <a:lstStyle/>
          <a:p>
            <a:r>
              <a:rPr lang="ja-JP" altLang="en-US" dirty="0" smtClean="0"/>
              <a:t>回路シミュレーションによる比較</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2bit</a:t>
            </a:r>
            <a:r>
              <a:rPr kumimoji="1" lang="ja-JP" altLang="en-US" dirty="0" smtClean="0"/>
              <a:t>の容量バンク</a:t>
            </a:r>
            <a:endParaRPr kumimoji="1" lang="ja-JP" altLang="en-US" dirty="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sp>
        <p:nvSpPr>
          <p:cNvPr id="7" name="テキスト ボックス 6"/>
          <p:cNvSpPr txBox="1"/>
          <p:nvPr/>
        </p:nvSpPr>
        <p:spPr>
          <a:xfrm>
            <a:off x="611560" y="4437112"/>
            <a:ext cx="1908212" cy="369332"/>
          </a:xfrm>
          <a:prstGeom prst="rect">
            <a:avLst/>
          </a:prstGeom>
          <a:noFill/>
        </p:spPr>
        <p:txBody>
          <a:bodyPr wrap="square" rtlCol="0">
            <a:spAutoFit/>
          </a:bodyPr>
          <a:lstStyle/>
          <a:p>
            <a:pPr>
              <a:buNone/>
            </a:pPr>
            <a:r>
              <a:rPr kumimoji="1" lang="en-US" altLang="ja-JP" sz="1800" dirty="0" smtClean="0"/>
              <a:t>(</a:t>
            </a:r>
            <a:r>
              <a:rPr kumimoji="1" lang="en-US" altLang="ja-JP" sz="1800" dirty="0" err="1" smtClean="0"/>
              <a:t>i</a:t>
            </a:r>
            <a:r>
              <a:rPr kumimoji="1" lang="en-US" altLang="ja-JP" sz="1800" dirty="0" smtClean="0"/>
              <a:t>) </a:t>
            </a:r>
            <a:r>
              <a:rPr kumimoji="1" lang="ja-JP" altLang="en-US" sz="1800" dirty="0" smtClean="0"/>
              <a:t>セグメント方式</a:t>
            </a:r>
            <a:endParaRPr kumimoji="1" lang="ja-JP" altLang="en-US" sz="1800" dirty="0"/>
          </a:p>
        </p:txBody>
      </p:sp>
      <p:sp>
        <p:nvSpPr>
          <p:cNvPr id="9" name="テキスト ボックス 8"/>
          <p:cNvSpPr txBox="1"/>
          <p:nvPr/>
        </p:nvSpPr>
        <p:spPr>
          <a:xfrm>
            <a:off x="3671900" y="4452481"/>
            <a:ext cx="1908212" cy="369332"/>
          </a:xfrm>
          <a:prstGeom prst="rect">
            <a:avLst/>
          </a:prstGeom>
          <a:noFill/>
        </p:spPr>
        <p:txBody>
          <a:bodyPr wrap="square" rtlCol="0">
            <a:spAutoFit/>
          </a:bodyPr>
          <a:lstStyle/>
          <a:p>
            <a:pPr algn="ctr">
              <a:buNone/>
            </a:pPr>
            <a:r>
              <a:rPr kumimoji="1" lang="en-US" altLang="ja-JP" sz="1800" dirty="0" smtClean="0"/>
              <a:t>(ii) </a:t>
            </a:r>
            <a:r>
              <a:rPr lang="ja-JP" altLang="en-US" sz="1800" dirty="0"/>
              <a:t>バイナリ</a:t>
            </a:r>
            <a:r>
              <a:rPr kumimoji="1" lang="ja-JP" altLang="en-US" sz="1800" dirty="0" smtClean="0"/>
              <a:t>方式</a:t>
            </a:r>
            <a:endParaRPr kumimoji="1" lang="ja-JP" altLang="en-US" sz="1800" dirty="0"/>
          </a:p>
        </p:txBody>
      </p:sp>
      <p:sp>
        <p:nvSpPr>
          <p:cNvPr id="10" name="テキスト ボックス 9"/>
          <p:cNvSpPr txBox="1"/>
          <p:nvPr/>
        </p:nvSpPr>
        <p:spPr>
          <a:xfrm>
            <a:off x="6660232" y="4467850"/>
            <a:ext cx="1908212" cy="369332"/>
          </a:xfrm>
          <a:prstGeom prst="rect">
            <a:avLst/>
          </a:prstGeom>
          <a:noFill/>
        </p:spPr>
        <p:txBody>
          <a:bodyPr wrap="square" rtlCol="0">
            <a:spAutoFit/>
          </a:bodyPr>
          <a:lstStyle/>
          <a:p>
            <a:pPr algn="ctr">
              <a:buNone/>
            </a:pPr>
            <a:r>
              <a:rPr kumimoji="1" lang="en-US" altLang="ja-JP" sz="1800" dirty="0" smtClean="0"/>
              <a:t>(ii) </a:t>
            </a:r>
            <a:r>
              <a:rPr kumimoji="1" lang="ja-JP" altLang="en-US" sz="1800" dirty="0" smtClean="0"/>
              <a:t>対称配置方式</a:t>
            </a:r>
            <a:endParaRPr kumimoji="1" lang="ja-JP" altLang="en-US" sz="1800" dirty="0"/>
          </a:p>
        </p:txBody>
      </p:sp>
      <p:sp>
        <p:nvSpPr>
          <p:cNvPr id="11" name="テキスト ボックス 10"/>
          <p:cNvSpPr txBox="1"/>
          <p:nvPr/>
        </p:nvSpPr>
        <p:spPr>
          <a:xfrm>
            <a:off x="1188000" y="5085184"/>
            <a:ext cx="6768000" cy="468000"/>
          </a:xfrm>
          <a:prstGeom prst="rect">
            <a:avLst/>
          </a:prstGeom>
          <a:noFill/>
          <a:ln w="19050">
            <a:solidFill>
              <a:schemeClr val="tx1"/>
            </a:solidFill>
          </a:ln>
        </p:spPr>
        <p:txBody>
          <a:bodyPr wrap="square" rtlCol="0">
            <a:spAutoFit/>
          </a:bodyPr>
          <a:lstStyle/>
          <a:p>
            <a:pPr algn="ctr">
              <a:buNone/>
            </a:pPr>
            <a:r>
              <a:rPr lang="ja-JP" altLang="en-US" sz="2400" dirty="0" smtClean="0"/>
              <a:t>周波数を</a:t>
            </a:r>
            <a:r>
              <a:rPr lang="en-US" altLang="ja-JP" sz="2400" dirty="0" smtClean="0"/>
              <a:t>60GHz</a:t>
            </a:r>
            <a:r>
              <a:rPr lang="en-US" altLang="ja-JP" sz="2400" dirty="0" smtClean="0"/>
              <a:t>,  </a:t>
            </a:r>
            <a:r>
              <a:rPr lang="en-US" altLang="ja-JP" sz="2400" dirty="0" smtClean="0"/>
              <a:t>C</a:t>
            </a:r>
            <a:r>
              <a:rPr lang="en-US" altLang="ja-JP" sz="2400" baseline="-16000" dirty="0" smtClean="0"/>
              <a:t>on</a:t>
            </a:r>
            <a:r>
              <a:rPr lang="en-US" altLang="ja-JP" sz="2400" dirty="0" smtClean="0"/>
              <a:t>:30fF,  C</a:t>
            </a:r>
            <a:r>
              <a:rPr lang="en-US" altLang="ja-JP" sz="2400" baseline="-16000" dirty="0" smtClean="0"/>
              <a:t>off</a:t>
            </a:r>
            <a:r>
              <a:rPr lang="en-US" altLang="ja-JP" sz="2400" dirty="0" smtClean="0"/>
              <a:t>:15fF  (ΔC:15fF)</a:t>
            </a:r>
            <a:endParaRPr kumimoji="1" lang="ja-JP" altLang="en-US" sz="2400" dirty="0"/>
          </a:p>
        </p:txBody>
      </p:sp>
      <p:sp>
        <p:nvSpPr>
          <p:cNvPr id="12" name="コンテンツ プレースホルダ 2"/>
          <p:cNvSpPr txBox="1">
            <a:spLocks/>
          </p:cNvSpPr>
          <p:nvPr/>
        </p:nvSpPr>
        <p:spPr bwMode="auto">
          <a:xfrm>
            <a:off x="1777938" y="5737225"/>
            <a:ext cx="7366061" cy="5159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0">
                <a:solidFill>
                  <a:srgbClr val="000000"/>
                </a:solidFill>
                <a:miter lim="800000"/>
                <a:headEnd/>
                <a:tailEnd/>
              </a14:hiddenLine>
            </a:ext>
          </a:extLst>
        </p:spPr>
        <p:txBody>
          <a:bodyPr/>
          <a:lstStyle>
            <a:lvl1pPr marL="342900" indent="-342900" eaLnBrk="0" hangingPunct="0">
              <a:defRPr kumimoji="1" sz="3600" b="1">
                <a:solidFill>
                  <a:schemeClr val="tx1"/>
                </a:solidFill>
                <a:latin typeface="Arial" charset="0"/>
                <a:ea typeface="ＭＳ Ｐゴシック" charset="-128"/>
              </a:defRPr>
            </a:lvl1pPr>
            <a:lvl2pPr marL="742950" indent="-285750" eaLnBrk="0" hangingPunct="0">
              <a:defRPr kumimoji="1" sz="3600" b="1">
                <a:solidFill>
                  <a:schemeClr val="tx1"/>
                </a:solidFill>
                <a:latin typeface="Arial" charset="0"/>
                <a:ea typeface="ＭＳ Ｐゴシック" charset="-128"/>
              </a:defRPr>
            </a:lvl2pPr>
            <a:lvl3pPr marL="1143000" indent="-228600" eaLnBrk="0" hangingPunct="0">
              <a:defRPr kumimoji="1" sz="3600" b="1">
                <a:solidFill>
                  <a:schemeClr val="tx1"/>
                </a:solidFill>
                <a:latin typeface="Arial" charset="0"/>
                <a:ea typeface="ＭＳ Ｐゴシック" charset="-128"/>
              </a:defRPr>
            </a:lvl3pPr>
            <a:lvl4pPr marL="1600200" indent="-228600" eaLnBrk="0" hangingPunct="0">
              <a:defRPr kumimoji="1" sz="3600" b="1">
                <a:solidFill>
                  <a:schemeClr val="tx1"/>
                </a:solidFill>
                <a:latin typeface="Arial" charset="0"/>
                <a:ea typeface="ＭＳ Ｐゴシック" charset="-128"/>
              </a:defRPr>
            </a:lvl4pPr>
            <a:lvl5pPr marL="2057400" indent="-228600" eaLnBrk="0" hangingPunct="0">
              <a:defRPr kumimoji="1" sz="3600" b="1">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9pPr>
          </a:lstStyle>
          <a:p>
            <a:pPr>
              <a:buFontTx/>
              <a:buNone/>
            </a:pPr>
            <a:r>
              <a:rPr lang="en-US" altLang="ja-JP" sz="2800" dirty="0" err="1" smtClean="0"/>
              <a:t>L</a:t>
            </a:r>
            <a:r>
              <a:rPr lang="en-US" altLang="ja-JP" sz="2800" baseline="-25000" dirty="0" err="1" smtClean="0"/>
              <a:t>p</a:t>
            </a:r>
            <a:r>
              <a:rPr lang="ja-JP" altLang="en-US" sz="2800" dirty="0"/>
              <a:t>の変化に</a:t>
            </a:r>
            <a:r>
              <a:rPr lang="ja-JP" altLang="en-US" sz="2800" dirty="0" smtClean="0"/>
              <a:t>対する容量ミスマッチの変化をみる</a:t>
            </a:r>
            <a:endParaRPr lang="en-US" altLang="ja-JP" sz="2800" dirty="0"/>
          </a:p>
        </p:txBody>
      </p:sp>
      <p:sp>
        <p:nvSpPr>
          <p:cNvPr id="13" name="右矢印 25"/>
          <p:cNvSpPr>
            <a:spLocks noChangeArrowheads="1"/>
          </p:cNvSpPr>
          <p:nvPr/>
        </p:nvSpPr>
        <p:spPr bwMode="auto">
          <a:xfrm>
            <a:off x="912751" y="5792787"/>
            <a:ext cx="865187" cy="484188"/>
          </a:xfrm>
          <a:prstGeom prst="rightArrow">
            <a:avLst>
              <a:gd name="adj1" fmla="val 53694"/>
              <a:gd name="adj2" fmla="val 64460"/>
            </a:avLst>
          </a:prstGeom>
          <a:solidFill>
            <a:srgbClr val="FF0000"/>
          </a:solidFill>
          <a:ln w="25400" algn="ctr">
            <a:solidFill>
              <a:srgbClr val="000000"/>
            </a:solidFill>
            <a:round/>
            <a:headEnd/>
            <a:tailEnd/>
          </a:ln>
        </p:spPr>
        <p:txBody>
          <a:bodyPr>
            <a:spAutoFit/>
          </a:bodyPr>
          <a:lstStyle/>
          <a:p>
            <a:pPr marL="360363" indent="-360363">
              <a:buFontTx/>
              <a:buNone/>
            </a:pPr>
            <a:endParaRPr lang="ja-JP" altLang="en-US" sz="1100"/>
          </a:p>
        </p:txBody>
      </p:sp>
      <p:sp>
        <p:nvSpPr>
          <p:cNvPr id="14" name="テキスト ボックス 13"/>
          <p:cNvSpPr txBox="1"/>
          <p:nvPr/>
        </p:nvSpPr>
        <p:spPr>
          <a:xfrm>
            <a:off x="3437874" y="1880828"/>
            <a:ext cx="2268252" cy="646331"/>
          </a:xfrm>
          <a:prstGeom prst="rect">
            <a:avLst/>
          </a:prstGeom>
          <a:noFill/>
        </p:spPr>
        <p:txBody>
          <a:bodyPr wrap="square" rtlCol="0">
            <a:spAutoFit/>
          </a:bodyPr>
          <a:lstStyle/>
          <a:p>
            <a:pPr algn="ctr">
              <a:buNone/>
            </a:pPr>
            <a:r>
              <a:rPr kumimoji="1" lang="en-US" altLang="ja-JP" sz="1800" dirty="0" err="1" smtClean="0">
                <a:solidFill>
                  <a:srgbClr val="0000FF"/>
                </a:solidFill>
              </a:rPr>
              <a:t>L</a:t>
            </a:r>
            <a:r>
              <a:rPr kumimoji="1" lang="en-US" altLang="ja-JP" sz="1800" baseline="-25000" dirty="0" err="1" smtClean="0">
                <a:solidFill>
                  <a:srgbClr val="0000FF"/>
                </a:solidFill>
              </a:rPr>
              <a:t>p</a:t>
            </a:r>
            <a:r>
              <a:rPr kumimoji="1" lang="en-US" altLang="ja-JP" sz="1800" dirty="0" smtClean="0">
                <a:solidFill>
                  <a:srgbClr val="0000FF"/>
                </a:solidFill>
              </a:rPr>
              <a:t>’</a:t>
            </a:r>
            <a:r>
              <a:rPr kumimoji="1" lang="ja-JP" altLang="en-US" sz="1800" dirty="0" smtClean="0">
                <a:solidFill>
                  <a:srgbClr val="0000FF"/>
                </a:solidFill>
              </a:rPr>
              <a:t>はデザイン</a:t>
            </a:r>
            <a:r>
              <a:rPr lang="ja-JP" altLang="en-US" sz="1800" dirty="0" smtClean="0">
                <a:solidFill>
                  <a:srgbClr val="0000FF"/>
                </a:solidFill>
              </a:rPr>
              <a:t>ルール</a:t>
            </a:r>
            <a:r>
              <a:rPr lang="ja-JP" altLang="en-US" sz="1800" dirty="0">
                <a:solidFill>
                  <a:srgbClr val="0000FF"/>
                </a:solidFill>
              </a:rPr>
              <a:t>に</a:t>
            </a:r>
            <a:r>
              <a:rPr lang="ja-JP" altLang="en-US" sz="1800" dirty="0" smtClean="0">
                <a:solidFill>
                  <a:srgbClr val="0000FF"/>
                </a:solidFill>
              </a:rPr>
              <a:t>基づいて決定</a:t>
            </a:r>
            <a:endParaRPr kumimoji="1" lang="ja-JP" altLang="en-US" sz="1800" dirty="0">
              <a:solidFill>
                <a:srgbClr val="0000FF"/>
              </a:solidFill>
            </a:endParaRPr>
          </a:p>
        </p:txBody>
      </p:sp>
      <p:sp>
        <p:nvSpPr>
          <p:cNvPr id="21" name="円弧 20"/>
          <p:cNvSpPr/>
          <p:nvPr/>
        </p:nvSpPr>
        <p:spPr bwMode="auto">
          <a:xfrm>
            <a:off x="5019919" y="2312876"/>
            <a:ext cx="882098" cy="1044000"/>
          </a:xfrm>
          <a:prstGeom prst="arc">
            <a:avLst>
              <a:gd name="adj1" fmla="val 16884755"/>
              <a:gd name="adj2" fmla="val 1646264"/>
            </a:avLst>
          </a:prstGeom>
          <a:noFill/>
          <a:ln w="38100" cap="flat" cmpd="sng" algn="ctr">
            <a:solidFill>
              <a:srgbClr val="0000FF"/>
            </a:solidFill>
            <a:prstDash val="solid"/>
            <a:round/>
            <a:headEnd type="none" w="med" len="med"/>
            <a:tailEnd type="triangl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24" name="円弧 23"/>
          <p:cNvSpPr/>
          <p:nvPr/>
        </p:nvSpPr>
        <p:spPr bwMode="auto">
          <a:xfrm flipH="1">
            <a:off x="3357882" y="2312876"/>
            <a:ext cx="852347" cy="1044000"/>
          </a:xfrm>
          <a:prstGeom prst="arc">
            <a:avLst>
              <a:gd name="adj1" fmla="val 17708090"/>
              <a:gd name="adj2" fmla="val 1615644"/>
            </a:avLst>
          </a:prstGeom>
          <a:noFill/>
          <a:ln w="3810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pic>
        <p:nvPicPr>
          <p:cNvPr id="1126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81024" y="1988840"/>
            <a:ext cx="8581951" cy="2316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9273736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グラフ 10"/>
          <p:cNvGraphicFramePr>
            <a:graphicFrameLocks/>
          </p:cNvGraphicFramePr>
          <p:nvPr>
            <p:extLst>
              <p:ext uri="{D42A27DB-BD31-4B8C-83A1-F6EECF244321}">
                <p14:modId xmlns="" xmlns:p14="http://schemas.microsoft.com/office/powerpoint/2010/main" val="2361653035"/>
              </p:ext>
            </p:extLst>
          </p:nvPr>
        </p:nvGraphicFramePr>
        <p:xfrm>
          <a:off x="431540" y="944724"/>
          <a:ext cx="4786313" cy="3400425"/>
        </p:xfrm>
        <a:graphic>
          <a:graphicData uri="http://schemas.openxmlformats.org/drawingml/2006/chart">
            <c:chart xmlns:c="http://schemas.openxmlformats.org/drawingml/2006/chart" xmlns:r="http://schemas.openxmlformats.org/officeDocument/2006/relationships" r:id="rId4"/>
          </a:graphicData>
        </a:graphic>
      </p:graphicFrame>
      <p:sp>
        <p:nvSpPr>
          <p:cNvPr id="2" name="タイトル 1"/>
          <p:cNvSpPr>
            <a:spLocks noGrp="1"/>
          </p:cNvSpPr>
          <p:nvPr>
            <p:ph type="title"/>
          </p:nvPr>
        </p:nvSpPr>
        <p:spPr>
          <a:xfrm>
            <a:off x="323850" y="39713"/>
            <a:ext cx="4817344" cy="661962"/>
          </a:xfrm>
        </p:spPr>
        <p:txBody>
          <a:bodyPr/>
          <a:lstStyle/>
          <a:p>
            <a:r>
              <a:rPr kumimoji="1" lang="ja-JP" altLang="en-US" dirty="0" smtClean="0"/>
              <a:t>シミュレーション結果</a:t>
            </a:r>
            <a:endParaRPr kumimoji="1" lang="ja-JP" altLang="en-US" dirty="0"/>
          </a:p>
        </p:txBody>
      </p:sp>
      <p:sp>
        <p:nvSpPr>
          <p:cNvPr id="4" name="日付プレースホルダー 3"/>
          <p:cNvSpPr>
            <a:spLocks noGrp="1"/>
          </p:cNvSpPr>
          <p:nvPr>
            <p:ph type="dt" sz="half" idx="10"/>
          </p:nvPr>
        </p:nvSpPr>
        <p:spPr/>
        <p:txBody>
          <a:bodyPr/>
          <a:lstStyle/>
          <a:p>
            <a:pPr>
              <a:defRPr/>
            </a:pPr>
            <a:r>
              <a:rPr lang="en-US" altLang="ja-JP" smtClean="0"/>
              <a:t>2013/3/22</a:t>
            </a:r>
            <a:endParaRPr lang="en-US" altLang="ja-JP"/>
          </a:p>
        </p:txBody>
      </p:sp>
      <p:graphicFrame>
        <p:nvGraphicFramePr>
          <p:cNvPr id="6" name="コンテンツ プレースホルダー 5"/>
          <p:cNvGraphicFramePr>
            <a:graphicFrameLocks noGrp="1" noChangeAspect="1"/>
          </p:cNvGraphicFramePr>
          <p:nvPr>
            <p:ph idx="1"/>
            <p:extLst>
              <p:ext uri="{D42A27DB-BD31-4B8C-83A1-F6EECF244321}">
                <p14:modId xmlns="" xmlns:p14="http://schemas.microsoft.com/office/powerpoint/2010/main" val="3749467404"/>
              </p:ext>
            </p:extLst>
          </p:nvPr>
        </p:nvGraphicFramePr>
        <p:xfrm>
          <a:off x="549652" y="4473116"/>
          <a:ext cx="4670420" cy="594630"/>
        </p:xfrm>
        <a:graphic>
          <a:graphicData uri="http://schemas.openxmlformats.org/presentationml/2006/ole">
            <p:oleObj spid="_x0000_s1067" name="数式" r:id="rId5" imgW="3390840" imgH="431640" progId="Equation.3">
              <p:embed/>
            </p:oleObj>
          </a:graphicData>
        </a:graphic>
      </p:graphicFrame>
      <p:sp>
        <p:nvSpPr>
          <p:cNvPr id="3" name="テキスト ボックス 2"/>
          <p:cNvSpPr txBox="1"/>
          <p:nvPr/>
        </p:nvSpPr>
        <p:spPr>
          <a:xfrm>
            <a:off x="5472100" y="2420888"/>
            <a:ext cx="3456384" cy="1754326"/>
          </a:xfrm>
          <a:prstGeom prst="rect">
            <a:avLst/>
          </a:prstGeom>
          <a:noFill/>
          <a:ln w="38100">
            <a:solidFill>
              <a:srgbClr val="FF0000"/>
            </a:solidFill>
          </a:ln>
        </p:spPr>
        <p:txBody>
          <a:bodyPr wrap="square" rtlCol="0">
            <a:spAutoFit/>
          </a:bodyPr>
          <a:lstStyle/>
          <a:p>
            <a:pPr>
              <a:buNone/>
            </a:pPr>
            <a:r>
              <a:rPr kumimoji="1" lang="ja-JP" altLang="en-US" dirty="0" smtClean="0"/>
              <a:t>提案手法で</a:t>
            </a:r>
            <a:r>
              <a:rPr lang="ja-JP" altLang="en-US" dirty="0" smtClean="0"/>
              <a:t>容量ミスマッチが最も小さくなる</a:t>
            </a:r>
            <a:endParaRPr kumimoji="1" lang="en-US" altLang="ja-JP" dirty="0" smtClean="0"/>
          </a:p>
        </p:txBody>
      </p:sp>
      <p:cxnSp>
        <p:nvCxnSpPr>
          <p:cNvPr id="8" name="直線コネクタ 7"/>
          <p:cNvCxnSpPr/>
          <p:nvPr/>
        </p:nvCxnSpPr>
        <p:spPr bwMode="auto">
          <a:xfrm>
            <a:off x="1151620" y="3402583"/>
            <a:ext cx="3600400" cy="0"/>
          </a:xfrm>
          <a:prstGeom prst="line">
            <a:avLst/>
          </a:prstGeom>
          <a:solidFill>
            <a:schemeClr val="accent1"/>
          </a:solidFill>
          <a:ln w="38100" cap="flat" cmpd="sng" algn="ctr">
            <a:solidFill>
              <a:srgbClr val="000000"/>
            </a:solidFill>
            <a:prstDash val="solid"/>
            <a:round/>
            <a:headEnd type="none" w="med" len="med"/>
            <a:tailEnd type="none" w="med" len="med"/>
          </a:ln>
          <a:effectLst/>
        </p:spPr>
      </p:cxnSp>
      <p:sp>
        <p:nvSpPr>
          <p:cNvPr id="9" name="テキスト ボックス 8"/>
          <p:cNvSpPr txBox="1"/>
          <p:nvPr/>
        </p:nvSpPr>
        <p:spPr>
          <a:xfrm>
            <a:off x="3168016" y="3102868"/>
            <a:ext cx="1548000" cy="276999"/>
          </a:xfrm>
          <a:prstGeom prst="rect">
            <a:avLst/>
          </a:prstGeom>
          <a:solidFill>
            <a:schemeClr val="bg1"/>
          </a:solidFill>
        </p:spPr>
        <p:txBody>
          <a:bodyPr wrap="square" tIns="0" bIns="0" rtlCol="0">
            <a:spAutoFit/>
          </a:bodyPr>
          <a:lstStyle/>
          <a:p>
            <a:pPr>
              <a:buNone/>
            </a:pPr>
            <a:r>
              <a:rPr kumimoji="1" lang="ja-JP" altLang="en-US" sz="1800" dirty="0" smtClean="0"/>
              <a:t>ミスマッチなし</a:t>
            </a:r>
            <a:endParaRPr kumimoji="1" lang="ja-JP" altLang="en-US" sz="1800" dirty="0"/>
          </a:p>
        </p:txBody>
      </p:sp>
      <p:sp>
        <p:nvSpPr>
          <p:cNvPr id="10" name="テキスト ボックス 9"/>
          <p:cNvSpPr txBox="1"/>
          <p:nvPr/>
        </p:nvSpPr>
        <p:spPr>
          <a:xfrm>
            <a:off x="1187992" y="5301208"/>
            <a:ext cx="3312000" cy="1200329"/>
          </a:xfrm>
          <a:prstGeom prst="rect">
            <a:avLst/>
          </a:prstGeom>
          <a:noFill/>
        </p:spPr>
        <p:txBody>
          <a:bodyPr wrap="square" rtlCol="0">
            <a:spAutoFit/>
          </a:bodyPr>
          <a:lstStyle/>
          <a:p>
            <a:pPr>
              <a:buNone/>
            </a:pPr>
            <a:r>
              <a:rPr lang="ja-JP" altLang="en-US" sz="2400" dirty="0"/>
              <a:t>寄生</a:t>
            </a:r>
            <a:r>
              <a:rPr lang="ja-JP" altLang="en-US" sz="2400" dirty="0" smtClean="0"/>
              <a:t>成分の影響が一番大きいところと一番小さいところの割合を比較</a:t>
            </a:r>
            <a:endParaRPr kumimoji="1" lang="en-US" altLang="ja-JP" sz="2400" dirty="0" smtClean="0"/>
          </a:p>
        </p:txBody>
      </p:sp>
    </p:spTree>
    <p:extLst>
      <p:ext uri="{BB962C8B-B14F-4D97-AF65-F5344CB8AC3E}">
        <p14:creationId xmlns="" xmlns:p14="http://schemas.microsoft.com/office/powerpoint/2010/main" val="3385843136"/>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360363" marR="0" indent="-360363" algn="l" defTabSz="914400" rtl="0" eaLnBrk="1" fontAlgn="base" latinLnBrk="0" hangingPunct="1">
          <a:lnSpc>
            <a:spcPct val="100000"/>
          </a:lnSpc>
          <a:spcBef>
            <a:spcPct val="20000"/>
          </a:spcBef>
          <a:spcAft>
            <a:spcPct val="0"/>
          </a:spcAft>
          <a:buClrTx/>
          <a:buSzTx/>
          <a:buFontTx/>
          <a:buChar char="•"/>
          <a:tabLst/>
          <a:defRPr kumimoji="1" lang="ja-JP" altLang="en-US" sz="3600" b="1"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360363" marR="0" indent="-360363" algn="l" defTabSz="914400" rtl="0" eaLnBrk="1" fontAlgn="base" latinLnBrk="0" hangingPunct="1">
          <a:lnSpc>
            <a:spcPct val="100000"/>
          </a:lnSpc>
          <a:spcBef>
            <a:spcPct val="20000"/>
          </a:spcBef>
          <a:spcAft>
            <a:spcPct val="0"/>
          </a:spcAft>
          <a:buClrTx/>
          <a:buSzTx/>
          <a:buFontTx/>
          <a:buChar char="•"/>
          <a:tabLst/>
          <a:defRPr kumimoji="1" lang="ja-JP" altLang="en-US" sz="3600" b="1"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55166</TotalTime>
  <Words>1771</Words>
  <Application>Microsoft Office PowerPoint</Application>
  <PresentationFormat>画面に合わせる (4:3)</PresentationFormat>
  <Paragraphs>166</Paragraphs>
  <Slides>17</Slides>
  <Notes>9</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17</vt:i4>
      </vt:variant>
    </vt:vector>
  </HeadingPairs>
  <TitlesOfParts>
    <vt:vector size="19" baseType="lpstr">
      <vt:lpstr>標準デザイン</vt:lpstr>
      <vt:lpstr>数式</vt:lpstr>
      <vt:lpstr>ミリ波帯LC型電圧制御発振器の レイアウトにおける寄生インダクタ 成分の影響についての検討</vt:lpstr>
      <vt:lpstr>発表内容</vt:lpstr>
      <vt:lpstr>ミリ波帯LC-VCO</vt:lpstr>
      <vt:lpstr>ミリ波帯LC-VCOにおける影響</vt:lpstr>
      <vt:lpstr>従来の配置方法～セグメント方式</vt:lpstr>
      <vt:lpstr>従来の配置方法～バイナリ方式</vt:lpstr>
      <vt:lpstr>対称配置方式</vt:lpstr>
      <vt:lpstr>回路シミュレーションによる比較</vt:lpstr>
      <vt:lpstr>シミュレーション結果</vt:lpstr>
      <vt:lpstr>まとめ</vt:lpstr>
      <vt:lpstr>スライド 10</vt:lpstr>
      <vt:lpstr>LC-VCO設計の流れ</vt:lpstr>
      <vt:lpstr>容量バンクの設計</vt:lpstr>
      <vt:lpstr>寄生成分を含むLC-VCOの容量バンク</vt:lpstr>
      <vt:lpstr>ミリ波帯LC-VCOにおける影響</vt:lpstr>
      <vt:lpstr>従来の配置方法</vt:lpstr>
      <vt:lpstr>従来の配置方法(Cont’d)</vt:lpstr>
    </vt:vector>
  </TitlesOfParts>
  <Manager>Matsuzawa &amp; Okada Lab</Manager>
  <Company>Tokyo Institute of Technology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Tokyo Tech Template</dc:title>
  <dc:creator>Kenichi Okada</dc:creator>
  <cp:lastModifiedBy>uenotomohiro</cp:lastModifiedBy>
  <cp:revision>471</cp:revision>
  <cp:lastPrinted>2013-03-19T10:54:50Z</cp:lastPrinted>
  <dcterms:created xsi:type="dcterms:W3CDTF">2007-08-31T11:03:07Z</dcterms:created>
  <dcterms:modified xsi:type="dcterms:W3CDTF">2013-03-21T16:43:37Z</dcterms:modified>
</cp:coreProperties>
</file>