
<file path=[Content_Types].xml><?xml version="1.0" encoding="utf-8"?>
<Types xmlns="http://schemas.openxmlformats.org/package/2006/content-types">
  <Default Extension="png" ContentType="image/png"/>
  <Default Extension="tmp"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648" r:id="rId1"/>
  </p:sldMasterIdLst>
  <p:notesMasterIdLst>
    <p:notesMasterId r:id="rId13"/>
  </p:notesMasterIdLst>
  <p:handoutMasterIdLst>
    <p:handoutMasterId r:id="rId14"/>
  </p:handoutMasterIdLst>
  <p:sldIdLst>
    <p:sldId id="267" r:id="rId2"/>
    <p:sldId id="268" r:id="rId3"/>
    <p:sldId id="273" r:id="rId4"/>
    <p:sldId id="310" r:id="rId5"/>
    <p:sldId id="296" r:id="rId6"/>
    <p:sldId id="311" r:id="rId7"/>
    <p:sldId id="295" r:id="rId8"/>
    <p:sldId id="312" r:id="rId9"/>
    <p:sldId id="308" r:id="rId10"/>
    <p:sldId id="309" r:id="rId11"/>
    <p:sldId id="313" r:id="rId12"/>
  </p:sldIdLst>
  <p:sldSz cx="9144000" cy="6858000" type="screen4x3"/>
  <p:notesSz cx="6742113" cy="9872663"/>
  <p:defaultTextStyle>
    <a:defPPr>
      <a:defRPr lang="ja-JP"/>
    </a:defPPr>
    <a:lvl1pPr algn="l" rtl="0" fontAlgn="base">
      <a:spcBef>
        <a:spcPct val="20000"/>
      </a:spcBef>
      <a:spcAft>
        <a:spcPct val="0"/>
      </a:spcAft>
      <a:buChar char="•"/>
      <a:defRPr kumimoji="1" sz="3600" b="1" kern="1200">
        <a:solidFill>
          <a:schemeClr val="tx1"/>
        </a:solidFill>
        <a:latin typeface="Arial" charset="0"/>
        <a:ea typeface="ＭＳ Ｐゴシック" charset="-128"/>
        <a:cs typeface="+mn-cs"/>
      </a:defRPr>
    </a:lvl1pPr>
    <a:lvl2pPr marL="457200" algn="l" rtl="0" fontAlgn="base">
      <a:spcBef>
        <a:spcPct val="20000"/>
      </a:spcBef>
      <a:spcAft>
        <a:spcPct val="0"/>
      </a:spcAft>
      <a:buChar char="•"/>
      <a:defRPr kumimoji="1" sz="3600" b="1" kern="1200">
        <a:solidFill>
          <a:schemeClr val="tx1"/>
        </a:solidFill>
        <a:latin typeface="Arial" charset="0"/>
        <a:ea typeface="ＭＳ Ｐゴシック" charset="-128"/>
        <a:cs typeface="+mn-cs"/>
      </a:defRPr>
    </a:lvl2pPr>
    <a:lvl3pPr marL="914400" algn="l" rtl="0" fontAlgn="base">
      <a:spcBef>
        <a:spcPct val="20000"/>
      </a:spcBef>
      <a:spcAft>
        <a:spcPct val="0"/>
      </a:spcAft>
      <a:buChar char="•"/>
      <a:defRPr kumimoji="1" sz="3600" b="1" kern="1200">
        <a:solidFill>
          <a:schemeClr val="tx1"/>
        </a:solidFill>
        <a:latin typeface="Arial" charset="0"/>
        <a:ea typeface="ＭＳ Ｐゴシック" charset="-128"/>
        <a:cs typeface="+mn-cs"/>
      </a:defRPr>
    </a:lvl3pPr>
    <a:lvl4pPr marL="1371600" algn="l" rtl="0" fontAlgn="base">
      <a:spcBef>
        <a:spcPct val="20000"/>
      </a:spcBef>
      <a:spcAft>
        <a:spcPct val="0"/>
      </a:spcAft>
      <a:buChar char="•"/>
      <a:defRPr kumimoji="1" sz="3600" b="1" kern="1200">
        <a:solidFill>
          <a:schemeClr val="tx1"/>
        </a:solidFill>
        <a:latin typeface="Arial" charset="0"/>
        <a:ea typeface="ＭＳ Ｐゴシック" charset="-128"/>
        <a:cs typeface="+mn-cs"/>
      </a:defRPr>
    </a:lvl4pPr>
    <a:lvl5pPr marL="1828800" algn="l" rtl="0" fontAlgn="base">
      <a:spcBef>
        <a:spcPct val="20000"/>
      </a:spcBef>
      <a:spcAft>
        <a:spcPct val="0"/>
      </a:spcAft>
      <a:buChar char="•"/>
      <a:defRPr kumimoji="1" sz="3600" b="1" kern="1200">
        <a:solidFill>
          <a:schemeClr val="tx1"/>
        </a:solidFill>
        <a:latin typeface="Arial" charset="0"/>
        <a:ea typeface="ＭＳ Ｐゴシック" charset="-128"/>
        <a:cs typeface="+mn-cs"/>
      </a:defRPr>
    </a:lvl5pPr>
    <a:lvl6pPr marL="2286000" algn="l" defTabSz="914400" rtl="0" eaLnBrk="1" latinLnBrk="0" hangingPunct="1">
      <a:defRPr kumimoji="1" sz="3600" b="1" kern="1200">
        <a:solidFill>
          <a:schemeClr val="tx1"/>
        </a:solidFill>
        <a:latin typeface="Arial" charset="0"/>
        <a:ea typeface="ＭＳ Ｐゴシック" charset="-128"/>
        <a:cs typeface="+mn-cs"/>
      </a:defRPr>
    </a:lvl6pPr>
    <a:lvl7pPr marL="2743200" algn="l" defTabSz="914400" rtl="0" eaLnBrk="1" latinLnBrk="0" hangingPunct="1">
      <a:defRPr kumimoji="1" sz="3600" b="1" kern="1200">
        <a:solidFill>
          <a:schemeClr val="tx1"/>
        </a:solidFill>
        <a:latin typeface="Arial" charset="0"/>
        <a:ea typeface="ＭＳ Ｐゴシック" charset="-128"/>
        <a:cs typeface="+mn-cs"/>
      </a:defRPr>
    </a:lvl7pPr>
    <a:lvl8pPr marL="3200400" algn="l" defTabSz="914400" rtl="0" eaLnBrk="1" latinLnBrk="0" hangingPunct="1">
      <a:defRPr kumimoji="1" sz="3600" b="1" kern="1200">
        <a:solidFill>
          <a:schemeClr val="tx1"/>
        </a:solidFill>
        <a:latin typeface="Arial" charset="0"/>
        <a:ea typeface="ＭＳ Ｐゴシック" charset="-128"/>
        <a:cs typeface="+mn-cs"/>
      </a:defRPr>
    </a:lvl8pPr>
    <a:lvl9pPr marL="3657600" algn="l" defTabSz="914400" rtl="0" eaLnBrk="1" latinLnBrk="0" hangingPunct="1">
      <a:defRPr kumimoji="1" sz="3600" b="1" kern="1200">
        <a:solidFill>
          <a:schemeClr val="tx1"/>
        </a:solidFill>
        <a:latin typeface="Arial" charset="0"/>
        <a:ea typeface="ＭＳ Ｐゴシック"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3A6E4"/>
    <a:srgbClr val="D987DB"/>
    <a:srgbClr val="011FB7"/>
    <a:srgbClr val="0069B8"/>
    <a:srgbClr val="4EB08B"/>
    <a:srgbClr val="367A60"/>
    <a:srgbClr val="F1B99D"/>
    <a:srgbClr val="EFE9E9"/>
    <a:srgbClr val="EEE9E9"/>
    <a:srgbClr val="EDE9E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505E3EF-67EA-436B-97B2-0124C06EBD24}" styleName="中間スタイル 4 - アクセント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C4B1156A-380E-4F78-BDF5-A606A8083BF9}" styleName="中間スタイル 4 - アクセント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solidFill>
            <a:schemeClr val="accent4">
              <a:tint val="20000"/>
            </a:schemeClr>
          </a:solidFill>
        </a:fill>
      </a:tcStyle>
    </a:wholeTbl>
    <a:band1H>
      <a:tcStyle>
        <a:tcBdr/>
        <a:fill>
          <a:solidFill>
            <a:schemeClr val="accent4">
              <a:tint val="40000"/>
            </a:schemeClr>
          </a:solidFill>
        </a:fill>
      </a:tcStyle>
    </a:band1H>
    <a:band1V>
      <a:tcStyle>
        <a:tcBdr/>
        <a:fill>
          <a:solidFill>
            <a:schemeClr val="accent4">
              <a:tint val="40000"/>
            </a:schemeClr>
          </a:solidFill>
        </a:fill>
      </a:tcStyle>
    </a:band1V>
    <a:lastCol>
      <a:tcTxStyle b="on"/>
      <a:tcStyle>
        <a:tcBdr/>
      </a:tcStyle>
    </a:lastCol>
    <a:firstCol>
      <a:tcTxStyle b="on"/>
      <a:tcStyle>
        <a:tcBdr/>
      </a:tcStyle>
    </a:firstCol>
    <a:lastRow>
      <a:tcTxStyle b="on"/>
      <a:tcStyle>
        <a:tcBdr>
          <a:top>
            <a:ln w="25400" cmpd="sng">
              <a:solidFill>
                <a:schemeClr val="accent4"/>
              </a:solidFill>
            </a:ln>
          </a:top>
        </a:tcBdr>
        <a:fill>
          <a:solidFill>
            <a:schemeClr val="accent4">
              <a:tint val="20000"/>
            </a:schemeClr>
          </a:solidFill>
        </a:fill>
      </a:tcStyle>
    </a:lastRow>
    <a:firstRow>
      <a:tcTxStyle b="on"/>
      <a:tcStyle>
        <a:tcBdr/>
        <a:fill>
          <a:solidFill>
            <a:schemeClr val="accent4">
              <a:tint val="20000"/>
            </a:schemeClr>
          </a:solidFill>
        </a:fill>
      </a:tcStyle>
    </a:firstRow>
  </a:tblStyle>
  <a:tblStyle styleId="{91EBBBCC-DAD2-459C-BE2E-F6DE35CF9A28}" styleName="濃色スタイル 2 - アクセント 3/アクセント 4">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3">
              <a:tint val="20000"/>
            </a:schemeClr>
          </a:solidFill>
        </a:fill>
      </a:tcStyle>
    </a:lastRow>
    <a:firstRow>
      <a:tcTxStyle b="on">
        <a:fontRef idx="minor">
          <a:scrgbClr r="0" g="0" b="0"/>
        </a:fontRef>
        <a:schemeClr val="lt1"/>
      </a:tcTxStyle>
      <a:tcStyle>
        <a:tcBdr/>
        <a:fill>
          <a:solidFill>
            <a:schemeClr val="accent4"/>
          </a:solidFill>
        </a:fill>
      </a:tcStyle>
    </a:firstRow>
  </a:tblStyle>
  <a:tblStyle styleId="{00A15C55-8517-42AA-B614-E9B94910E393}" styleName="中間スタイル 2 - アクセント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1FECB4D8-DB02-4DC6-A0A2-4F2EBAE1DC90}" styleName="中間スタイル 1 - アクセント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17292A2E-F333-43FB-9621-5CBBE7FDCDCB}" styleName="淡色スタイル 2 - アクセント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463" autoAdjust="0"/>
    <p:restoredTop sz="81436" autoAdjust="0"/>
  </p:normalViewPr>
  <p:slideViewPr>
    <p:cSldViewPr>
      <p:cViewPr varScale="1">
        <p:scale>
          <a:sx n="83" d="100"/>
          <a:sy n="83" d="100"/>
        </p:scale>
        <p:origin x="-702" y="-6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1410"/>
    </p:cViewPr>
  </p:sorterViewPr>
  <p:notesViewPr>
    <p:cSldViewPr>
      <p:cViewPr varScale="1">
        <p:scale>
          <a:sx n="108" d="100"/>
          <a:sy n="108" d="100"/>
        </p:scale>
        <p:origin x="-1986" y="-90"/>
      </p:cViewPr>
      <p:guideLst>
        <p:guide orient="horz" pos="3110"/>
        <p:guide pos="2124"/>
      </p:guideLst>
    </p:cSldViewPr>
  </p:notesViewPr>
  <p:gridSpacing cx="36004" cy="36004"/>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9266" name="Rectangle 2"/>
          <p:cNvSpPr>
            <a:spLocks noGrp="1" noChangeArrowheads="1"/>
          </p:cNvSpPr>
          <p:nvPr>
            <p:ph type="hdr" sz="quarter"/>
          </p:nvPr>
        </p:nvSpPr>
        <p:spPr bwMode="auto">
          <a:xfrm>
            <a:off x="0" y="1"/>
            <a:ext cx="2921546" cy="493284"/>
          </a:xfrm>
          <a:prstGeom prst="rect">
            <a:avLst/>
          </a:prstGeom>
          <a:noFill/>
          <a:ln w="9525">
            <a:noFill/>
            <a:miter lim="800000"/>
            <a:headEnd/>
            <a:tailEnd/>
          </a:ln>
          <a:effectLst/>
        </p:spPr>
        <p:txBody>
          <a:bodyPr vert="horz" wrap="square" lIns="91486" tIns="45743" rIns="91486" bIns="45743" numCol="1" anchor="t" anchorCtr="0" compatLnSpc="1">
            <a:prstTxWarp prst="textNoShape">
              <a:avLst/>
            </a:prstTxWarp>
          </a:bodyPr>
          <a:lstStyle>
            <a:lvl1pPr>
              <a:spcBef>
                <a:spcPct val="0"/>
              </a:spcBef>
              <a:buFontTx/>
              <a:buNone/>
              <a:defRPr sz="1200" b="0">
                <a:ea typeface="ＭＳ Ｐゴシック" pitchFamily="50" charset="-128"/>
              </a:defRPr>
            </a:lvl1pPr>
          </a:lstStyle>
          <a:p>
            <a:pPr>
              <a:defRPr/>
            </a:pPr>
            <a:endParaRPr lang="en-US" altLang="ja-JP"/>
          </a:p>
        </p:txBody>
      </p:sp>
      <p:sp>
        <p:nvSpPr>
          <p:cNvPr id="139267" name="Rectangle 3"/>
          <p:cNvSpPr>
            <a:spLocks noGrp="1" noChangeArrowheads="1"/>
          </p:cNvSpPr>
          <p:nvPr>
            <p:ph type="dt" sz="quarter" idx="1"/>
          </p:nvPr>
        </p:nvSpPr>
        <p:spPr bwMode="auto">
          <a:xfrm>
            <a:off x="3819483" y="1"/>
            <a:ext cx="2921546" cy="493284"/>
          </a:xfrm>
          <a:prstGeom prst="rect">
            <a:avLst/>
          </a:prstGeom>
          <a:noFill/>
          <a:ln w="9525">
            <a:noFill/>
            <a:miter lim="800000"/>
            <a:headEnd/>
            <a:tailEnd/>
          </a:ln>
          <a:effectLst/>
        </p:spPr>
        <p:txBody>
          <a:bodyPr vert="horz" wrap="square" lIns="91486" tIns="45743" rIns="91486" bIns="45743" numCol="1" anchor="t" anchorCtr="0" compatLnSpc="1">
            <a:prstTxWarp prst="textNoShape">
              <a:avLst/>
            </a:prstTxWarp>
          </a:bodyPr>
          <a:lstStyle>
            <a:lvl1pPr algn="r">
              <a:spcBef>
                <a:spcPct val="0"/>
              </a:spcBef>
              <a:buFontTx/>
              <a:buNone/>
              <a:defRPr sz="1200" b="0">
                <a:ea typeface="ＭＳ Ｐゴシック" pitchFamily="50" charset="-128"/>
              </a:defRPr>
            </a:lvl1pPr>
          </a:lstStyle>
          <a:p>
            <a:pPr>
              <a:defRPr/>
            </a:pPr>
            <a:endParaRPr lang="en-US" altLang="ja-JP"/>
          </a:p>
        </p:txBody>
      </p:sp>
      <p:sp>
        <p:nvSpPr>
          <p:cNvPr id="139268" name="Rectangle 4"/>
          <p:cNvSpPr>
            <a:spLocks noGrp="1" noChangeArrowheads="1"/>
          </p:cNvSpPr>
          <p:nvPr>
            <p:ph type="ftr" sz="quarter" idx="2"/>
          </p:nvPr>
        </p:nvSpPr>
        <p:spPr bwMode="auto">
          <a:xfrm>
            <a:off x="0" y="9377052"/>
            <a:ext cx="2921546" cy="493284"/>
          </a:xfrm>
          <a:prstGeom prst="rect">
            <a:avLst/>
          </a:prstGeom>
          <a:noFill/>
          <a:ln w="9525">
            <a:noFill/>
            <a:miter lim="800000"/>
            <a:headEnd/>
            <a:tailEnd/>
          </a:ln>
          <a:effectLst/>
        </p:spPr>
        <p:txBody>
          <a:bodyPr vert="horz" wrap="square" lIns="91486" tIns="45743" rIns="91486" bIns="45743" numCol="1" anchor="b" anchorCtr="0" compatLnSpc="1">
            <a:prstTxWarp prst="textNoShape">
              <a:avLst/>
            </a:prstTxWarp>
          </a:bodyPr>
          <a:lstStyle>
            <a:lvl1pPr>
              <a:spcBef>
                <a:spcPct val="0"/>
              </a:spcBef>
              <a:buFontTx/>
              <a:buNone/>
              <a:defRPr sz="1200" b="0">
                <a:ea typeface="ＭＳ Ｐゴシック" pitchFamily="50" charset="-128"/>
              </a:defRPr>
            </a:lvl1pPr>
          </a:lstStyle>
          <a:p>
            <a:pPr>
              <a:defRPr/>
            </a:pPr>
            <a:endParaRPr lang="en-US" altLang="ja-JP"/>
          </a:p>
        </p:txBody>
      </p:sp>
      <p:sp>
        <p:nvSpPr>
          <p:cNvPr id="139269" name="Rectangle 5"/>
          <p:cNvSpPr>
            <a:spLocks noGrp="1" noChangeArrowheads="1"/>
          </p:cNvSpPr>
          <p:nvPr>
            <p:ph type="sldNum" sz="quarter" idx="3"/>
          </p:nvPr>
        </p:nvSpPr>
        <p:spPr bwMode="auto">
          <a:xfrm>
            <a:off x="3819483" y="9377052"/>
            <a:ext cx="2921546" cy="493284"/>
          </a:xfrm>
          <a:prstGeom prst="rect">
            <a:avLst/>
          </a:prstGeom>
          <a:noFill/>
          <a:ln w="9525">
            <a:noFill/>
            <a:miter lim="800000"/>
            <a:headEnd/>
            <a:tailEnd/>
          </a:ln>
          <a:effectLst/>
        </p:spPr>
        <p:txBody>
          <a:bodyPr vert="horz" wrap="square" lIns="91486" tIns="45743" rIns="91486" bIns="45743" numCol="1" anchor="b" anchorCtr="0" compatLnSpc="1">
            <a:prstTxWarp prst="textNoShape">
              <a:avLst/>
            </a:prstTxWarp>
          </a:bodyPr>
          <a:lstStyle>
            <a:lvl1pPr algn="r">
              <a:spcBef>
                <a:spcPct val="0"/>
              </a:spcBef>
              <a:buFontTx/>
              <a:buNone/>
              <a:defRPr sz="1200" b="0">
                <a:ea typeface="ＭＳ Ｐゴシック" pitchFamily="50" charset="-128"/>
              </a:defRPr>
            </a:lvl1pPr>
          </a:lstStyle>
          <a:p>
            <a:pPr>
              <a:defRPr/>
            </a:pPr>
            <a:fld id="{6F593883-5048-4747-AA83-6309DE02089D}" type="slidenum">
              <a:rPr lang="en-US" altLang="ja-JP"/>
              <a:pPr>
                <a:defRPr/>
              </a:pPr>
              <a:t>‹#›</a:t>
            </a:fld>
            <a:endParaRPr lang="en-US" altLang="ja-JP"/>
          </a:p>
        </p:txBody>
      </p:sp>
    </p:spTree>
    <p:extLst>
      <p:ext uri="{BB962C8B-B14F-4D97-AF65-F5344CB8AC3E}">
        <p14:creationId xmlns:p14="http://schemas.microsoft.com/office/powerpoint/2010/main" val="3370323237"/>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2" name="Rectangle 2"/>
          <p:cNvSpPr>
            <a:spLocks noGrp="1" noChangeArrowheads="1"/>
          </p:cNvSpPr>
          <p:nvPr>
            <p:ph type="hdr" sz="quarter"/>
          </p:nvPr>
        </p:nvSpPr>
        <p:spPr bwMode="auto">
          <a:xfrm>
            <a:off x="0" y="1"/>
            <a:ext cx="2921546" cy="493284"/>
          </a:xfrm>
          <a:prstGeom prst="rect">
            <a:avLst/>
          </a:prstGeom>
          <a:noFill/>
          <a:ln w="9525">
            <a:noFill/>
            <a:miter lim="800000"/>
            <a:headEnd/>
            <a:tailEnd/>
          </a:ln>
          <a:effectLst/>
        </p:spPr>
        <p:txBody>
          <a:bodyPr vert="horz" wrap="square" lIns="91486" tIns="45743" rIns="91486" bIns="45743" numCol="1" anchor="t" anchorCtr="0" compatLnSpc="1">
            <a:prstTxWarp prst="textNoShape">
              <a:avLst/>
            </a:prstTxWarp>
          </a:bodyPr>
          <a:lstStyle>
            <a:lvl1pPr>
              <a:spcBef>
                <a:spcPct val="0"/>
              </a:spcBef>
              <a:buFontTx/>
              <a:buNone/>
              <a:defRPr sz="1200" b="0">
                <a:ea typeface="ＭＳ Ｐゴシック" pitchFamily="50" charset="-128"/>
              </a:defRPr>
            </a:lvl1pPr>
          </a:lstStyle>
          <a:p>
            <a:pPr>
              <a:defRPr/>
            </a:pPr>
            <a:endParaRPr lang="en-US" altLang="ja-JP"/>
          </a:p>
        </p:txBody>
      </p:sp>
      <p:sp>
        <p:nvSpPr>
          <p:cNvPr id="5123" name="Rectangle 3"/>
          <p:cNvSpPr>
            <a:spLocks noGrp="1" noChangeArrowheads="1"/>
          </p:cNvSpPr>
          <p:nvPr>
            <p:ph type="dt" idx="1"/>
          </p:nvPr>
        </p:nvSpPr>
        <p:spPr bwMode="auto">
          <a:xfrm>
            <a:off x="3819483" y="1"/>
            <a:ext cx="2921546" cy="493284"/>
          </a:xfrm>
          <a:prstGeom prst="rect">
            <a:avLst/>
          </a:prstGeom>
          <a:noFill/>
          <a:ln w="9525">
            <a:noFill/>
            <a:miter lim="800000"/>
            <a:headEnd/>
            <a:tailEnd/>
          </a:ln>
          <a:effectLst/>
        </p:spPr>
        <p:txBody>
          <a:bodyPr vert="horz" wrap="square" lIns="91486" tIns="45743" rIns="91486" bIns="45743" numCol="1" anchor="t" anchorCtr="0" compatLnSpc="1">
            <a:prstTxWarp prst="textNoShape">
              <a:avLst/>
            </a:prstTxWarp>
          </a:bodyPr>
          <a:lstStyle>
            <a:lvl1pPr algn="r">
              <a:spcBef>
                <a:spcPct val="0"/>
              </a:spcBef>
              <a:buFontTx/>
              <a:buNone/>
              <a:defRPr sz="1200" b="0">
                <a:ea typeface="ＭＳ Ｐゴシック" pitchFamily="50" charset="-128"/>
              </a:defRPr>
            </a:lvl1pPr>
          </a:lstStyle>
          <a:p>
            <a:pPr>
              <a:defRPr/>
            </a:pPr>
            <a:endParaRPr lang="en-US" altLang="ja-JP"/>
          </a:p>
        </p:txBody>
      </p:sp>
      <p:sp>
        <p:nvSpPr>
          <p:cNvPr id="8196" name="Rectangle 4"/>
          <p:cNvSpPr>
            <a:spLocks noGrp="1" noRot="1" noChangeAspect="1" noChangeArrowheads="1" noTextEdit="1"/>
          </p:cNvSpPr>
          <p:nvPr>
            <p:ph type="sldImg" idx="2"/>
          </p:nvPr>
        </p:nvSpPr>
        <p:spPr bwMode="auto">
          <a:xfrm>
            <a:off x="901700" y="739775"/>
            <a:ext cx="4938713" cy="3705225"/>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125" name="Rectangle 5"/>
          <p:cNvSpPr>
            <a:spLocks noGrp="1" noChangeArrowheads="1"/>
          </p:cNvSpPr>
          <p:nvPr>
            <p:ph type="body" sz="quarter" idx="3"/>
          </p:nvPr>
        </p:nvSpPr>
        <p:spPr bwMode="auto">
          <a:xfrm>
            <a:off x="674537" y="4688528"/>
            <a:ext cx="5393040" cy="4444210"/>
          </a:xfrm>
          <a:prstGeom prst="rect">
            <a:avLst/>
          </a:prstGeom>
          <a:noFill/>
          <a:ln w="9525">
            <a:noFill/>
            <a:miter lim="800000"/>
            <a:headEnd/>
            <a:tailEnd/>
          </a:ln>
          <a:effectLst/>
        </p:spPr>
        <p:txBody>
          <a:bodyPr vert="horz" wrap="square" lIns="91486" tIns="45743" rIns="91486" bIns="45743" numCol="1" anchor="t" anchorCtr="0" compatLnSpc="1">
            <a:prstTxWarp prst="textNoShape">
              <a:avLst/>
            </a:prstTxWarp>
          </a:bodyPr>
          <a:lstStyle/>
          <a:p>
            <a:pPr lvl="0"/>
            <a:r>
              <a:rPr lang="ja-JP" altLang="en-US" noProof="0" smtClean="0"/>
              <a:t>マスタ テキストの書式設定</a:t>
            </a:r>
          </a:p>
          <a:p>
            <a:pPr lvl="1"/>
            <a:r>
              <a:rPr lang="ja-JP" altLang="en-US" noProof="0" smtClean="0"/>
              <a:t>第 </a:t>
            </a:r>
            <a:r>
              <a:rPr lang="en-US" altLang="ja-JP" noProof="0" smtClean="0"/>
              <a:t>2 </a:t>
            </a:r>
            <a:r>
              <a:rPr lang="ja-JP" altLang="en-US" noProof="0" smtClean="0"/>
              <a:t>レベル</a:t>
            </a:r>
          </a:p>
          <a:p>
            <a:pPr lvl="2"/>
            <a:r>
              <a:rPr lang="ja-JP" altLang="en-US" noProof="0" smtClean="0"/>
              <a:t>第 </a:t>
            </a:r>
            <a:r>
              <a:rPr lang="en-US" altLang="ja-JP" noProof="0" smtClean="0"/>
              <a:t>3 </a:t>
            </a:r>
            <a:r>
              <a:rPr lang="ja-JP" altLang="en-US" noProof="0" smtClean="0"/>
              <a:t>レベル</a:t>
            </a:r>
          </a:p>
          <a:p>
            <a:pPr lvl="3"/>
            <a:r>
              <a:rPr lang="ja-JP" altLang="en-US" noProof="0" smtClean="0"/>
              <a:t>第 </a:t>
            </a:r>
            <a:r>
              <a:rPr lang="en-US" altLang="ja-JP" noProof="0" smtClean="0"/>
              <a:t>4 </a:t>
            </a:r>
            <a:r>
              <a:rPr lang="ja-JP" altLang="en-US" noProof="0" smtClean="0"/>
              <a:t>レベル</a:t>
            </a:r>
          </a:p>
          <a:p>
            <a:pPr lvl="4"/>
            <a:r>
              <a:rPr lang="ja-JP" altLang="en-US" noProof="0" smtClean="0"/>
              <a:t>第 </a:t>
            </a:r>
            <a:r>
              <a:rPr lang="en-US" altLang="ja-JP" noProof="0" smtClean="0"/>
              <a:t>5 </a:t>
            </a:r>
            <a:r>
              <a:rPr lang="ja-JP" altLang="en-US" noProof="0" smtClean="0"/>
              <a:t>レベル</a:t>
            </a:r>
          </a:p>
        </p:txBody>
      </p:sp>
      <p:sp>
        <p:nvSpPr>
          <p:cNvPr id="5126" name="Rectangle 6"/>
          <p:cNvSpPr>
            <a:spLocks noGrp="1" noChangeArrowheads="1"/>
          </p:cNvSpPr>
          <p:nvPr>
            <p:ph type="ftr" sz="quarter" idx="4"/>
          </p:nvPr>
        </p:nvSpPr>
        <p:spPr bwMode="auto">
          <a:xfrm>
            <a:off x="0" y="9377052"/>
            <a:ext cx="2921546" cy="493284"/>
          </a:xfrm>
          <a:prstGeom prst="rect">
            <a:avLst/>
          </a:prstGeom>
          <a:noFill/>
          <a:ln w="9525">
            <a:noFill/>
            <a:miter lim="800000"/>
            <a:headEnd/>
            <a:tailEnd/>
          </a:ln>
          <a:effectLst/>
        </p:spPr>
        <p:txBody>
          <a:bodyPr vert="horz" wrap="square" lIns="91486" tIns="45743" rIns="91486" bIns="45743" numCol="1" anchor="b" anchorCtr="0" compatLnSpc="1">
            <a:prstTxWarp prst="textNoShape">
              <a:avLst/>
            </a:prstTxWarp>
          </a:bodyPr>
          <a:lstStyle>
            <a:lvl1pPr>
              <a:spcBef>
                <a:spcPct val="0"/>
              </a:spcBef>
              <a:buFontTx/>
              <a:buNone/>
              <a:defRPr sz="1200" b="0">
                <a:ea typeface="ＭＳ Ｐゴシック" pitchFamily="50" charset="-128"/>
              </a:defRPr>
            </a:lvl1pPr>
          </a:lstStyle>
          <a:p>
            <a:pPr>
              <a:defRPr/>
            </a:pPr>
            <a:endParaRPr lang="en-US" altLang="ja-JP"/>
          </a:p>
        </p:txBody>
      </p:sp>
      <p:sp>
        <p:nvSpPr>
          <p:cNvPr id="5127" name="Rectangle 7"/>
          <p:cNvSpPr>
            <a:spLocks noGrp="1" noChangeArrowheads="1"/>
          </p:cNvSpPr>
          <p:nvPr>
            <p:ph type="sldNum" sz="quarter" idx="5"/>
          </p:nvPr>
        </p:nvSpPr>
        <p:spPr bwMode="auto">
          <a:xfrm>
            <a:off x="3819483" y="9377052"/>
            <a:ext cx="2921546" cy="493284"/>
          </a:xfrm>
          <a:prstGeom prst="rect">
            <a:avLst/>
          </a:prstGeom>
          <a:noFill/>
          <a:ln w="9525">
            <a:noFill/>
            <a:miter lim="800000"/>
            <a:headEnd/>
            <a:tailEnd/>
          </a:ln>
          <a:effectLst/>
        </p:spPr>
        <p:txBody>
          <a:bodyPr vert="horz" wrap="square" lIns="91486" tIns="45743" rIns="91486" bIns="45743" numCol="1" anchor="b" anchorCtr="0" compatLnSpc="1">
            <a:prstTxWarp prst="textNoShape">
              <a:avLst/>
            </a:prstTxWarp>
          </a:bodyPr>
          <a:lstStyle>
            <a:lvl1pPr algn="r">
              <a:spcBef>
                <a:spcPct val="0"/>
              </a:spcBef>
              <a:buFontTx/>
              <a:buNone/>
              <a:defRPr sz="1200" b="0">
                <a:ea typeface="ＭＳ Ｐゴシック" pitchFamily="50" charset="-128"/>
              </a:defRPr>
            </a:lvl1pPr>
          </a:lstStyle>
          <a:p>
            <a:pPr>
              <a:defRPr/>
            </a:pPr>
            <a:fld id="{57394A4E-EA3E-47F8-8FFE-803BE7A2F099}" type="slidenum">
              <a:rPr lang="en-US" altLang="ja-JP"/>
              <a:pPr>
                <a:defRPr/>
              </a:pPr>
              <a:t>‹#›</a:t>
            </a:fld>
            <a:endParaRPr lang="en-US" altLang="ja-JP"/>
          </a:p>
        </p:txBody>
      </p:sp>
    </p:spTree>
    <p:extLst>
      <p:ext uri="{BB962C8B-B14F-4D97-AF65-F5344CB8AC3E}">
        <p14:creationId xmlns:p14="http://schemas.microsoft.com/office/powerpoint/2010/main" val="1313182270"/>
      </p:ext>
    </p:extLst>
  </p:cSld>
  <p:clrMap bg1="lt1" tx1="dk1" bg2="lt2" tx2="dk2" accent1="accent1" accent2="accent2" accent3="accent3" accent4="accent4" accent5="accent5" accent6="accent6" hlink="hlink" folHlink="folHlink"/>
  <p:hf sldNum="0" hdr="0" ftr="0" dt="0"/>
  <p:notesStyle>
    <a:lvl1pPr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1pPr>
    <a:lvl2pPr marL="4572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2pPr>
    <a:lvl3pPr marL="9144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3pPr>
    <a:lvl4pPr marL="13716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4pPr>
    <a:lvl5pPr marL="18288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Rectangle 2"/>
          <p:cNvSpPr>
            <a:spLocks noGrp="1" noRot="1" noChangeAspect="1" noChangeArrowheads="1" noTextEdit="1"/>
          </p:cNvSpPr>
          <p:nvPr>
            <p:ph type="sldImg"/>
          </p:nvPr>
        </p:nvSpPr>
        <p:spPr>
          <a:ln/>
        </p:spPr>
      </p:sp>
      <p:sp>
        <p:nvSpPr>
          <p:cNvPr id="922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ja-JP" dirty="0" smtClean="0">
                <a:ea typeface="ＭＳ Ｐ明朝" charset="-128"/>
              </a:rPr>
              <a:t>Thank</a:t>
            </a:r>
            <a:r>
              <a:rPr lang="en-US" altLang="ja-JP" baseline="0" dirty="0" smtClean="0">
                <a:ea typeface="ＭＳ Ｐ明朝" charset="-128"/>
              </a:rPr>
              <a:t> you for the introduction. </a:t>
            </a:r>
            <a:endParaRPr lang="ja-JP" altLang="ja-JP" dirty="0" smtClean="0">
              <a:ea typeface="ＭＳ Ｐ明朝" charset="-128"/>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Tree>
    <p:extLst>
      <p:ext uri="{BB962C8B-B14F-4D97-AF65-F5344CB8AC3E}">
        <p14:creationId xmlns:p14="http://schemas.microsoft.com/office/powerpoint/2010/main" val="305685054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Tree>
    <p:extLst>
      <p:ext uri="{BB962C8B-B14F-4D97-AF65-F5344CB8AC3E}">
        <p14:creationId xmlns:p14="http://schemas.microsoft.com/office/powerpoint/2010/main" val="279433944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altLang="ja-JP" sz="1200" b="0" dirty="0" smtClean="0"/>
              <a:t>60GHz</a:t>
            </a:r>
            <a:r>
              <a:rPr lang="ja-JP" altLang="en-US" sz="1200" b="0" dirty="0" smtClean="0"/>
              <a:t>帯のダイレクトコンバージョントランシーバーは数</a:t>
            </a:r>
            <a:r>
              <a:rPr lang="en-US" altLang="ja-JP" sz="1200" b="0" dirty="0" err="1" smtClean="0"/>
              <a:t>Gbps</a:t>
            </a:r>
            <a:r>
              <a:rPr lang="ja-JP" altLang="en-US" sz="1200" b="0" dirty="0" smtClean="0"/>
              <a:t>の超高速通信を行うことができるため、注目を集めています。ダイレクトコンバージョンの送信機は高利得の増幅器が必要です。しかし、</a:t>
            </a:r>
            <a:r>
              <a:rPr lang="en-US" altLang="ja-JP" sz="1200" b="0" dirty="0" smtClean="0"/>
              <a:t>60GHz</a:t>
            </a:r>
            <a:r>
              <a:rPr lang="ja-JP" altLang="en-US" sz="1200" b="0" dirty="0" smtClean="0"/>
              <a:t>ではトランジスタのゲート・ドレイン間の寄生容量が大きく、高い利得を得るのが難しいため、キャパシティブクロスカップリングの差動増幅器が採用されます。キャパシティブクロスカップリング差動増幅器というのはどういうものについてこれから説明いたします。</a:t>
            </a:r>
            <a:endParaRPr lang="en-US" altLang="ja-JP" sz="1200" b="0" dirty="0" smtClean="0"/>
          </a:p>
          <a:p>
            <a:pPr marL="0" marR="0" indent="0" algn="l" defTabSz="914400" rtl="0" eaLnBrk="0" fontAlgn="base" latinLnBrk="0" hangingPunct="0">
              <a:lnSpc>
                <a:spcPct val="100000"/>
              </a:lnSpc>
              <a:spcBef>
                <a:spcPct val="30000"/>
              </a:spcBef>
              <a:spcAft>
                <a:spcPct val="0"/>
              </a:spcAft>
              <a:buClrTx/>
              <a:buSzTx/>
              <a:buFontTx/>
              <a:buNone/>
              <a:tabLst/>
              <a:defRPr/>
            </a:pPr>
            <a:endParaRPr lang="en-US" altLang="ja-JP" sz="1200" b="0" dirty="0"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ja-JP" altLang="en-US" sz="1200" b="0" dirty="0" smtClean="0"/>
              <a:t>本研究ではこのような構成の</a:t>
            </a:r>
            <a:r>
              <a:rPr lang="en-US" altLang="ja-JP" sz="1200" b="0" dirty="0" smtClean="0"/>
              <a:t>CCC</a:t>
            </a:r>
            <a:r>
              <a:rPr lang="ja-JP" altLang="en-US" sz="1200" b="0" dirty="0" smtClean="0"/>
              <a:t>差動増幅器を用いています。</a:t>
            </a:r>
            <a:r>
              <a:rPr lang="en-US" altLang="ja-JP" sz="1200" b="0" dirty="0" smtClean="0"/>
              <a:t>60GHz</a:t>
            </a:r>
            <a:r>
              <a:rPr lang="ja-JP" altLang="en-US" sz="1200" b="0" dirty="0" smtClean="0"/>
              <a:t>帯で用いるトランジスタではゲート・ドレイン間の容量の影響が大きく、入力からの電力がこの容量を介して出力に直接伝わるため、アイソレーション性能が低く、利得を減少させてしまいます。しかし、この差動出力から</a:t>
            </a:r>
            <a:r>
              <a:rPr lang="en-US" altLang="ja-JP" sz="1200" b="0" dirty="0" err="1" smtClean="0"/>
              <a:t>Cx</a:t>
            </a:r>
            <a:r>
              <a:rPr lang="ja-JP" altLang="en-US" sz="1200" b="0" dirty="0" smtClean="0"/>
              <a:t>という容量を介してカップリングさせることによって、小信号等価回路を見てみますと見かけ上負の容量を作り出し、ゲート・ドレイン間の容量打ち消すので、利得を向上させるという構成になっています。</a:t>
            </a:r>
            <a:endParaRPr lang="en-US" altLang="ja-JP" sz="1200" b="0" dirty="0" smtClean="0"/>
          </a:p>
          <a:p>
            <a:pPr marL="0" marR="0" indent="0" algn="l" defTabSz="914400" rtl="0" eaLnBrk="0" fontAlgn="base" latinLnBrk="0" hangingPunct="0">
              <a:lnSpc>
                <a:spcPct val="100000"/>
              </a:lnSpc>
              <a:spcBef>
                <a:spcPct val="30000"/>
              </a:spcBef>
              <a:spcAft>
                <a:spcPct val="0"/>
              </a:spcAft>
              <a:buClrTx/>
              <a:buSzTx/>
              <a:buFontTx/>
              <a:buNone/>
              <a:tabLst/>
              <a:defRPr/>
            </a:pPr>
            <a:endParaRPr lang="en-US" altLang="ja-JP" sz="1200" b="0" dirty="0" smtClean="0"/>
          </a:p>
          <a:p>
            <a:pPr marL="0" marR="0" indent="0" algn="l" defTabSz="914400" rtl="0" eaLnBrk="0" fontAlgn="base" latinLnBrk="0" hangingPunct="0">
              <a:lnSpc>
                <a:spcPct val="100000"/>
              </a:lnSpc>
              <a:spcBef>
                <a:spcPct val="30000"/>
              </a:spcBef>
              <a:spcAft>
                <a:spcPct val="0"/>
              </a:spcAft>
              <a:buClrTx/>
              <a:buSzTx/>
              <a:buFontTx/>
              <a:buNone/>
              <a:tabLst/>
              <a:defRPr/>
            </a:pPr>
            <a:r>
              <a:rPr lang="ja-JP" altLang="en-US" sz="1200" b="0" dirty="0" smtClean="0"/>
              <a:t>この回路図では、一見対称な構造となっていますが、交差する部分に注目していただきますと、実際にレイアウトするときに、その交差部分はどうしても非対称になっています。その理由といたしましては次に説明します。</a:t>
            </a:r>
            <a:endParaRPr lang="en-US" altLang="ja-JP" sz="1200" b="0" dirty="0" smtClean="0"/>
          </a:p>
          <a:p>
            <a:pPr marL="0" marR="0" indent="0" algn="l" defTabSz="914400" rtl="0" eaLnBrk="0" fontAlgn="base" latinLnBrk="0" hangingPunct="0">
              <a:lnSpc>
                <a:spcPct val="100000"/>
              </a:lnSpc>
              <a:spcBef>
                <a:spcPct val="30000"/>
              </a:spcBef>
              <a:spcAft>
                <a:spcPct val="0"/>
              </a:spcAft>
              <a:buClrTx/>
              <a:buSzTx/>
              <a:buFontTx/>
              <a:buNone/>
              <a:tabLst/>
              <a:defRPr/>
            </a:pPr>
            <a:endParaRPr lang="en-US" altLang="ja-JP" sz="1200" b="0" dirty="0" smtClean="0"/>
          </a:p>
          <a:p>
            <a:pPr marL="0" marR="0" indent="0" algn="l" defTabSz="914400" rtl="0" eaLnBrk="0" fontAlgn="base" latinLnBrk="0" hangingPunct="0">
              <a:lnSpc>
                <a:spcPct val="100000"/>
              </a:lnSpc>
              <a:spcBef>
                <a:spcPct val="30000"/>
              </a:spcBef>
              <a:spcAft>
                <a:spcPct val="0"/>
              </a:spcAft>
              <a:buClrTx/>
              <a:buSzTx/>
              <a:buFontTx/>
              <a:buNone/>
              <a:tabLst/>
              <a:defRPr/>
            </a:pPr>
            <a:endParaRPr lang="en-US" altLang="ja-JP" sz="1200" b="0" dirty="0"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en-US" altLang="ja-JP" sz="1200" b="0" dirty="0" smtClean="0"/>
              <a:t>60GHz</a:t>
            </a:r>
            <a:r>
              <a:rPr lang="ja-JP" altLang="en-US" sz="1200" b="0" dirty="0" smtClean="0"/>
              <a:t>のインピーダンスマッチングブロックではインダクタやキャパシタの代わりに伝送線路を用いています。伝送線路はメタルの最上層を用いて信号線を作り、平行に２本のグランド線、下にグランド面を敷いて、電磁波を封じ込める構造になっています。信号線は最上層を使用するので、交差配線も必然的に最上層を用いなければなりません。しかし、同じメタル層で２本の信号線を交差させることが不可能ですので、交差部分のところだけ２つのメタル層を用いて一層に一本ずつの配線を通します。</a:t>
            </a:r>
            <a:endParaRPr lang="en-US" altLang="ja-JP" sz="1200" b="0" dirty="0" smtClean="0"/>
          </a:p>
          <a:p>
            <a:endParaRPr kumimoji="1" lang="en-US" altLang="ja-JP" dirty="0" smtClean="0"/>
          </a:p>
          <a:p>
            <a:r>
              <a:rPr kumimoji="1" lang="ja-JP" altLang="en-US" dirty="0" smtClean="0"/>
              <a:t>従来のレイアウトではこのようになっています。配線１は最上層より１個下のメタル層、配線２を最上層より２個下のメタル層でくぐり抜けという構造となっています。この構造ですと、配線に付く寄生抵抗と寄生容量が異なるので、プラス側とマイナス側から見たインピーダンスが異なります。そうしますと、本来完全差動な入力信号が入力されても出力にプラス側とマイナス側の信号の振幅および位相のミスマッチ、いわゆる差動ミスマッチが生じるという問題があります。</a:t>
            </a:r>
            <a:endParaRPr kumimoji="1" lang="ja-JP" altLang="en-US" dirty="0"/>
          </a:p>
        </p:txBody>
      </p:sp>
    </p:spTree>
    <p:extLst>
      <p:ext uri="{BB962C8B-B14F-4D97-AF65-F5344CB8AC3E}">
        <p14:creationId xmlns:p14="http://schemas.microsoft.com/office/powerpoint/2010/main" val="75802312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そこで、従来のレイアウトではこのように考えられました。この構造では、配線１は最上層より１個下のメタル層、配線２を最上層より２個下のメタル層でくぐり抜けという構造となっています。この構造ですと、配線に付くビア抵抗および対地寄生容量が異なるので、プラス側とマイナス側から見たインピーダンスが異なります。そうしますと、本来完全差動な入力信号が入力されても出力にプラス側とマイナス側の信号の振幅および位相のミスマッチ、いわゆる差動ミスマッチが生じるという問題があります。</a:t>
            </a:r>
            <a:endParaRPr kumimoji="1" lang="ja-JP" altLang="en-US" dirty="0"/>
          </a:p>
        </p:txBody>
      </p:sp>
    </p:spTree>
    <p:extLst>
      <p:ext uri="{BB962C8B-B14F-4D97-AF65-F5344CB8AC3E}">
        <p14:creationId xmlns:p14="http://schemas.microsoft.com/office/powerpoint/2010/main" val="75802312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pPr marL="457200" indent="-457200">
              <a:buFont typeface="Wingdings" pitchFamily="2" charset="2"/>
              <a:buChar char="l"/>
            </a:pPr>
            <a:r>
              <a:rPr kumimoji="1" lang="ja-JP" altLang="en-US" sz="1200" kern="1200" dirty="0" smtClean="0">
                <a:solidFill>
                  <a:schemeClr val="tx1"/>
                </a:solidFill>
                <a:latin typeface="+mn-ea"/>
                <a:ea typeface="ＭＳ Ｐ明朝" pitchFamily="18" charset="-128"/>
                <a:cs typeface="+mn-cs"/>
              </a:rPr>
              <a:t>交差部分まで</a:t>
            </a:r>
            <a:r>
              <a:rPr kumimoji="1" lang="en-US" altLang="ja-JP" sz="1200" kern="1200" dirty="0" smtClean="0">
                <a:solidFill>
                  <a:schemeClr val="tx1"/>
                </a:solidFill>
                <a:latin typeface="+mn-ea"/>
                <a:ea typeface="ＭＳ Ｐ明朝" pitchFamily="18" charset="-128"/>
                <a:cs typeface="+mn-cs"/>
              </a:rPr>
              <a:t>M12</a:t>
            </a:r>
            <a:r>
              <a:rPr kumimoji="1" lang="ja-JP" altLang="en-US" sz="1200" kern="1200" dirty="0" smtClean="0">
                <a:solidFill>
                  <a:schemeClr val="tx1"/>
                </a:solidFill>
                <a:latin typeface="+mn-ea"/>
                <a:ea typeface="ＭＳ Ｐ明朝" pitchFamily="18" charset="-128"/>
                <a:cs typeface="+mn-cs"/>
              </a:rPr>
              <a:t>と</a:t>
            </a:r>
            <a:r>
              <a:rPr kumimoji="1" lang="en-US" altLang="ja-JP" sz="1200" kern="1200" dirty="0" smtClean="0">
                <a:solidFill>
                  <a:schemeClr val="tx1"/>
                </a:solidFill>
                <a:latin typeface="+mn-ea"/>
                <a:ea typeface="ＭＳ Ｐ明朝" pitchFamily="18" charset="-128"/>
                <a:cs typeface="+mn-cs"/>
              </a:rPr>
              <a:t>M11</a:t>
            </a:r>
            <a:r>
              <a:rPr kumimoji="1" lang="ja-JP" altLang="en-US" sz="1200" kern="1200" dirty="0" smtClean="0">
                <a:solidFill>
                  <a:schemeClr val="tx1"/>
                </a:solidFill>
                <a:latin typeface="+mn-ea"/>
                <a:ea typeface="ＭＳ Ｐ明朝" pitchFamily="18" charset="-128"/>
                <a:cs typeface="+mn-cs"/>
              </a:rPr>
              <a:t>をビアで接続</a:t>
            </a:r>
            <a:endParaRPr kumimoji="1" lang="en-US" altLang="ja-JP" sz="1200" kern="1200" dirty="0" smtClean="0">
              <a:solidFill>
                <a:schemeClr val="tx1"/>
              </a:solidFill>
              <a:latin typeface="+mn-ea"/>
              <a:ea typeface="ＭＳ Ｐ明朝" pitchFamily="18" charset="-128"/>
              <a:cs typeface="+mn-cs"/>
            </a:endParaRPr>
          </a:p>
          <a:p>
            <a:pPr marL="457200" indent="-457200">
              <a:buFont typeface="Wingdings" pitchFamily="2" charset="2"/>
              <a:buChar char="l"/>
            </a:pPr>
            <a:r>
              <a:rPr kumimoji="1" lang="ja-JP" altLang="en-US" sz="1200" kern="1200" dirty="0" smtClean="0">
                <a:solidFill>
                  <a:schemeClr val="tx1"/>
                </a:solidFill>
                <a:latin typeface="+mn-ea"/>
                <a:ea typeface="ＭＳ Ｐ明朝" pitchFamily="18" charset="-128"/>
                <a:cs typeface="+mn-cs"/>
              </a:rPr>
              <a:t>交差させる手前に２つに分岐し、それぞれ１つのメタル層を使用して、隣合わせの配線の枝と交差させる。その時、配線１と配線２の線間容量を大きくならないように、枝の線幅を最小寸法にする。</a:t>
            </a:r>
            <a:endParaRPr kumimoji="1" lang="en-US" altLang="ja-JP" sz="1200" kern="1200" dirty="0" smtClean="0">
              <a:solidFill>
                <a:schemeClr val="tx1"/>
              </a:solidFill>
              <a:latin typeface="+mn-ea"/>
              <a:ea typeface="ＭＳ Ｐ明朝" pitchFamily="18" charset="-128"/>
              <a:cs typeface="+mn-cs"/>
            </a:endParaRPr>
          </a:p>
          <a:p>
            <a:pPr marL="457200" indent="-457200">
              <a:buFont typeface="Wingdings" pitchFamily="2" charset="2"/>
              <a:buChar char="l"/>
            </a:pPr>
            <a:r>
              <a:rPr kumimoji="1" lang="ja-JP" altLang="en-US" sz="1200" kern="1200" dirty="0" smtClean="0">
                <a:solidFill>
                  <a:schemeClr val="tx1"/>
                </a:solidFill>
                <a:latin typeface="+mn-ea"/>
                <a:ea typeface="ＭＳ Ｐ明朝" pitchFamily="18" charset="-128"/>
                <a:cs typeface="+mn-cs"/>
              </a:rPr>
              <a:t>反対側の配線と中央部分でビアで接続。その時、ビア抵抗を小さくなるように、多くのビアを用いる。</a:t>
            </a:r>
            <a:endParaRPr kumimoji="1" lang="en-US" altLang="ja-JP" sz="1200" kern="1200" dirty="0" smtClean="0">
              <a:solidFill>
                <a:schemeClr val="tx1"/>
              </a:solidFill>
              <a:latin typeface="+mn-ea"/>
              <a:ea typeface="ＭＳ Ｐ明朝" pitchFamily="18" charset="-128"/>
              <a:cs typeface="+mn-cs"/>
            </a:endParaRPr>
          </a:p>
          <a:p>
            <a:endParaRPr kumimoji="1" lang="en-US" altLang="ja-JP" dirty="0"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en-US" altLang="ja-JP" dirty="0"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en-US" altLang="ja-JP" dirty="0" smtClean="0"/>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grpSp>
        <p:nvGrpSpPr>
          <p:cNvPr id="4" name="Group 95"/>
          <p:cNvGrpSpPr>
            <a:grpSpLocks/>
          </p:cNvGrpSpPr>
          <p:nvPr userDrawn="1"/>
        </p:nvGrpSpPr>
        <p:grpSpPr bwMode="auto">
          <a:xfrm>
            <a:off x="1588" y="0"/>
            <a:ext cx="9140825" cy="3573463"/>
            <a:chOff x="1" y="0"/>
            <a:chExt cx="5758" cy="2251"/>
          </a:xfrm>
        </p:grpSpPr>
        <p:pic>
          <p:nvPicPr>
            <p:cNvPr id="5" name="Picture 26" descr="lightstreaks2"/>
            <p:cNvPicPr>
              <a:picLocks noChangeAspect="1" noChangeArrowheads="1"/>
            </p:cNvPicPr>
            <p:nvPr userDrawn="1"/>
          </p:nvPicPr>
          <p:blipFill>
            <a:blip r:embed="rId2" cstate="print">
              <a:lum bright="-20000" contrast="-40000"/>
              <a:extLst>
                <a:ext uri="{28A0092B-C50C-407E-A947-70E740481C1C}">
                  <a14:useLocalDpi xmlns:a14="http://schemas.microsoft.com/office/drawing/2010/main" val="0"/>
                </a:ext>
              </a:extLst>
            </a:blip>
            <a:srcRect l="2800" r="2800" b="67856"/>
            <a:stretch>
              <a:fillRect/>
            </a:stretch>
          </p:blipFill>
          <p:spPr bwMode="auto">
            <a:xfrm>
              <a:off x="1" y="210"/>
              <a:ext cx="5758" cy="14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21" descr="lightstreaks2"/>
            <p:cNvPicPr>
              <a:picLocks noChangeAspect="1" noChangeArrowheads="1"/>
            </p:cNvPicPr>
            <p:nvPr userDrawn="1"/>
          </p:nvPicPr>
          <p:blipFill>
            <a:blip r:embed="rId2" cstate="print">
              <a:lum bright="-20000" contrast="-40000"/>
              <a:extLst>
                <a:ext uri="{28A0092B-C50C-407E-A947-70E740481C1C}">
                  <a14:useLocalDpi xmlns:a14="http://schemas.microsoft.com/office/drawing/2010/main" val="0"/>
                </a:ext>
              </a:extLst>
            </a:blip>
            <a:srcRect l="2800" t="28844" r="2800" b="3818"/>
            <a:stretch>
              <a:fillRect/>
            </a:stretch>
          </p:blipFill>
          <p:spPr bwMode="auto">
            <a:xfrm>
              <a:off x="1" y="1729"/>
              <a:ext cx="5758" cy="5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 name="Picture 24" descr="lightstreaks2"/>
            <p:cNvPicPr>
              <a:picLocks noChangeAspect="1" noChangeArrowheads="1"/>
            </p:cNvPicPr>
            <p:nvPr userDrawn="1"/>
          </p:nvPicPr>
          <p:blipFill>
            <a:blip r:embed="rId2" cstate="print">
              <a:lum bright="-20000" contrast="-40000"/>
              <a:extLst>
                <a:ext uri="{28A0092B-C50C-407E-A947-70E740481C1C}">
                  <a14:useLocalDpi xmlns:a14="http://schemas.microsoft.com/office/drawing/2010/main" val="0"/>
                </a:ext>
              </a:extLst>
            </a:blip>
            <a:srcRect l="2800" r="2800" b="67856"/>
            <a:stretch>
              <a:fillRect/>
            </a:stretch>
          </p:blipFill>
          <p:spPr bwMode="auto">
            <a:xfrm>
              <a:off x="1" y="0"/>
              <a:ext cx="5758" cy="13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Picture 25" descr="lightstreaks2"/>
            <p:cNvPicPr>
              <a:picLocks noChangeAspect="1" noChangeArrowheads="1"/>
            </p:cNvPicPr>
            <p:nvPr userDrawn="1"/>
          </p:nvPicPr>
          <p:blipFill>
            <a:blip r:embed="rId2" cstate="print">
              <a:lum bright="-20000" contrast="-40000"/>
              <a:extLst>
                <a:ext uri="{28A0092B-C50C-407E-A947-70E740481C1C}">
                  <a14:useLocalDpi xmlns:a14="http://schemas.microsoft.com/office/drawing/2010/main" val="0"/>
                </a:ext>
              </a:extLst>
            </a:blip>
            <a:srcRect l="2800" r="2800" b="67856"/>
            <a:stretch>
              <a:fillRect/>
            </a:stretch>
          </p:blipFill>
          <p:spPr bwMode="auto">
            <a:xfrm>
              <a:off x="1" y="187"/>
              <a:ext cx="5758" cy="16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9" name="AutoShape 32"/>
          <p:cNvSpPr>
            <a:spLocks noChangeAspect="1" noChangeArrowheads="1" noTextEdit="1"/>
          </p:cNvSpPr>
          <p:nvPr userDrawn="1"/>
        </p:nvSpPr>
        <p:spPr bwMode="auto">
          <a:xfrm>
            <a:off x="2879725" y="4292600"/>
            <a:ext cx="6264275" cy="1149350"/>
          </a:xfrm>
          <a:prstGeom prst="rect">
            <a:avLst/>
          </a:prstGeom>
          <a:noFill/>
          <a:ln w="9525">
            <a:noFill/>
            <a:miter lim="800000"/>
            <a:headEnd/>
            <a:tailEnd/>
          </a:ln>
        </p:spPr>
        <p:txBody>
          <a:bodyPr/>
          <a:lstStyle/>
          <a:p>
            <a:pPr>
              <a:defRPr/>
            </a:pPr>
            <a:endParaRPr lang="ja-JP" altLang="en-US">
              <a:ea typeface="ＭＳ Ｐゴシック" pitchFamily="50" charset="-128"/>
            </a:endParaRPr>
          </a:p>
        </p:txBody>
      </p:sp>
      <p:grpSp>
        <p:nvGrpSpPr>
          <p:cNvPr id="10" name="Group 92"/>
          <p:cNvGrpSpPr>
            <a:grpSpLocks/>
          </p:cNvGrpSpPr>
          <p:nvPr userDrawn="1"/>
        </p:nvGrpSpPr>
        <p:grpSpPr bwMode="auto">
          <a:xfrm>
            <a:off x="6773863" y="0"/>
            <a:ext cx="2370137" cy="1136650"/>
            <a:chOff x="4263" y="2708"/>
            <a:chExt cx="1493" cy="716"/>
          </a:xfrm>
        </p:grpSpPr>
        <p:sp>
          <p:nvSpPr>
            <p:cNvPr id="11" name="Freeform 34"/>
            <p:cNvSpPr>
              <a:spLocks/>
            </p:cNvSpPr>
            <p:nvPr userDrawn="1"/>
          </p:nvSpPr>
          <p:spPr bwMode="auto">
            <a:xfrm>
              <a:off x="5483" y="3157"/>
              <a:ext cx="273" cy="23"/>
            </a:xfrm>
            <a:custGeom>
              <a:avLst/>
              <a:gdLst/>
              <a:ahLst/>
              <a:cxnLst>
                <a:cxn ang="0">
                  <a:pos x="266" y="23"/>
                </a:cxn>
                <a:cxn ang="0">
                  <a:pos x="0" y="23"/>
                </a:cxn>
                <a:cxn ang="0">
                  <a:pos x="6" y="0"/>
                </a:cxn>
                <a:cxn ang="0">
                  <a:pos x="273" y="0"/>
                </a:cxn>
                <a:cxn ang="0">
                  <a:pos x="266" y="23"/>
                </a:cxn>
                <a:cxn ang="0">
                  <a:pos x="266" y="23"/>
                </a:cxn>
              </a:cxnLst>
              <a:rect l="0" t="0" r="r" b="b"/>
              <a:pathLst>
                <a:path w="273" h="23">
                  <a:moveTo>
                    <a:pt x="266" y="23"/>
                  </a:moveTo>
                  <a:lnTo>
                    <a:pt x="0" y="23"/>
                  </a:lnTo>
                  <a:lnTo>
                    <a:pt x="6" y="0"/>
                  </a:lnTo>
                  <a:lnTo>
                    <a:pt x="273" y="0"/>
                  </a:lnTo>
                  <a:lnTo>
                    <a:pt x="266" y="23"/>
                  </a:lnTo>
                  <a:lnTo>
                    <a:pt x="266" y="23"/>
                  </a:lnTo>
                  <a:close/>
                </a:path>
              </a:pathLst>
            </a:custGeom>
            <a:solidFill>
              <a:srgbClr val="48B0C3"/>
            </a:solidFill>
            <a:ln w="9525">
              <a:noFill/>
              <a:round/>
              <a:headEnd/>
              <a:tailEnd/>
            </a:ln>
          </p:spPr>
          <p:txBody>
            <a:bodyPr/>
            <a:lstStyle/>
            <a:p>
              <a:pPr>
                <a:defRPr/>
              </a:pPr>
              <a:endParaRPr lang="ja-JP" altLang="en-US">
                <a:ea typeface="ＭＳ Ｐゴシック" pitchFamily="50" charset="-128"/>
              </a:endParaRPr>
            </a:p>
          </p:txBody>
        </p:sp>
        <p:sp>
          <p:nvSpPr>
            <p:cNvPr id="12" name="Freeform 36"/>
            <p:cNvSpPr>
              <a:spLocks/>
            </p:cNvSpPr>
            <p:nvPr userDrawn="1"/>
          </p:nvSpPr>
          <p:spPr bwMode="auto">
            <a:xfrm>
              <a:off x="5171" y="2912"/>
              <a:ext cx="82" cy="205"/>
            </a:xfrm>
            <a:custGeom>
              <a:avLst/>
              <a:gdLst/>
              <a:ahLst/>
              <a:cxnLst>
                <a:cxn ang="0">
                  <a:pos x="23" y="205"/>
                </a:cxn>
                <a:cxn ang="0">
                  <a:pos x="0" y="205"/>
                </a:cxn>
                <a:cxn ang="0">
                  <a:pos x="59" y="0"/>
                </a:cxn>
                <a:cxn ang="0">
                  <a:pos x="82" y="0"/>
                </a:cxn>
                <a:cxn ang="0">
                  <a:pos x="23" y="205"/>
                </a:cxn>
                <a:cxn ang="0">
                  <a:pos x="23" y="205"/>
                </a:cxn>
              </a:cxnLst>
              <a:rect l="0" t="0" r="r" b="b"/>
              <a:pathLst>
                <a:path w="82" h="205">
                  <a:moveTo>
                    <a:pt x="23" y="205"/>
                  </a:moveTo>
                  <a:lnTo>
                    <a:pt x="0" y="205"/>
                  </a:lnTo>
                  <a:lnTo>
                    <a:pt x="59" y="0"/>
                  </a:lnTo>
                  <a:lnTo>
                    <a:pt x="82" y="0"/>
                  </a:lnTo>
                  <a:lnTo>
                    <a:pt x="23" y="205"/>
                  </a:lnTo>
                  <a:lnTo>
                    <a:pt x="23" y="205"/>
                  </a:lnTo>
                  <a:close/>
                </a:path>
              </a:pathLst>
            </a:custGeom>
            <a:solidFill>
              <a:srgbClr val="48B0C3"/>
            </a:solidFill>
            <a:ln w="9525">
              <a:noFill/>
              <a:round/>
              <a:headEnd/>
              <a:tailEnd/>
            </a:ln>
          </p:spPr>
          <p:txBody>
            <a:bodyPr/>
            <a:lstStyle/>
            <a:p>
              <a:pPr>
                <a:defRPr/>
              </a:pPr>
              <a:endParaRPr lang="ja-JP" altLang="en-US">
                <a:ea typeface="ＭＳ Ｐゴシック" pitchFamily="50" charset="-128"/>
              </a:endParaRPr>
            </a:p>
          </p:txBody>
        </p:sp>
        <p:sp>
          <p:nvSpPr>
            <p:cNvPr id="13" name="Freeform 37"/>
            <p:cNvSpPr>
              <a:spLocks/>
            </p:cNvSpPr>
            <p:nvPr userDrawn="1"/>
          </p:nvSpPr>
          <p:spPr bwMode="auto">
            <a:xfrm>
              <a:off x="4877" y="3219"/>
              <a:ext cx="81" cy="205"/>
            </a:xfrm>
            <a:custGeom>
              <a:avLst/>
              <a:gdLst/>
              <a:ahLst/>
              <a:cxnLst>
                <a:cxn ang="0">
                  <a:pos x="23" y="205"/>
                </a:cxn>
                <a:cxn ang="0">
                  <a:pos x="0" y="205"/>
                </a:cxn>
                <a:cxn ang="0">
                  <a:pos x="58" y="0"/>
                </a:cxn>
                <a:cxn ang="0">
                  <a:pos x="81" y="0"/>
                </a:cxn>
                <a:cxn ang="0">
                  <a:pos x="23" y="205"/>
                </a:cxn>
                <a:cxn ang="0">
                  <a:pos x="23" y="205"/>
                </a:cxn>
              </a:cxnLst>
              <a:rect l="0" t="0" r="r" b="b"/>
              <a:pathLst>
                <a:path w="81" h="205">
                  <a:moveTo>
                    <a:pt x="23" y="205"/>
                  </a:moveTo>
                  <a:lnTo>
                    <a:pt x="0" y="205"/>
                  </a:lnTo>
                  <a:lnTo>
                    <a:pt x="58" y="0"/>
                  </a:lnTo>
                  <a:lnTo>
                    <a:pt x="81" y="0"/>
                  </a:lnTo>
                  <a:lnTo>
                    <a:pt x="23" y="205"/>
                  </a:lnTo>
                  <a:lnTo>
                    <a:pt x="23" y="205"/>
                  </a:lnTo>
                  <a:close/>
                </a:path>
              </a:pathLst>
            </a:custGeom>
            <a:solidFill>
              <a:srgbClr val="48B0C3"/>
            </a:solidFill>
            <a:ln w="9525">
              <a:noFill/>
              <a:round/>
              <a:headEnd/>
              <a:tailEnd/>
            </a:ln>
          </p:spPr>
          <p:txBody>
            <a:bodyPr/>
            <a:lstStyle/>
            <a:p>
              <a:pPr>
                <a:defRPr/>
              </a:pPr>
              <a:endParaRPr lang="ja-JP" altLang="en-US">
                <a:ea typeface="ＭＳ Ｐゴシック" pitchFamily="50" charset="-128"/>
              </a:endParaRPr>
            </a:p>
          </p:txBody>
        </p:sp>
        <p:sp>
          <p:nvSpPr>
            <p:cNvPr id="14" name="Freeform 38"/>
            <p:cNvSpPr>
              <a:spLocks/>
            </p:cNvSpPr>
            <p:nvPr userDrawn="1"/>
          </p:nvSpPr>
          <p:spPr bwMode="auto">
            <a:xfrm>
              <a:off x="4644" y="3116"/>
              <a:ext cx="37" cy="23"/>
            </a:xfrm>
            <a:custGeom>
              <a:avLst/>
              <a:gdLst/>
              <a:ahLst/>
              <a:cxnLst>
                <a:cxn ang="0">
                  <a:pos x="30" y="23"/>
                </a:cxn>
                <a:cxn ang="0">
                  <a:pos x="0" y="23"/>
                </a:cxn>
                <a:cxn ang="0">
                  <a:pos x="6" y="0"/>
                </a:cxn>
                <a:cxn ang="0">
                  <a:pos x="37" y="0"/>
                </a:cxn>
                <a:cxn ang="0">
                  <a:pos x="30" y="23"/>
                </a:cxn>
                <a:cxn ang="0">
                  <a:pos x="30" y="23"/>
                </a:cxn>
              </a:cxnLst>
              <a:rect l="0" t="0" r="r" b="b"/>
              <a:pathLst>
                <a:path w="37" h="23">
                  <a:moveTo>
                    <a:pt x="30" y="23"/>
                  </a:moveTo>
                  <a:lnTo>
                    <a:pt x="0" y="23"/>
                  </a:lnTo>
                  <a:lnTo>
                    <a:pt x="6" y="0"/>
                  </a:lnTo>
                  <a:lnTo>
                    <a:pt x="37" y="0"/>
                  </a:lnTo>
                  <a:lnTo>
                    <a:pt x="30" y="23"/>
                  </a:lnTo>
                  <a:lnTo>
                    <a:pt x="30" y="23"/>
                  </a:lnTo>
                  <a:close/>
                </a:path>
              </a:pathLst>
            </a:custGeom>
            <a:solidFill>
              <a:srgbClr val="1C4195"/>
            </a:solidFill>
            <a:ln w="9525">
              <a:noFill/>
              <a:round/>
              <a:headEnd/>
              <a:tailEnd/>
            </a:ln>
          </p:spPr>
          <p:txBody>
            <a:bodyPr/>
            <a:lstStyle/>
            <a:p>
              <a:pPr>
                <a:defRPr/>
              </a:pPr>
              <a:endParaRPr lang="ja-JP" altLang="en-US">
                <a:ea typeface="ＭＳ Ｐゴシック" pitchFamily="50" charset="-128"/>
              </a:endParaRPr>
            </a:p>
          </p:txBody>
        </p:sp>
        <p:sp>
          <p:nvSpPr>
            <p:cNvPr id="15" name="Freeform 39"/>
            <p:cNvSpPr>
              <a:spLocks/>
            </p:cNvSpPr>
            <p:nvPr userDrawn="1"/>
          </p:nvSpPr>
          <p:spPr bwMode="auto">
            <a:xfrm>
              <a:off x="4658" y="3116"/>
              <a:ext cx="80" cy="103"/>
            </a:xfrm>
            <a:custGeom>
              <a:avLst/>
              <a:gdLst/>
              <a:ahLst/>
              <a:cxnLst>
                <a:cxn ang="0">
                  <a:pos x="80" y="0"/>
                </a:cxn>
                <a:cxn ang="0">
                  <a:pos x="29" y="0"/>
                </a:cxn>
                <a:cxn ang="0">
                  <a:pos x="0" y="103"/>
                </a:cxn>
                <a:cxn ang="0">
                  <a:pos x="23" y="103"/>
                </a:cxn>
                <a:cxn ang="0">
                  <a:pos x="47" y="23"/>
                </a:cxn>
                <a:cxn ang="0">
                  <a:pos x="75" y="23"/>
                </a:cxn>
                <a:cxn ang="0">
                  <a:pos x="80" y="0"/>
                </a:cxn>
                <a:cxn ang="0">
                  <a:pos x="80" y="0"/>
                </a:cxn>
              </a:cxnLst>
              <a:rect l="0" t="0" r="r" b="b"/>
              <a:pathLst>
                <a:path w="80" h="103">
                  <a:moveTo>
                    <a:pt x="80" y="0"/>
                  </a:moveTo>
                  <a:lnTo>
                    <a:pt x="29" y="0"/>
                  </a:lnTo>
                  <a:lnTo>
                    <a:pt x="0" y="103"/>
                  </a:lnTo>
                  <a:lnTo>
                    <a:pt x="23" y="103"/>
                  </a:lnTo>
                  <a:lnTo>
                    <a:pt x="47" y="23"/>
                  </a:lnTo>
                  <a:lnTo>
                    <a:pt x="75" y="23"/>
                  </a:lnTo>
                  <a:lnTo>
                    <a:pt x="80" y="0"/>
                  </a:lnTo>
                  <a:lnTo>
                    <a:pt x="80" y="0"/>
                  </a:lnTo>
                  <a:close/>
                </a:path>
              </a:pathLst>
            </a:custGeom>
            <a:solidFill>
              <a:srgbClr val="1C4195"/>
            </a:solidFill>
            <a:ln w="9525">
              <a:noFill/>
              <a:round/>
              <a:headEnd/>
              <a:tailEnd/>
            </a:ln>
          </p:spPr>
          <p:txBody>
            <a:bodyPr/>
            <a:lstStyle/>
            <a:p>
              <a:pPr>
                <a:defRPr/>
              </a:pPr>
              <a:endParaRPr lang="ja-JP" altLang="en-US">
                <a:ea typeface="ＭＳ Ｐゴシック" pitchFamily="50" charset="-128"/>
              </a:endParaRPr>
            </a:p>
          </p:txBody>
        </p:sp>
        <p:sp>
          <p:nvSpPr>
            <p:cNvPr id="16" name="Freeform 40"/>
            <p:cNvSpPr>
              <a:spLocks/>
            </p:cNvSpPr>
            <p:nvPr userDrawn="1"/>
          </p:nvSpPr>
          <p:spPr bwMode="auto">
            <a:xfrm>
              <a:off x="5127" y="3116"/>
              <a:ext cx="37" cy="23"/>
            </a:xfrm>
            <a:custGeom>
              <a:avLst/>
              <a:gdLst/>
              <a:ahLst/>
              <a:cxnLst>
                <a:cxn ang="0">
                  <a:pos x="32" y="23"/>
                </a:cxn>
                <a:cxn ang="0">
                  <a:pos x="0" y="23"/>
                </a:cxn>
                <a:cxn ang="0">
                  <a:pos x="5" y="0"/>
                </a:cxn>
                <a:cxn ang="0">
                  <a:pos x="37" y="0"/>
                </a:cxn>
                <a:cxn ang="0">
                  <a:pos x="32" y="23"/>
                </a:cxn>
                <a:cxn ang="0">
                  <a:pos x="32" y="23"/>
                </a:cxn>
              </a:cxnLst>
              <a:rect l="0" t="0" r="r" b="b"/>
              <a:pathLst>
                <a:path w="37" h="23">
                  <a:moveTo>
                    <a:pt x="32" y="23"/>
                  </a:moveTo>
                  <a:lnTo>
                    <a:pt x="0" y="23"/>
                  </a:lnTo>
                  <a:lnTo>
                    <a:pt x="5" y="0"/>
                  </a:lnTo>
                  <a:lnTo>
                    <a:pt x="37" y="0"/>
                  </a:lnTo>
                  <a:lnTo>
                    <a:pt x="32" y="23"/>
                  </a:lnTo>
                  <a:lnTo>
                    <a:pt x="32" y="23"/>
                  </a:lnTo>
                  <a:close/>
                </a:path>
              </a:pathLst>
            </a:custGeom>
            <a:solidFill>
              <a:srgbClr val="1C4195"/>
            </a:solidFill>
            <a:ln w="9525">
              <a:noFill/>
              <a:round/>
              <a:headEnd/>
              <a:tailEnd/>
            </a:ln>
          </p:spPr>
          <p:txBody>
            <a:bodyPr/>
            <a:lstStyle/>
            <a:p>
              <a:pPr>
                <a:defRPr/>
              </a:pPr>
              <a:endParaRPr lang="ja-JP" altLang="en-US">
                <a:ea typeface="ＭＳ Ｐゴシック" pitchFamily="50" charset="-128"/>
              </a:endParaRPr>
            </a:p>
          </p:txBody>
        </p:sp>
        <p:sp>
          <p:nvSpPr>
            <p:cNvPr id="17" name="Freeform 41"/>
            <p:cNvSpPr>
              <a:spLocks/>
            </p:cNvSpPr>
            <p:nvPr userDrawn="1"/>
          </p:nvSpPr>
          <p:spPr bwMode="auto">
            <a:xfrm>
              <a:off x="5141" y="3116"/>
              <a:ext cx="81" cy="103"/>
            </a:xfrm>
            <a:custGeom>
              <a:avLst/>
              <a:gdLst/>
              <a:ahLst/>
              <a:cxnLst>
                <a:cxn ang="0">
                  <a:pos x="81" y="0"/>
                </a:cxn>
                <a:cxn ang="0">
                  <a:pos x="30" y="0"/>
                </a:cxn>
                <a:cxn ang="0">
                  <a:pos x="0" y="103"/>
                </a:cxn>
                <a:cxn ang="0">
                  <a:pos x="23" y="103"/>
                </a:cxn>
                <a:cxn ang="0">
                  <a:pos x="46" y="23"/>
                </a:cxn>
                <a:cxn ang="0">
                  <a:pos x="74" y="23"/>
                </a:cxn>
                <a:cxn ang="0">
                  <a:pos x="81" y="0"/>
                </a:cxn>
                <a:cxn ang="0">
                  <a:pos x="81" y="0"/>
                </a:cxn>
              </a:cxnLst>
              <a:rect l="0" t="0" r="r" b="b"/>
              <a:pathLst>
                <a:path w="81" h="103">
                  <a:moveTo>
                    <a:pt x="81" y="0"/>
                  </a:moveTo>
                  <a:lnTo>
                    <a:pt x="30" y="0"/>
                  </a:lnTo>
                  <a:lnTo>
                    <a:pt x="0" y="103"/>
                  </a:lnTo>
                  <a:lnTo>
                    <a:pt x="23" y="103"/>
                  </a:lnTo>
                  <a:lnTo>
                    <a:pt x="46" y="23"/>
                  </a:lnTo>
                  <a:lnTo>
                    <a:pt x="74" y="23"/>
                  </a:lnTo>
                  <a:lnTo>
                    <a:pt x="81" y="0"/>
                  </a:lnTo>
                  <a:lnTo>
                    <a:pt x="81" y="0"/>
                  </a:lnTo>
                  <a:close/>
                </a:path>
              </a:pathLst>
            </a:custGeom>
            <a:solidFill>
              <a:srgbClr val="1C4195"/>
            </a:solidFill>
            <a:ln w="9525">
              <a:noFill/>
              <a:round/>
              <a:headEnd/>
              <a:tailEnd/>
            </a:ln>
          </p:spPr>
          <p:txBody>
            <a:bodyPr/>
            <a:lstStyle/>
            <a:p>
              <a:pPr>
                <a:defRPr/>
              </a:pPr>
              <a:endParaRPr lang="ja-JP" altLang="en-US">
                <a:ea typeface="ＭＳ Ｐゴシック" pitchFamily="50" charset="-128"/>
              </a:endParaRPr>
            </a:p>
          </p:txBody>
        </p:sp>
        <p:sp>
          <p:nvSpPr>
            <p:cNvPr id="18" name="Freeform 42"/>
            <p:cNvSpPr>
              <a:spLocks/>
            </p:cNvSpPr>
            <p:nvPr userDrawn="1"/>
          </p:nvSpPr>
          <p:spPr bwMode="auto">
            <a:xfrm>
              <a:off x="4818" y="3116"/>
              <a:ext cx="51" cy="103"/>
            </a:xfrm>
            <a:custGeom>
              <a:avLst/>
              <a:gdLst/>
              <a:ahLst/>
              <a:cxnLst>
                <a:cxn ang="0">
                  <a:pos x="23" y="103"/>
                </a:cxn>
                <a:cxn ang="0">
                  <a:pos x="0" y="103"/>
                </a:cxn>
                <a:cxn ang="0">
                  <a:pos x="28" y="0"/>
                </a:cxn>
                <a:cxn ang="0">
                  <a:pos x="51" y="0"/>
                </a:cxn>
                <a:cxn ang="0">
                  <a:pos x="23" y="103"/>
                </a:cxn>
                <a:cxn ang="0">
                  <a:pos x="23" y="103"/>
                </a:cxn>
              </a:cxnLst>
              <a:rect l="0" t="0" r="r" b="b"/>
              <a:pathLst>
                <a:path w="51" h="103">
                  <a:moveTo>
                    <a:pt x="23" y="103"/>
                  </a:moveTo>
                  <a:lnTo>
                    <a:pt x="0" y="103"/>
                  </a:lnTo>
                  <a:lnTo>
                    <a:pt x="28" y="0"/>
                  </a:lnTo>
                  <a:lnTo>
                    <a:pt x="51" y="0"/>
                  </a:lnTo>
                  <a:lnTo>
                    <a:pt x="23" y="103"/>
                  </a:lnTo>
                  <a:lnTo>
                    <a:pt x="23" y="103"/>
                  </a:lnTo>
                  <a:close/>
                </a:path>
              </a:pathLst>
            </a:custGeom>
            <a:solidFill>
              <a:srgbClr val="1C4195"/>
            </a:solidFill>
            <a:ln w="9525">
              <a:noFill/>
              <a:round/>
              <a:headEnd/>
              <a:tailEnd/>
            </a:ln>
          </p:spPr>
          <p:txBody>
            <a:bodyPr/>
            <a:lstStyle/>
            <a:p>
              <a:pPr>
                <a:defRPr/>
              </a:pPr>
              <a:endParaRPr lang="ja-JP" altLang="en-US">
                <a:ea typeface="ＭＳ Ｐゴシック" pitchFamily="50" charset="-128"/>
              </a:endParaRPr>
            </a:p>
          </p:txBody>
        </p:sp>
        <p:sp>
          <p:nvSpPr>
            <p:cNvPr id="19" name="Freeform 43"/>
            <p:cNvSpPr>
              <a:spLocks/>
            </p:cNvSpPr>
            <p:nvPr userDrawn="1"/>
          </p:nvSpPr>
          <p:spPr bwMode="auto">
            <a:xfrm>
              <a:off x="4857" y="3116"/>
              <a:ext cx="73" cy="103"/>
            </a:xfrm>
            <a:custGeom>
              <a:avLst/>
              <a:gdLst/>
              <a:ahLst/>
              <a:cxnLst>
                <a:cxn ang="0">
                  <a:pos x="73" y="0"/>
                </a:cxn>
                <a:cxn ang="0">
                  <a:pos x="48" y="0"/>
                </a:cxn>
                <a:cxn ang="0">
                  <a:pos x="0" y="51"/>
                </a:cxn>
                <a:cxn ang="0">
                  <a:pos x="23" y="103"/>
                </a:cxn>
                <a:cxn ang="0">
                  <a:pos x="50" y="103"/>
                </a:cxn>
                <a:cxn ang="0">
                  <a:pos x="27" y="53"/>
                </a:cxn>
                <a:cxn ang="0">
                  <a:pos x="73" y="0"/>
                </a:cxn>
                <a:cxn ang="0">
                  <a:pos x="73" y="0"/>
                </a:cxn>
              </a:cxnLst>
              <a:rect l="0" t="0" r="r" b="b"/>
              <a:pathLst>
                <a:path w="73" h="103">
                  <a:moveTo>
                    <a:pt x="73" y="0"/>
                  </a:moveTo>
                  <a:lnTo>
                    <a:pt x="48" y="0"/>
                  </a:lnTo>
                  <a:lnTo>
                    <a:pt x="0" y="51"/>
                  </a:lnTo>
                  <a:lnTo>
                    <a:pt x="23" y="103"/>
                  </a:lnTo>
                  <a:lnTo>
                    <a:pt x="50" y="103"/>
                  </a:lnTo>
                  <a:lnTo>
                    <a:pt x="27" y="53"/>
                  </a:lnTo>
                  <a:lnTo>
                    <a:pt x="73" y="0"/>
                  </a:lnTo>
                  <a:lnTo>
                    <a:pt x="73" y="0"/>
                  </a:lnTo>
                  <a:close/>
                </a:path>
              </a:pathLst>
            </a:custGeom>
            <a:solidFill>
              <a:srgbClr val="1C4195"/>
            </a:solidFill>
            <a:ln w="9525">
              <a:noFill/>
              <a:round/>
              <a:headEnd/>
              <a:tailEnd/>
            </a:ln>
          </p:spPr>
          <p:txBody>
            <a:bodyPr/>
            <a:lstStyle/>
            <a:p>
              <a:pPr>
                <a:defRPr/>
              </a:pPr>
              <a:endParaRPr lang="ja-JP" altLang="en-US">
                <a:ea typeface="ＭＳ Ｐゴシック" pitchFamily="50" charset="-128"/>
              </a:endParaRPr>
            </a:p>
          </p:txBody>
        </p:sp>
        <p:sp>
          <p:nvSpPr>
            <p:cNvPr id="20" name="Freeform 44"/>
            <p:cNvSpPr>
              <a:spLocks/>
            </p:cNvSpPr>
            <p:nvPr userDrawn="1"/>
          </p:nvSpPr>
          <p:spPr bwMode="auto">
            <a:xfrm>
              <a:off x="5235" y="3197"/>
              <a:ext cx="55" cy="22"/>
            </a:xfrm>
            <a:custGeom>
              <a:avLst/>
              <a:gdLst/>
              <a:ahLst/>
              <a:cxnLst>
                <a:cxn ang="0">
                  <a:pos x="48" y="22"/>
                </a:cxn>
                <a:cxn ang="0">
                  <a:pos x="0" y="22"/>
                </a:cxn>
                <a:cxn ang="0">
                  <a:pos x="7" y="0"/>
                </a:cxn>
                <a:cxn ang="0">
                  <a:pos x="55" y="0"/>
                </a:cxn>
                <a:cxn ang="0">
                  <a:pos x="48" y="22"/>
                </a:cxn>
                <a:cxn ang="0">
                  <a:pos x="48" y="22"/>
                </a:cxn>
              </a:cxnLst>
              <a:rect l="0" t="0" r="r" b="b"/>
              <a:pathLst>
                <a:path w="55" h="22">
                  <a:moveTo>
                    <a:pt x="48" y="22"/>
                  </a:moveTo>
                  <a:lnTo>
                    <a:pt x="0" y="22"/>
                  </a:lnTo>
                  <a:lnTo>
                    <a:pt x="7" y="0"/>
                  </a:lnTo>
                  <a:lnTo>
                    <a:pt x="55" y="0"/>
                  </a:lnTo>
                  <a:lnTo>
                    <a:pt x="48" y="22"/>
                  </a:lnTo>
                  <a:lnTo>
                    <a:pt x="48" y="22"/>
                  </a:lnTo>
                  <a:close/>
                </a:path>
              </a:pathLst>
            </a:custGeom>
            <a:solidFill>
              <a:srgbClr val="1C4195"/>
            </a:solidFill>
            <a:ln w="9525">
              <a:noFill/>
              <a:round/>
              <a:headEnd/>
              <a:tailEnd/>
            </a:ln>
          </p:spPr>
          <p:txBody>
            <a:bodyPr/>
            <a:lstStyle/>
            <a:p>
              <a:pPr>
                <a:defRPr/>
              </a:pPr>
              <a:endParaRPr lang="ja-JP" altLang="en-US">
                <a:ea typeface="ＭＳ Ｐゴシック" pitchFamily="50" charset="-128"/>
              </a:endParaRPr>
            </a:p>
          </p:txBody>
        </p:sp>
        <p:sp>
          <p:nvSpPr>
            <p:cNvPr id="21" name="Freeform 45"/>
            <p:cNvSpPr>
              <a:spLocks/>
            </p:cNvSpPr>
            <p:nvPr userDrawn="1"/>
          </p:nvSpPr>
          <p:spPr bwMode="auto">
            <a:xfrm>
              <a:off x="5246" y="3157"/>
              <a:ext cx="55" cy="23"/>
            </a:xfrm>
            <a:custGeom>
              <a:avLst/>
              <a:gdLst/>
              <a:ahLst/>
              <a:cxnLst>
                <a:cxn ang="0">
                  <a:pos x="49" y="23"/>
                </a:cxn>
                <a:cxn ang="0">
                  <a:pos x="0" y="23"/>
                </a:cxn>
                <a:cxn ang="0">
                  <a:pos x="7" y="0"/>
                </a:cxn>
                <a:cxn ang="0">
                  <a:pos x="55" y="0"/>
                </a:cxn>
                <a:cxn ang="0">
                  <a:pos x="49" y="23"/>
                </a:cxn>
                <a:cxn ang="0">
                  <a:pos x="49" y="23"/>
                </a:cxn>
              </a:cxnLst>
              <a:rect l="0" t="0" r="r" b="b"/>
              <a:pathLst>
                <a:path w="55" h="23">
                  <a:moveTo>
                    <a:pt x="49" y="23"/>
                  </a:moveTo>
                  <a:lnTo>
                    <a:pt x="0" y="23"/>
                  </a:lnTo>
                  <a:lnTo>
                    <a:pt x="7" y="0"/>
                  </a:lnTo>
                  <a:lnTo>
                    <a:pt x="55" y="0"/>
                  </a:lnTo>
                  <a:lnTo>
                    <a:pt x="49" y="23"/>
                  </a:lnTo>
                  <a:lnTo>
                    <a:pt x="49" y="23"/>
                  </a:lnTo>
                  <a:close/>
                </a:path>
              </a:pathLst>
            </a:custGeom>
            <a:solidFill>
              <a:srgbClr val="1C4195"/>
            </a:solidFill>
            <a:ln w="9525">
              <a:noFill/>
              <a:round/>
              <a:headEnd/>
              <a:tailEnd/>
            </a:ln>
          </p:spPr>
          <p:txBody>
            <a:bodyPr/>
            <a:lstStyle/>
            <a:p>
              <a:pPr>
                <a:defRPr/>
              </a:pPr>
              <a:endParaRPr lang="ja-JP" altLang="en-US">
                <a:ea typeface="ＭＳ Ｐゴシック" pitchFamily="50" charset="-128"/>
              </a:endParaRPr>
            </a:p>
          </p:txBody>
        </p:sp>
        <p:sp>
          <p:nvSpPr>
            <p:cNvPr id="22" name="Freeform 46"/>
            <p:cNvSpPr>
              <a:spLocks/>
            </p:cNvSpPr>
            <p:nvPr userDrawn="1"/>
          </p:nvSpPr>
          <p:spPr bwMode="auto">
            <a:xfrm>
              <a:off x="5258" y="3117"/>
              <a:ext cx="55" cy="22"/>
            </a:xfrm>
            <a:custGeom>
              <a:avLst/>
              <a:gdLst/>
              <a:ahLst/>
              <a:cxnLst>
                <a:cxn ang="0">
                  <a:pos x="48" y="22"/>
                </a:cxn>
                <a:cxn ang="0">
                  <a:pos x="0" y="22"/>
                </a:cxn>
                <a:cxn ang="0">
                  <a:pos x="5" y="0"/>
                </a:cxn>
                <a:cxn ang="0">
                  <a:pos x="55" y="0"/>
                </a:cxn>
                <a:cxn ang="0">
                  <a:pos x="48" y="22"/>
                </a:cxn>
                <a:cxn ang="0">
                  <a:pos x="48" y="22"/>
                </a:cxn>
              </a:cxnLst>
              <a:rect l="0" t="0" r="r" b="b"/>
              <a:pathLst>
                <a:path w="55" h="22">
                  <a:moveTo>
                    <a:pt x="48" y="22"/>
                  </a:moveTo>
                  <a:lnTo>
                    <a:pt x="0" y="22"/>
                  </a:lnTo>
                  <a:lnTo>
                    <a:pt x="5" y="0"/>
                  </a:lnTo>
                  <a:lnTo>
                    <a:pt x="55" y="0"/>
                  </a:lnTo>
                  <a:lnTo>
                    <a:pt x="48" y="22"/>
                  </a:lnTo>
                  <a:lnTo>
                    <a:pt x="48" y="22"/>
                  </a:lnTo>
                  <a:close/>
                </a:path>
              </a:pathLst>
            </a:custGeom>
            <a:solidFill>
              <a:srgbClr val="1C4195"/>
            </a:solidFill>
            <a:ln w="9525">
              <a:noFill/>
              <a:round/>
              <a:headEnd/>
              <a:tailEnd/>
            </a:ln>
          </p:spPr>
          <p:txBody>
            <a:bodyPr/>
            <a:lstStyle/>
            <a:p>
              <a:pPr>
                <a:defRPr/>
              </a:pPr>
              <a:endParaRPr lang="ja-JP" altLang="en-US">
                <a:ea typeface="ＭＳ Ｐゴシック" pitchFamily="50" charset="-128"/>
              </a:endParaRPr>
            </a:p>
          </p:txBody>
        </p:sp>
        <p:sp>
          <p:nvSpPr>
            <p:cNvPr id="23" name="Freeform 47"/>
            <p:cNvSpPr>
              <a:spLocks/>
            </p:cNvSpPr>
            <p:nvPr userDrawn="1"/>
          </p:nvSpPr>
          <p:spPr bwMode="auto">
            <a:xfrm>
              <a:off x="5205" y="3116"/>
              <a:ext cx="53" cy="103"/>
            </a:xfrm>
            <a:custGeom>
              <a:avLst/>
              <a:gdLst/>
              <a:ahLst/>
              <a:cxnLst>
                <a:cxn ang="0">
                  <a:pos x="25" y="103"/>
                </a:cxn>
                <a:cxn ang="0">
                  <a:pos x="0" y="103"/>
                </a:cxn>
                <a:cxn ang="0">
                  <a:pos x="30" y="0"/>
                </a:cxn>
                <a:cxn ang="0">
                  <a:pos x="53" y="0"/>
                </a:cxn>
                <a:cxn ang="0">
                  <a:pos x="25" y="103"/>
                </a:cxn>
                <a:cxn ang="0">
                  <a:pos x="25" y="103"/>
                </a:cxn>
              </a:cxnLst>
              <a:rect l="0" t="0" r="r" b="b"/>
              <a:pathLst>
                <a:path w="53" h="103">
                  <a:moveTo>
                    <a:pt x="25" y="103"/>
                  </a:moveTo>
                  <a:lnTo>
                    <a:pt x="0" y="103"/>
                  </a:lnTo>
                  <a:lnTo>
                    <a:pt x="30" y="0"/>
                  </a:lnTo>
                  <a:lnTo>
                    <a:pt x="53" y="0"/>
                  </a:lnTo>
                  <a:lnTo>
                    <a:pt x="25" y="103"/>
                  </a:lnTo>
                  <a:lnTo>
                    <a:pt x="25" y="103"/>
                  </a:lnTo>
                  <a:close/>
                </a:path>
              </a:pathLst>
            </a:custGeom>
            <a:solidFill>
              <a:srgbClr val="1C4195"/>
            </a:solidFill>
            <a:ln w="9525">
              <a:noFill/>
              <a:round/>
              <a:headEnd/>
              <a:tailEnd/>
            </a:ln>
          </p:spPr>
          <p:txBody>
            <a:bodyPr/>
            <a:lstStyle/>
            <a:p>
              <a:pPr>
                <a:defRPr/>
              </a:pPr>
              <a:endParaRPr lang="ja-JP" altLang="en-US">
                <a:ea typeface="ＭＳ Ｐゴシック" pitchFamily="50" charset="-128"/>
              </a:endParaRPr>
            </a:p>
          </p:txBody>
        </p:sp>
        <p:sp>
          <p:nvSpPr>
            <p:cNvPr id="24" name="Freeform 48"/>
            <p:cNvSpPr>
              <a:spLocks/>
            </p:cNvSpPr>
            <p:nvPr userDrawn="1"/>
          </p:nvSpPr>
          <p:spPr bwMode="auto">
            <a:xfrm>
              <a:off x="5387" y="3116"/>
              <a:ext cx="73" cy="103"/>
            </a:xfrm>
            <a:custGeom>
              <a:avLst/>
              <a:gdLst/>
              <a:ahLst/>
              <a:cxnLst>
                <a:cxn ang="0">
                  <a:pos x="73" y="41"/>
                </a:cxn>
                <a:cxn ang="0">
                  <a:pos x="41" y="41"/>
                </a:cxn>
                <a:cxn ang="0">
                  <a:pos x="54" y="0"/>
                </a:cxn>
                <a:cxn ang="0">
                  <a:pos x="29" y="0"/>
                </a:cxn>
                <a:cxn ang="0">
                  <a:pos x="0" y="103"/>
                </a:cxn>
                <a:cxn ang="0">
                  <a:pos x="24" y="103"/>
                </a:cxn>
                <a:cxn ang="0">
                  <a:pos x="36" y="64"/>
                </a:cxn>
                <a:cxn ang="0">
                  <a:pos x="66" y="64"/>
                </a:cxn>
                <a:cxn ang="0">
                  <a:pos x="73" y="41"/>
                </a:cxn>
                <a:cxn ang="0">
                  <a:pos x="73" y="41"/>
                </a:cxn>
              </a:cxnLst>
              <a:rect l="0" t="0" r="r" b="b"/>
              <a:pathLst>
                <a:path w="73" h="103">
                  <a:moveTo>
                    <a:pt x="73" y="41"/>
                  </a:moveTo>
                  <a:lnTo>
                    <a:pt x="41" y="41"/>
                  </a:lnTo>
                  <a:lnTo>
                    <a:pt x="54" y="0"/>
                  </a:lnTo>
                  <a:lnTo>
                    <a:pt x="29" y="0"/>
                  </a:lnTo>
                  <a:lnTo>
                    <a:pt x="0" y="103"/>
                  </a:lnTo>
                  <a:lnTo>
                    <a:pt x="24" y="103"/>
                  </a:lnTo>
                  <a:lnTo>
                    <a:pt x="36" y="64"/>
                  </a:lnTo>
                  <a:lnTo>
                    <a:pt x="66" y="64"/>
                  </a:lnTo>
                  <a:lnTo>
                    <a:pt x="73" y="41"/>
                  </a:lnTo>
                  <a:lnTo>
                    <a:pt x="73" y="41"/>
                  </a:lnTo>
                  <a:close/>
                </a:path>
              </a:pathLst>
            </a:custGeom>
            <a:solidFill>
              <a:srgbClr val="1C4195"/>
            </a:solidFill>
            <a:ln w="9525">
              <a:noFill/>
              <a:round/>
              <a:headEnd/>
              <a:tailEnd/>
            </a:ln>
          </p:spPr>
          <p:txBody>
            <a:bodyPr/>
            <a:lstStyle/>
            <a:p>
              <a:pPr>
                <a:defRPr/>
              </a:pPr>
              <a:endParaRPr lang="ja-JP" altLang="en-US">
                <a:ea typeface="ＭＳ Ｐゴシック" pitchFamily="50" charset="-128"/>
              </a:endParaRPr>
            </a:p>
          </p:txBody>
        </p:sp>
        <p:sp>
          <p:nvSpPr>
            <p:cNvPr id="25" name="Freeform 49"/>
            <p:cNvSpPr>
              <a:spLocks/>
            </p:cNvSpPr>
            <p:nvPr userDrawn="1"/>
          </p:nvSpPr>
          <p:spPr bwMode="auto">
            <a:xfrm>
              <a:off x="5448" y="3116"/>
              <a:ext cx="53" cy="103"/>
            </a:xfrm>
            <a:custGeom>
              <a:avLst/>
              <a:gdLst/>
              <a:ahLst/>
              <a:cxnLst>
                <a:cxn ang="0">
                  <a:pos x="23" y="103"/>
                </a:cxn>
                <a:cxn ang="0">
                  <a:pos x="0" y="103"/>
                </a:cxn>
                <a:cxn ang="0">
                  <a:pos x="30" y="0"/>
                </a:cxn>
                <a:cxn ang="0">
                  <a:pos x="53" y="0"/>
                </a:cxn>
                <a:cxn ang="0">
                  <a:pos x="23" y="103"/>
                </a:cxn>
                <a:cxn ang="0">
                  <a:pos x="23" y="103"/>
                </a:cxn>
              </a:cxnLst>
              <a:rect l="0" t="0" r="r" b="b"/>
              <a:pathLst>
                <a:path w="53" h="103">
                  <a:moveTo>
                    <a:pt x="23" y="103"/>
                  </a:moveTo>
                  <a:lnTo>
                    <a:pt x="0" y="103"/>
                  </a:lnTo>
                  <a:lnTo>
                    <a:pt x="30" y="0"/>
                  </a:lnTo>
                  <a:lnTo>
                    <a:pt x="53" y="0"/>
                  </a:lnTo>
                  <a:lnTo>
                    <a:pt x="23" y="103"/>
                  </a:lnTo>
                  <a:lnTo>
                    <a:pt x="23" y="103"/>
                  </a:lnTo>
                  <a:close/>
                </a:path>
              </a:pathLst>
            </a:custGeom>
            <a:solidFill>
              <a:srgbClr val="1C4195"/>
            </a:solidFill>
            <a:ln w="9525">
              <a:noFill/>
              <a:round/>
              <a:headEnd/>
              <a:tailEnd/>
            </a:ln>
          </p:spPr>
          <p:txBody>
            <a:bodyPr/>
            <a:lstStyle/>
            <a:p>
              <a:pPr>
                <a:defRPr/>
              </a:pPr>
              <a:endParaRPr lang="ja-JP" altLang="en-US">
                <a:ea typeface="ＭＳ Ｐゴシック" pitchFamily="50" charset="-128"/>
              </a:endParaRPr>
            </a:p>
          </p:txBody>
        </p:sp>
        <p:sp>
          <p:nvSpPr>
            <p:cNvPr id="26" name="Freeform 50"/>
            <p:cNvSpPr>
              <a:spLocks/>
            </p:cNvSpPr>
            <p:nvPr userDrawn="1"/>
          </p:nvSpPr>
          <p:spPr bwMode="auto">
            <a:xfrm>
              <a:off x="5301" y="3116"/>
              <a:ext cx="99" cy="103"/>
            </a:xfrm>
            <a:custGeom>
              <a:avLst/>
              <a:gdLst/>
              <a:ahLst/>
              <a:cxnLst>
                <a:cxn ang="0">
                  <a:pos x="94" y="23"/>
                </a:cxn>
                <a:cxn ang="0">
                  <a:pos x="99" y="1"/>
                </a:cxn>
                <a:cxn ang="0">
                  <a:pos x="28" y="0"/>
                </a:cxn>
                <a:cxn ang="0">
                  <a:pos x="0" y="103"/>
                </a:cxn>
                <a:cxn ang="0">
                  <a:pos x="71" y="103"/>
                </a:cxn>
                <a:cxn ang="0">
                  <a:pos x="76" y="81"/>
                </a:cxn>
                <a:cxn ang="0">
                  <a:pos x="30" y="81"/>
                </a:cxn>
                <a:cxn ang="0">
                  <a:pos x="46" y="23"/>
                </a:cxn>
                <a:cxn ang="0">
                  <a:pos x="94" y="23"/>
                </a:cxn>
                <a:cxn ang="0">
                  <a:pos x="94" y="23"/>
                </a:cxn>
              </a:cxnLst>
              <a:rect l="0" t="0" r="r" b="b"/>
              <a:pathLst>
                <a:path w="99" h="103">
                  <a:moveTo>
                    <a:pt x="94" y="23"/>
                  </a:moveTo>
                  <a:lnTo>
                    <a:pt x="99" y="1"/>
                  </a:lnTo>
                  <a:lnTo>
                    <a:pt x="28" y="0"/>
                  </a:lnTo>
                  <a:lnTo>
                    <a:pt x="0" y="103"/>
                  </a:lnTo>
                  <a:lnTo>
                    <a:pt x="71" y="103"/>
                  </a:lnTo>
                  <a:lnTo>
                    <a:pt x="76" y="81"/>
                  </a:lnTo>
                  <a:lnTo>
                    <a:pt x="30" y="81"/>
                  </a:lnTo>
                  <a:lnTo>
                    <a:pt x="46" y="23"/>
                  </a:lnTo>
                  <a:lnTo>
                    <a:pt x="94" y="23"/>
                  </a:lnTo>
                  <a:lnTo>
                    <a:pt x="94" y="23"/>
                  </a:lnTo>
                  <a:close/>
                </a:path>
              </a:pathLst>
            </a:custGeom>
            <a:solidFill>
              <a:srgbClr val="1C4195"/>
            </a:solidFill>
            <a:ln w="9525">
              <a:noFill/>
              <a:round/>
              <a:headEnd/>
              <a:tailEnd/>
            </a:ln>
          </p:spPr>
          <p:txBody>
            <a:bodyPr/>
            <a:lstStyle/>
            <a:p>
              <a:pPr>
                <a:defRPr/>
              </a:pPr>
              <a:endParaRPr lang="ja-JP" altLang="en-US">
                <a:ea typeface="ＭＳ Ｐゴシック" pitchFamily="50" charset="-128"/>
              </a:endParaRPr>
            </a:p>
          </p:txBody>
        </p:sp>
        <p:sp>
          <p:nvSpPr>
            <p:cNvPr id="27" name="Freeform 51"/>
            <p:cNvSpPr>
              <a:spLocks/>
            </p:cNvSpPr>
            <p:nvPr userDrawn="1"/>
          </p:nvSpPr>
          <p:spPr bwMode="auto">
            <a:xfrm>
              <a:off x="4935" y="3116"/>
              <a:ext cx="89" cy="103"/>
            </a:xfrm>
            <a:custGeom>
              <a:avLst/>
              <a:gdLst/>
              <a:ahLst/>
              <a:cxnLst>
                <a:cxn ang="0">
                  <a:pos x="89" y="0"/>
                </a:cxn>
                <a:cxn ang="0">
                  <a:pos x="62" y="0"/>
                </a:cxn>
                <a:cxn ang="0">
                  <a:pos x="14" y="51"/>
                </a:cxn>
                <a:cxn ang="0">
                  <a:pos x="0" y="103"/>
                </a:cxn>
                <a:cxn ang="0">
                  <a:pos x="23" y="103"/>
                </a:cxn>
                <a:cxn ang="0">
                  <a:pos x="36" y="56"/>
                </a:cxn>
                <a:cxn ang="0">
                  <a:pos x="89" y="0"/>
                </a:cxn>
                <a:cxn ang="0">
                  <a:pos x="89" y="0"/>
                </a:cxn>
              </a:cxnLst>
              <a:rect l="0" t="0" r="r" b="b"/>
              <a:pathLst>
                <a:path w="89" h="103">
                  <a:moveTo>
                    <a:pt x="89" y="0"/>
                  </a:moveTo>
                  <a:lnTo>
                    <a:pt x="62" y="0"/>
                  </a:lnTo>
                  <a:lnTo>
                    <a:pt x="14" y="51"/>
                  </a:lnTo>
                  <a:lnTo>
                    <a:pt x="0" y="103"/>
                  </a:lnTo>
                  <a:lnTo>
                    <a:pt x="23" y="103"/>
                  </a:lnTo>
                  <a:lnTo>
                    <a:pt x="36" y="56"/>
                  </a:lnTo>
                  <a:lnTo>
                    <a:pt x="89" y="0"/>
                  </a:lnTo>
                  <a:lnTo>
                    <a:pt x="89" y="0"/>
                  </a:lnTo>
                  <a:close/>
                </a:path>
              </a:pathLst>
            </a:custGeom>
            <a:solidFill>
              <a:srgbClr val="1C4195"/>
            </a:solidFill>
            <a:ln w="9525">
              <a:noFill/>
              <a:round/>
              <a:headEnd/>
              <a:tailEnd/>
            </a:ln>
          </p:spPr>
          <p:txBody>
            <a:bodyPr/>
            <a:lstStyle/>
            <a:p>
              <a:pPr>
                <a:defRPr/>
              </a:pPr>
              <a:endParaRPr lang="ja-JP" altLang="en-US">
                <a:ea typeface="ＭＳ Ｐゴシック" pitchFamily="50" charset="-128"/>
              </a:endParaRPr>
            </a:p>
          </p:txBody>
        </p:sp>
        <p:sp>
          <p:nvSpPr>
            <p:cNvPr id="28" name="Freeform 52"/>
            <p:cNvSpPr>
              <a:spLocks noEditPoints="1"/>
            </p:cNvSpPr>
            <p:nvPr userDrawn="1"/>
          </p:nvSpPr>
          <p:spPr bwMode="auto">
            <a:xfrm>
              <a:off x="4722" y="3116"/>
              <a:ext cx="107" cy="103"/>
            </a:xfrm>
            <a:custGeom>
              <a:avLst/>
              <a:gdLst/>
              <a:ahLst/>
              <a:cxnLst>
                <a:cxn ang="0">
                  <a:pos x="77" y="103"/>
                </a:cxn>
                <a:cxn ang="0">
                  <a:pos x="0" y="103"/>
                </a:cxn>
                <a:cxn ang="0">
                  <a:pos x="30" y="0"/>
                </a:cxn>
                <a:cxn ang="0">
                  <a:pos x="107" y="0"/>
                </a:cxn>
                <a:cxn ang="0">
                  <a:pos x="77" y="103"/>
                </a:cxn>
                <a:cxn ang="0">
                  <a:pos x="77" y="23"/>
                </a:cxn>
                <a:cxn ang="0">
                  <a:pos x="46" y="23"/>
                </a:cxn>
                <a:cxn ang="0">
                  <a:pos x="30" y="81"/>
                </a:cxn>
                <a:cxn ang="0">
                  <a:pos x="61" y="81"/>
                </a:cxn>
                <a:cxn ang="0">
                  <a:pos x="77" y="23"/>
                </a:cxn>
                <a:cxn ang="0">
                  <a:pos x="77" y="23"/>
                </a:cxn>
              </a:cxnLst>
              <a:rect l="0" t="0" r="r" b="b"/>
              <a:pathLst>
                <a:path w="107" h="103">
                  <a:moveTo>
                    <a:pt x="77" y="103"/>
                  </a:moveTo>
                  <a:lnTo>
                    <a:pt x="0" y="103"/>
                  </a:lnTo>
                  <a:lnTo>
                    <a:pt x="30" y="0"/>
                  </a:lnTo>
                  <a:lnTo>
                    <a:pt x="107" y="0"/>
                  </a:lnTo>
                  <a:lnTo>
                    <a:pt x="77" y="103"/>
                  </a:lnTo>
                  <a:close/>
                  <a:moveTo>
                    <a:pt x="77" y="23"/>
                  </a:moveTo>
                  <a:lnTo>
                    <a:pt x="46" y="23"/>
                  </a:lnTo>
                  <a:lnTo>
                    <a:pt x="30" y="81"/>
                  </a:lnTo>
                  <a:lnTo>
                    <a:pt x="61" y="81"/>
                  </a:lnTo>
                  <a:lnTo>
                    <a:pt x="77" y="23"/>
                  </a:lnTo>
                  <a:lnTo>
                    <a:pt x="77" y="23"/>
                  </a:lnTo>
                  <a:close/>
                </a:path>
              </a:pathLst>
            </a:custGeom>
            <a:solidFill>
              <a:srgbClr val="1C4195"/>
            </a:solidFill>
            <a:ln w="9525">
              <a:noFill/>
              <a:round/>
              <a:headEnd/>
              <a:tailEnd/>
            </a:ln>
          </p:spPr>
          <p:txBody>
            <a:bodyPr/>
            <a:lstStyle/>
            <a:p>
              <a:pPr>
                <a:defRPr/>
              </a:pPr>
              <a:endParaRPr lang="ja-JP" altLang="en-US">
                <a:ea typeface="ＭＳ Ｐゴシック" pitchFamily="50" charset="-128"/>
              </a:endParaRPr>
            </a:p>
          </p:txBody>
        </p:sp>
        <p:sp>
          <p:nvSpPr>
            <p:cNvPr id="29" name="Freeform 53"/>
            <p:cNvSpPr>
              <a:spLocks/>
            </p:cNvSpPr>
            <p:nvPr userDrawn="1"/>
          </p:nvSpPr>
          <p:spPr bwMode="auto">
            <a:xfrm>
              <a:off x="4722" y="3116"/>
              <a:ext cx="107" cy="103"/>
            </a:xfrm>
            <a:custGeom>
              <a:avLst/>
              <a:gdLst/>
              <a:ahLst/>
              <a:cxnLst>
                <a:cxn ang="0">
                  <a:pos x="77" y="103"/>
                </a:cxn>
                <a:cxn ang="0">
                  <a:pos x="0" y="103"/>
                </a:cxn>
                <a:cxn ang="0">
                  <a:pos x="30" y="0"/>
                </a:cxn>
                <a:cxn ang="0">
                  <a:pos x="107" y="0"/>
                </a:cxn>
                <a:cxn ang="0">
                  <a:pos x="77" y="103"/>
                </a:cxn>
              </a:cxnLst>
              <a:rect l="0" t="0" r="r" b="b"/>
              <a:pathLst>
                <a:path w="107" h="103">
                  <a:moveTo>
                    <a:pt x="77" y="103"/>
                  </a:moveTo>
                  <a:lnTo>
                    <a:pt x="0" y="103"/>
                  </a:lnTo>
                  <a:lnTo>
                    <a:pt x="30" y="0"/>
                  </a:lnTo>
                  <a:lnTo>
                    <a:pt x="107" y="0"/>
                  </a:lnTo>
                  <a:lnTo>
                    <a:pt x="77" y="103"/>
                  </a:lnTo>
                </a:path>
              </a:pathLst>
            </a:custGeom>
            <a:noFill/>
            <a:ln w="9525">
              <a:noFill/>
              <a:round/>
              <a:headEnd/>
              <a:tailEnd/>
            </a:ln>
          </p:spPr>
          <p:txBody>
            <a:bodyPr/>
            <a:lstStyle/>
            <a:p>
              <a:pPr>
                <a:defRPr/>
              </a:pPr>
              <a:endParaRPr lang="ja-JP" altLang="en-US">
                <a:ea typeface="ＭＳ Ｐゴシック" pitchFamily="50" charset="-128"/>
              </a:endParaRPr>
            </a:p>
          </p:txBody>
        </p:sp>
        <p:sp>
          <p:nvSpPr>
            <p:cNvPr id="30" name="Freeform 54"/>
            <p:cNvSpPr>
              <a:spLocks/>
            </p:cNvSpPr>
            <p:nvPr userDrawn="1"/>
          </p:nvSpPr>
          <p:spPr bwMode="auto">
            <a:xfrm>
              <a:off x="4752" y="3139"/>
              <a:ext cx="47" cy="58"/>
            </a:xfrm>
            <a:custGeom>
              <a:avLst/>
              <a:gdLst/>
              <a:ahLst/>
              <a:cxnLst>
                <a:cxn ang="0">
                  <a:pos x="47" y="0"/>
                </a:cxn>
                <a:cxn ang="0">
                  <a:pos x="16" y="0"/>
                </a:cxn>
                <a:cxn ang="0">
                  <a:pos x="0" y="58"/>
                </a:cxn>
                <a:cxn ang="0">
                  <a:pos x="31" y="58"/>
                </a:cxn>
                <a:cxn ang="0">
                  <a:pos x="47" y="0"/>
                </a:cxn>
                <a:cxn ang="0">
                  <a:pos x="47" y="0"/>
                </a:cxn>
              </a:cxnLst>
              <a:rect l="0" t="0" r="r" b="b"/>
              <a:pathLst>
                <a:path w="47" h="58">
                  <a:moveTo>
                    <a:pt x="47" y="0"/>
                  </a:moveTo>
                  <a:lnTo>
                    <a:pt x="16" y="0"/>
                  </a:lnTo>
                  <a:lnTo>
                    <a:pt x="0" y="58"/>
                  </a:lnTo>
                  <a:lnTo>
                    <a:pt x="31" y="58"/>
                  </a:lnTo>
                  <a:lnTo>
                    <a:pt x="47" y="0"/>
                  </a:lnTo>
                  <a:lnTo>
                    <a:pt x="47" y="0"/>
                  </a:lnTo>
                </a:path>
              </a:pathLst>
            </a:custGeom>
            <a:noFill/>
            <a:ln w="9525">
              <a:noFill/>
              <a:round/>
              <a:headEnd/>
              <a:tailEnd/>
            </a:ln>
          </p:spPr>
          <p:txBody>
            <a:bodyPr/>
            <a:lstStyle/>
            <a:p>
              <a:pPr>
                <a:defRPr/>
              </a:pPr>
              <a:endParaRPr lang="ja-JP" altLang="en-US">
                <a:ea typeface="ＭＳ Ｐゴシック" pitchFamily="50" charset="-128"/>
              </a:endParaRPr>
            </a:p>
          </p:txBody>
        </p:sp>
        <p:sp>
          <p:nvSpPr>
            <p:cNvPr id="31" name="Freeform 55"/>
            <p:cNvSpPr>
              <a:spLocks noEditPoints="1"/>
            </p:cNvSpPr>
            <p:nvPr userDrawn="1"/>
          </p:nvSpPr>
          <p:spPr bwMode="auto">
            <a:xfrm>
              <a:off x="4997" y="3116"/>
              <a:ext cx="107" cy="103"/>
            </a:xfrm>
            <a:custGeom>
              <a:avLst/>
              <a:gdLst/>
              <a:ahLst/>
              <a:cxnLst>
                <a:cxn ang="0">
                  <a:pos x="76" y="103"/>
                </a:cxn>
                <a:cxn ang="0">
                  <a:pos x="0" y="103"/>
                </a:cxn>
                <a:cxn ang="0">
                  <a:pos x="30" y="0"/>
                </a:cxn>
                <a:cxn ang="0">
                  <a:pos x="107" y="0"/>
                </a:cxn>
                <a:cxn ang="0">
                  <a:pos x="76" y="103"/>
                </a:cxn>
                <a:cxn ang="0">
                  <a:pos x="76" y="23"/>
                </a:cxn>
                <a:cxn ang="0">
                  <a:pos x="48" y="23"/>
                </a:cxn>
                <a:cxn ang="0">
                  <a:pos x="30" y="81"/>
                </a:cxn>
                <a:cxn ang="0">
                  <a:pos x="61" y="81"/>
                </a:cxn>
                <a:cxn ang="0">
                  <a:pos x="76" y="23"/>
                </a:cxn>
                <a:cxn ang="0">
                  <a:pos x="76" y="23"/>
                </a:cxn>
              </a:cxnLst>
              <a:rect l="0" t="0" r="r" b="b"/>
              <a:pathLst>
                <a:path w="107" h="103">
                  <a:moveTo>
                    <a:pt x="76" y="103"/>
                  </a:moveTo>
                  <a:lnTo>
                    <a:pt x="0" y="103"/>
                  </a:lnTo>
                  <a:lnTo>
                    <a:pt x="30" y="0"/>
                  </a:lnTo>
                  <a:lnTo>
                    <a:pt x="107" y="0"/>
                  </a:lnTo>
                  <a:lnTo>
                    <a:pt x="76" y="103"/>
                  </a:lnTo>
                  <a:close/>
                  <a:moveTo>
                    <a:pt x="76" y="23"/>
                  </a:moveTo>
                  <a:lnTo>
                    <a:pt x="48" y="23"/>
                  </a:lnTo>
                  <a:lnTo>
                    <a:pt x="30" y="81"/>
                  </a:lnTo>
                  <a:lnTo>
                    <a:pt x="61" y="81"/>
                  </a:lnTo>
                  <a:lnTo>
                    <a:pt x="76" y="23"/>
                  </a:lnTo>
                  <a:lnTo>
                    <a:pt x="76" y="23"/>
                  </a:lnTo>
                  <a:close/>
                </a:path>
              </a:pathLst>
            </a:custGeom>
            <a:solidFill>
              <a:srgbClr val="1C4195"/>
            </a:solidFill>
            <a:ln w="9525">
              <a:noFill/>
              <a:round/>
              <a:headEnd/>
              <a:tailEnd/>
            </a:ln>
          </p:spPr>
          <p:txBody>
            <a:bodyPr/>
            <a:lstStyle/>
            <a:p>
              <a:pPr>
                <a:defRPr/>
              </a:pPr>
              <a:endParaRPr lang="ja-JP" altLang="en-US">
                <a:ea typeface="ＭＳ Ｐゴシック" pitchFamily="50" charset="-128"/>
              </a:endParaRPr>
            </a:p>
          </p:txBody>
        </p:sp>
        <p:sp>
          <p:nvSpPr>
            <p:cNvPr id="32" name="Freeform 56"/>
            <p:cNvSpPr>
              <a:spLocks/>
            </p:cNvSpPr>
            <p:nvPr userDrawn="1"/>
          </p:nvSpPr>
          <p:spPr bwMode="auto">
            <a:xfrm>
              <a:off x="4997" y="3116"/>
              <a:ext cx="107" cy="103"/>
            </a:xfrm>
            <a:custGeom>
              <a:avLst/>
              <a:gdLst/>
              <a:ahLst/>
              <a:cxnLst>
                <a:cxn ang="0">
                  <a:pos x="76" y="103"/>
                </a:cxn>
                <a:cxn ang="0">
                  <a:pos x="0" y="103"/>
                </a:cxn>
                <a:cxn ang="0">
                  <a:pos x="30" y="0"/>
                </a:cxn>
                <a:cxn ang="0">
                  <a:pos x="107" y="0"/>
                </a:cxn>
                <a:cxn ang="0">
                  <a:pos x="76" y="103"/>
                </a:cxn>
              </a:cxnLst>
              <a:rect l="0" t="0" r="r" b="b"/>
              <a:pathLst>
                <a:path w="107" h="103">
                  <a:moveTo>
                    <a:pt x="76" y="103"/>
                  </a:moveTo>
                  <a:lnTo>
                    <a:pt x="0" y="103"/>
                  </a:lnTo>
                  <a:lnTo>
                    <a:pt x="30" y="0"/>
                  </a:lnTo>
                  <a:lnTo>
                    <a:pt x="107" y="0"/>
                  </a:lnTo>
                  <a:lnTo>
                    <a:pt x="76" y="103"/>
                  </a:lnTo>
                </a:path>
              </a:pathLst>
            </a:custGeom>
            <a:noFill/>
            <a:ln w="9525">
              <a:noFill/>
              <a:round/>
              <a:headEnd/>
              <a:tailEnd/>
            </a:ln>
          </p:spPr>
          <p:txBody>
            <a:bodyPr/>
            <a:lstStyle/>
            <a:p>
              <a:pPr>
                <a:defRPr/>
              </a:pPr>
              <a:endParaRPr lang="ja-JP" altLang="en-US">
                <a:ea typeface="ＭＳ Ｐゴシック" pitchFamily="50" charset="-128"/>
              </a:endParaRPr>
            </a:p>
          </p:txBody>
        </p:sp>
        <p:sp>
          <p:nvSpPr>
            <p:cNvPr id="33" name="Freeform 57"/>
            <p:cNvSpPr>
              <a:spLocks/>
            </p:cNvSpPr>
            <p:nvPr userDrawn="1"/>
          </p:nvSpPr>
          <p:spPr bwMode="auto">
            <a:xfrm>
              <a:off x="5027" y="3139"/>
              <a:ext cx="46" cy="58"/>
            </a:xfrm>
            <a:custGeom>
              <a:avLst/>
              <a:gdLst/>
              <a:ahLst/>
              <a:cxnLst>
                <a:cxn ang="0">
                  <a:pos x="46" y="0"/>
                </a:cxn>
                <a:cxn ang="0">
                  <a:pos x="18" y="0"/>
                </a:cxn>
                <a:cxn ang="0">
                  <a:pos x="0" y="58"/>
                </a:cxn>
                <a:cxn ang="0">
                  <a:pos x="31" y="58"/>
                </a:cxn>
                <a:cxn ang="0">
                  <a:pos x="46" y="0"/>
                </a:cxn>
                <a:cxn ang="0">
                  <a:pos x="46" y="0"/>
                </a:cxn>
              </a:cxnLst>
              <a:rect l="0" t="0" r="r" b="b"/>
              <a:pathLst>
                <a:path w="46" h="58">
                  <a:moveTo>
                    <a:pt x="46" y="0"/>
                  </a:moveTo>
                  <a:lnTo>
                    <a:pt x="18" y="0"/>
                  </a:lnTo>
                  <a:lnTo>
                    <a:pt x="0" y="58"/>
                  </a:lnTo>
                  <a:lnTo>
                    <a:pt x="31" y="58"/>
                  </a:lnTo>
                  <a:lnTo>
                    <a:pt x="46" y="0"/>
                  </a:lnTo>
                  <a:lnTo>
                    <a:pt x="46" y="0"/>
                  </a:lnTo>
                </a:path>
              </a:pathLst>
            </a:custGeom>
            <a:noFill/>
            <a:ln w="9525">
              <a:noFill/>
              <a:round/>
              <a:headEnd/>
              <a:tailEnd/>
            </a:ln>
          </p:spPr>
          <p:txBody>
            <a:bodyPr/>
            <a:lstStyle/>
            <a:p>
              <a:pPr>
                <a:defRPr/>
              </a:pPr>
              <a:endParaRPr lang="ja-JP" altLang="en-US">
                <a:ea typeface="ＭＳ Ｐゴシック" pitchFamily="50" charset="-128"/>
              </a:endParaRPr>
            </a:p>
          </p:txBody>
        </p:sp>
        <p:sp>
          <p:nvSpPr>
            <p:cNvPr id="34" name="Freeform 58"/>
            <p:cNvSpPr>
              <a:spLocks/>
            </p:cNvSpPr>
            <p:nvPr userDrawn="1"/>
          </p:nvSpPr>
          <p:spPr bwMode="auto">
            <a:xfrm>
              <a:off x="4930" y="3117"/>
              <a:ext cx="35" cy="45"/>
            </a:xfrm>
            <a:custGeom>
              <a:avLst/>
              <a:gdLst/>
              <a:ahLst/>
              <a:cxnLst>
                <a:cxn ang="0">
                  <a:pos x="26" y="0"/>
                </a:cxn>
                <a:cxn ang="0">
                  <a:pos x="0" y="0"/>
                </a:cxn>
                <a:cxn ang="0">
                  <a:pos x="18" y="45"/>
                </a:cxn>
                <a:cxn ang="0">
                  <a:pos x="35" y="25"/>
                </a:cxn>
                <a:cxn ang="0">
                  <a:pos x="26" y="0"/>
                </a:cxn>
                <a:cxn ang="0">
                  <a:pos x="26" y="0"/>
                </a:cxn>
              </a:cxnLst>
              <a:rect l="0" t="0" r="r" b="b"/>
              <a:pathLst>
                <a:path w="35" h="45">
                  <a:moveTo>
                    <a:pt x="26" y="0"/>
                  </a:moveTo>
                  <a:lnTo>
                    <a:pt x="0" y="0"/>
                  </a:lnTo>
                  <a:lnTo>
                    <a:pt x="18" y="45"/>
                  </a:lnTo>
                  <a:lnTo>
                    <a:pt x="35" y="25"/>
                  </a:lnTo>
                  <a:lnTo>
                    <a:pt x="26" y="0"/>
                  </a:lnTo>
                  <a:lnTo>
                    <a:pt x="26" y="0"/>
                  </a:lnTo>
                  <a:close/>
                </a:path>
              </a:pathLst>
            </a:custGeom>
            <a:solidFill>
              <a:srgbClr val="1C4195"/>
            </a:solidFill>
            <a:ln w="9525">
              <a:noFill/>
              <a:round/>
              <a:headEnd/>
              <a:tailEnd/>
            </a:ln>
          </p:spPr>
          <p:txBody>
            <a:bodyPr/>
            <a:lstStyle/>
            <a:p>
              <a:pPr>
                <a:defRPr/>
              </a:pPr>
              <a:endParaRPr lang="ja-JP" altLang="en-US">
                <a:ea typeface="ＭＳ Ｐゴシック" pitchFamily="50" charset="-128"/>
              </a:endParaRPr>
            </a:p>
          </p:txBody>
        </p:sp>
        <p:sp>
          <p:nvSpPr>
            <p:cNvPr id="35" name="Freeform 59"/>
            <p:cNvSpPr>
              <a:spLocks noEditPoints="1"/>
            </p:cNvSpPr>
            <p:nvPr userDrawn="1"/>
          </p:nvSpPr>
          <p:spPr bwMode="auto">
            <a:xfrm>
              <a:off x="4974" y="3247"/>
              <a:ext cx="48" cy="59"/>
            </a:xfrm>
            <a:custGeom>
              <a:avLst/>
              <a:gdLst/>
              <a:ahLst/>
              <a:cxnLst>
                <a:cxn ang="0">
                  <a:pos x="36" y="12"/>
                </a:cxn>
                <a:cxn ang="0">
                  <a:pos x="36" y="12"/>
                </a:cxn>
                <a:cxn ang="0">
                  <a:pos x="36" y="20"/>
                </a:cxn>
                <a:cxn ang="0">
                  <a:pos x="32" y="23"/>
                </a:cxn>
                <a:cxn ang="0">
                  <a:pos x="32" y="23"/>
                </a:cxn>
                <a:cxn ang="0">
                  <a:pos x="29" y="27"/>
                </a:cxn>
                <a:cxn ang="0">
                  <a:pos x="23" y="27"/>
                </a:cxn>
                <a:cxn ang="0">
                  <a:pos x="20" y="27"/>
                </a:cxn>
                <a:cxn ang="0">
                  <a:pos x="25" y="9"/>
                </a:cxn>
                <a:cxn ang="0">
                  <a:pos x="29" y="9"/>
                </a:cxn>
                <a:cxn ang="0">
                  <a:pos x="29" y="9"/>
                </a:cxn>
                <a:cxn ang="0">
                  <a:pos x="34" y="9"/>
                </a:cxn>
                <a:cxn ang="0">
                  <a:pos x="36" y="11"/>
                </a:cxn>
                <a:cxn ang="0">
                  <a:pos x="36" y="12"/>
                </a:cxn>
                <a:cxn ang="0">
                  <a:pos x="48" y="11"/>
                </a:cxn>
                <a:cxn ang="0">
                  <a:pos x="48" y="11"/>
                </a:cxn>
                <a:cxn ang="0">
                  <a:pos x="46" y="5"/>
                </a:cxn>
                <a:cxn ang="0">
                  <a:pos x="43" y="2"/>
                </a:cxn>
                <a:cxn ang="0">
                  <a:pos x="37" y="0"/>
                </a:cxn>
                <a:cxn ang="0">
                  <a:pos x="32" y="0"/>
                </a:cxn>
                <a:cxn ang="0">
                  <a:pos x="16" y="0"/>
                </a:cxn>
                <a:cxn ang="0">
                  <a:pos x="0" y="59"/>
                </a:cxn>
                <a:cxn ang="0">
                  <a:pos x="11" y="59"/>
                </a:cxn>
                <a:cxn ang="0">
                  <a:pos x="16" y="34"/>
                </a:cxn>
                <a:cxn ang="0">
                  <a:pos x="16" y="34"/>
                </a:cxn>
                <a:cxn ang="0">
                  <a:pos x="23" y="34"/>
                </a:cxn>
                <a:cxn ang="0">
                  <a:pos x="23" y="34"/>
                </a:cxn>
                <a:cxn ang="0">
                  <a:pos x="34" y="34"/>
                </a:cxn>
                <a:cxn ang="0">
                  <a:pos x="37" y="32"/>
                </a:cxn>
                <a:cxn ang="0">
                  <a:pos x="41" y="30"/>
                </a:cxn>
                <a:cxn ang="0">
                  <a:pos x="41" y="30"/>
                </a:cxn>
                <a:cxn ang="0">
                  <a:pos x="43" y="25"/>
                </a:cxn>
                <a:cxn ang="0">
                  <a:pos x="46" y="21"/>
                </a:cxn>
                <a:cxn ang="0">
                  <a:pos x="48" y="11"/>
                </a:cxn>
                <a:cxn ang="0">
                  <a:pos x="48" y="11"/>
                </a:cxn>
              </a:cxnLst>
              <a:rect l="0" t="0" r="r" b="b"/>
              <a:pathLst>
                <a:path w="48" h="59">
                  <a:moveTo>
                    <a:pt x="36" y="12"/>
                  </a:moveTo>
                  <a:lnTo>
                    <a:pt x="36" y="12"/>
                  </a:lnTo>
                  <a:lnTo>
                    <a:pt x="36" y="20"/>
                  </a:lnTo>
                  <a:lnTo>
                    <a:pt x="32" y="23"/>
                  </a:lnTo>
                  <a:lnTo>
                    <a:pt x="32" y="23"/>
                  </a:lnTo>
                  <a:lnTo>
                    <a:pt x="29" y="27"/>
                  </a:lnTo>
                  <a:lnTo>
                    <a:pt x="23" y="27"/>
                  </a:lnTo>
                  <a:lnTo>
                    <a:pt x="20" y="27"/>
                  </a:lnTo>
                  <a:lnTo>
                    <a:pt x="25" y="9"/>
                  </a:lnTo>
                  <a:lnTo>
                    <a:pt x="29" y="9"/>
                  </a:lnTo>
                  <a:lnTo>
                    <a:pt x="29" y="9"/>
                  </a:lnTo>
                  <a:lnTo>
                    <a:pt x="34" y="9"/>
                  </a:lnTo>
                  <a:lnTo>
                    <a:pt x="36" y="11"/>
                  </a:lnTo>
                  <a:lnTo>
                    <a:pt x="36" y="12"/>
                  </a:lnTo>
                  <a:close/>
                  <a:moveTo>
                    <a:pt x="48" y="11"/>
                  </a:moveTo>
                  <a:lnTo>
                    <a:pt x="48" y="11"/>
                  </a:lnTo>
                  <a:lnTo>
                    <a:pt x="46" y="5"/>
                  </a:lnTo>
                  <a:lnTo>
                    <a:pt x="43" y="2"/>
                  </a:lnTo>
                  <a:lnTo>
                    <a:pt x="37" y="0"/>
                  </a:lnTo>
                  <a:lnTo>
                    <a:pt x="32" y="0"/>
                  </a:lnTo>
                  <a:lnTo>
                    <a:pt x="16" y="0"/>
                  </a:lnTo>
                  <a:lnTo>
                    <a:pt x="0" y="59"/>
                  </a:lnTo>
                  <a:lnTo>
                    <a:pt x="11" y="59"/>
                  </a:lnTo>
                  <a:lnTo>
                    <a:pt x="16" y="34"/>
                  </a:lnTo>
                  <a:lnTo>
                    <a:pt x="16" y="34"/>
                  </a:lnTo>
                  <a:lnTo>
                    <a:pt x="23" y="34"/>
                  </a:lnTo>
                  <a:lnTo>
                    <a:pt x="23" y="34"/>
                  </a:lnTo>
                  <a:lnTo>
                    <a:pt x="34" y="34"/>
                  </a:lnTo>
                  <a:lnTo>
                    <a:pt x="37" y="32"/>
                  </a:lnTo>
                  <a:lnTo>
                    <a:pt x="41" y="30"/>
                  </a:lnTo>
                  <a:lnTo>
                    <a:pt x="41" y="30"/>
                  </a:lnTo>
                  <a:lnTo>
                    <a:pt x="43" y="25"/>
                  </a:lnTo>
                  <a:lnTo>
                    <a:pt x="46" y="21"/>
                  </a:lnTo>
                  <a:lnTo>
                    <a:pt x="48" y="11"/>
                  </a:lnTo>
                  <a:lnTo>
                    <a:pt x="48" y="11"/>
                  </a:lnTo>
                  <a:close/>
                </a:path>
              </a:pathLst>
            </a:custGeom>
            <a:solidFill>
              <a:srgbClr val="48B0C3"/>
            </a:solidFill>
            <a:ln w="9525">
              <a:noFill/>
              <a:round/>
              <a:headEnd/>
              <a:tailEnd/>
            </a:ln>
          </p:spPr>
          <p:txBody>
            <a:bodyPr/>
            <a:lstStyle/>
            <a:p>
              <a:pPr>
                <a:defRPr/>
              </a:pPr>
              <a:endParaRPr lang="ja-JP" altLang="en-US">
                <a:ea typeface="ＭＳ Ｐゴシック" pitchFamily="50" charset="-128"/>
              </a:endParaRPr>
            </a:p>
          </p:txBody>
        </p:sp>
        <p:sp>
          <p:nvSpPr>
            <p:cNvPr id="36" name="Freeform 60"/>
            <p:cNvSpPr>
              <a:spLocks/>
            </p:cNvSpPr>
            <p:nvPr userDrawn="1"/>
          </p:nvSpPr>
          <p:spPr bwMode="auto">
            <a:xfrm>
              <a:off x="4994" y="3256"/>
              <a:ext cx="16" cy="18"/>
            </a:xfrm>
            <a:custGeom>
              <a:avLst/>
              <a:gdLst/>
              <a:ahLst/>
              <a:cxnLst>
                <a:cxn ang="0">
                  <a:pos x="16" y="3"/>
                </a:cxn>
                <a:cxn ang="0">
                  <a:pos x="16" y="3"/>
                </a:cxn>
                <a:cxn ang="0">
                  <a:pos x="16" y="11"/>
                </a:cxn>
                <a:cxn ang="0">
                  <a:pos x="12" y="14"/>
                </a:cxn>
                <a:cxn ang="0">
                  <a:pos x="12" y="14"/>
                </a:cxn>
                <a:cxn ang="0">
                  <a:pos x="9" y="18"/>
                </a:cxn>
                <a:cxn ang="0">
                  <a:pos x="3" y="18"/>
                </a:cxn>
                <a:cxn ang="0">
                  <a:pos x="0" y="18"/>
                </a:cxn>
                <a:cxn ang="0">
                  <a:pos x="5" y="0"/>
                </a:cxn>
                <a:cxn ang="0">
                  <a:pos x="9" y="0"/>
                </a:cxn>
                <a:cxn ang="0">
                  <a:pos x="9" y="0"/>
                </a:cxn>
                <a:cxn ang="0">
                  <a:pos x="14" y="0"/>
                </a:cxn>
                <a:cxn ang="0">
                  <a:pos x="16" y="2"/>
                </a:cxn>
                <a:cxn ang="0">
                  <a:pos x="16" y="3"/>
                </a:cxn>
              </a:cxnLst>
              <a:rect l="0" t="0" r="r" b="b"/>
              <a:pathLst>
                <a:path w="16" h="18">
                  <a:moveTo>
                    <a:pt x="16" y="3"/>
                  </a:moveTo>
                  <a:lnTo>
                    <a:pt x="16" y="3"/>
                  </a:lnTo>
                  <a:lnTo>
                    <a:pt x="16" y="11"/>
                  </a:lnTo>
                  <a:lnTo>
                    <a:pt x="12" y="14"/>
                  </a:lnTo>
                  <a:lnTo>
                    <a:pt x="12" y="14"/>
                  </a:lnTo>
                  <a:lnTo>
                    <a:pt x="9" y="18"/>
                  </a:lnTo>
                  <a:lnTo>
                    <a:pt x="3" y="18"/>
                  </a:lnTo>
                  <a:lnTo>
                    <a:pt x="0" y="18"/>
                  </a:lnTo>
                  <a:lnTo>
                    <a:pt x="5" y="0"/>
                  </a:lnTo>
                  <a:lnTo>
                    <a:pt x="9" y="0"/>
                  </a:lnTo>
                  <a:lnTo>
                    <a:pt x="9" y="0"/>
                  </a:lnTo>
                  <a:lnTo>
                    <a:pt x="14" y="0"/>
                  </a:lnTo>
                  <a:lnTo>
                    <a:pt x="16" y="2"/>
                  </a:lnTo>
                  <a:lnTo>
                    <a:pt x="16" y="3"/>
                  </a:lnTo>
                </a:path>
              </a:pathLst>
            </a:custGeom>
            <a:noFill/>
            <a:ln w="9525">
              <a:noFill/>
              <a:round/>
              <a:headEnd/>
              <a:tailEnd/>
            </a:ln>
          </p:spPr>
          <p:txBody>
            <a:bodyPr/>
            <a:lstStyle/>
            <a:p>
              <a:pPr>
                <a:defRPr/>
              </a:pPr>
              <a:endParaRPr lang="ja-JP" altLang="en-US">
                <a:ea typeface="ＭＳ Ｐゴシック" pitchFamily="50" charset="-128"/>
              </a:endParaRPr>
            </a:p>
          </p:txBody>
        </p:sp>
        <p:sp>
          <p:nvSpPr>
            <p:cNvPr id="37" name="Freeform 61"/>
            <p:cNvSpPr>
              <a:spLocks/>
            </p:cNvSpPr>
            <p:nvPr userDrawn="1"/>
          </p:nvSpPr>
          <p:spPr bwMode="auto">
            <a:xfrm>
              <a:off x="4974" y="3247"/>
              <a:ext cx="48" cy="59"/>
            </a:xfrm>
            <a:custGeom>
              <a:avLst/>
              <a:gdLst/>
              <a:ahLst/>
              <a:cxnLst>
                <a:cxn ang="0">
                  <a:pos x="48" y="11"/>
                </a:cxn>
                <a:cxn ang="0">
                  <a:pos x="48" y="11"/>
                </a:cxn>
                <a:cxn ang="0">
                  <a:pos x="46" y="5"/>
                </a:cxn>
                <a:cxn ang="0">
                  <a:pos x="43" y="2"/>
                </a:cxn>
                <a:cxn ang="0">
                  <a:pos x="37" y="0"/>
                </a:cxn>
                <a:cxn ang="0">
                  <a:pos x="32" y="0"/>
                </a:cxn>
                <a:cxn ang="0">
                  <a:pos x="16" y="0"/>
                </a:cxn>
                <a:cxn ang="0">
                  <a:pos x="0" y="59"/>
                </a:cxn>
                <a:cxn ang="0">
                  <a:pos x="11" y="59"/>
                </a:cxn>
                <a:cxn ang="0">
                  <a:pos x="16" y="34"/>
                </a:cxn>
                <a:cxn ang="0">
                  <a:pos x="16" y="34"/>
                </a:cxn>
                <a:cxn ang="0">
                  <a:pos x="23" y="34"/>
                </a:cxn>
                <a:cxn ang="0">
                  <a:pos x="23" y="34"/>
                </a:cxn>
                <a:cxn ang="0">
                  <a:pos x="34" y="34"/>
                </a:cxn>
                <a:cxn ang="0">
                  <a:pos x="37" y="32"/>
                </a:cxn>
                <a:cxn ang="0">
                  <a:pos x="41" y="30"/>
                </a:cxn>
                <a:cxn ang="0">
                  <a:pos x="41" y="30"/>
                </a:cxn>
                <a:cxn ang="0">
                  <a:pos x="43" y="25"/>
                </a:cxn>
                <a:cxn ang="0">
                  <a:pos x="46" y="21"/>
                </a:cxn>
                <a:cxn ang="0">
                  <a:pos x="48" y="11"/>
                </a:cxn>
                <a:cxn ang="0">
                  <a:pos x="48" y="11"/>
                </a:cxn>
              </a:cxnLst>
              <a:rect l="0" t="0" r="r" b="b"/>
              <a:pathLst>
                <a:path w="48" h="59">
                  <a:moveTo>
                    <a:pt x="48" y="11"/>
                  </a:moveTo>
                  <a:lnTo>
                    <a:pt x="48" y="11"/>
                  </a:lnTo>
                  <a:lnTo>
                    <a:pt x="46" y="5"/>
                  </a:lnTo>
                  <a:lnTo>
                    <a:pt x="43" y="2"/>
                  </a:lnTo>
                  <a:lnTo>
                    <a:pt x="37" y="0"/>
                  </a:lnTo>
                  <a:lnTo>
                    <a:pt x="32" y="0"/>
                  </a:lnTo>
                  <a:lnTo>
                    <a:pt x="16" y="0"/>
                  </a:lnTo>
                  <a:lnTo>
                    <a:pt x="0" y="59"/>
                  </a:lnTo>
                  <a:lnTo>
                    <a:pt x="11" y="59"/>
                  </a:lnTo>
                  <a:lnTo>
                    <a:pt x="16" y="34"/>
                  </a:lnTo>
                  <a:lnTo>
                    <a:pt x="16" y="34"/>
                  </a:lnTo>
                  <a:lnTo>
                    <a:pt x="23" y="34"/>
                  </a:lnTo>
                  <a:lnTo>
                    <a:pt x="23" y="34"/>
                  </a:lnTo>
                  <a:lnTo>
                    <a:pt x="34" y="34"/>
                  </a:lnTo>
                  <a:lnTo>
                    <a:pt x="37" y="32"/>
                  </a:lnTo>
                  <a:lnTo>
                    <a:pt x="41" y="30"/>
                  </a:lnTo>
                  <a:lnTo>
                    <a:pt x="41" y="30"/>
                  </a:lnTo>
                  <a:lnTo>
                    <a:pt x="43" y="25"/>
                  </a:lnTo>
                  <a:lnTo>
                    <a:pt x="46" y="21"/>
                  </a:lnTo>
                  <a:lnTo>
                    <a:pt x="48" y="11"/>
                  </a:lnTo>
                  <a:lnTo>
                    <a:pt x="48" y="11"/>
                  </a:lnTo>
                </a:path>
              </a:pathLst>
            </a:custGeom>
            <a:noFill/>
            <a:ln w="9525">
              <a:noFill/>
              <a:round/>
              <a:headEnd/>
              <a:tailEnd/>
            </a:ln>
          </p:spPr>
          <p:txBody>
            <a:bodyPr/>
            <a:lstStyle/>
            <a:p>
              <a:pPr>
                <a:defRPr/>
              </a:pPr>
              <a:endParaRPr lang="ja-JP" altLang="en-US">
                <a:ea typeface="ＭＳ Ｐゴシック" pitchFamily="50" charset="-128"/>
              </a:endParaRPr>
            </a:p>
          </p:txBody>
        </p:sp>
        <p:sp>
          <p:nvSpPr>
            <p:cNvPr id="38" name="Freeform 62"/>
            <p:cNvSpPr>
              <a:spLocks/>
            </p:cNvSpPr>
            <p:nvPr userDrawn="1"/>
          </p:nvSpPr>
          <p:spPr bwMode="auto">
            <a:xfrm>
              <a:off x="5018" y="3265"/>
              <a:ext cx="40" cy="41"/>
            </a:xfrm>
            <a:custGeom>
              <a:avLst/>
              <a:gdLst/>
              <a:ahLst/>
              <a:cxnLst>
                <a:cxn ang="0">
                  <a:pos x="31" y="33"/>
                </a:cxn>
                <a:cxn ang="0">
                  <a:pos x="31" y="33"/>
                </a:cxn>
                <a:cxn ang="0">
                  <a:pos x="29" y="41"/>
                </a:cxn>
                <a:cxn ang="0">
                  <a:pos x="18" y="41"/>
                </a:cxn>
                <a:cxn ang="0">
                  <a:pos x="20" y="35"/>
                </a:cxn>
                <a:cxn ang="0">
                  <a:pos x="20" y="35"/>
                </a:cxn>
                <a:cxn ang="0">
                  <a:pos x="15" y="39"/>
                </a:cxn>
                <a:cxn ang="0">
                  <a:pos x="9" y="41"/>
                </a:cxn>
                <a:cxn ang="0">
                  <a:pos x="9" y="41"/>
                </a:cxn>
                <a:cxn ang="0">
                  <a:pos x="2" y="39"/>
                </a:cxn>
                <a:cxn ang="0">
                  <a:pos x="0" y="37"/>
                </a:cxn>
                <a:cxn ang="0">
                  <a:pos x="0" y="33"/>
                </a:cxn>
                <a:cxn ang="0">
                  <a:pos x="0" y="33"/>
                </a:cxn>
                <a:cxn ang="0">
                  <a:pos x="0" y="30"/>
                </a:cxn>
                <a:cxn ang="0">
                  <a:pos x="9" y="0"/>
                </a:cxn>
                <a:cxn ang="0">
                  <a:pos x="20" y="0"/>
                </a:cxn>
                <a:cxn ang="0">
                  <a:pos x="11" y="26"/>
                </a:cxn>
                <a:cxn ang="0">
                  <a:pos x="11" y="26"/>
                </a:cxn>
                <a:cxn ang="0">
                  <a:pos x="11" y="32"/>
                </a:cxn>
                <a:cxn ang="0">
                  <a:pos x="11" y="32"/>
                </a:cxn>
                <a:cxn ang="0">
                  <a:pos x="11" y="33"/>
                </a:cxn>
                <a:cxn ang="0">
                  <a:pos x="15" y="35"/>
                </a:cxn>
                <a:cxn ang="0">
                  <a:pos x="15" y="35"/>
                </a:cxn>
                <a:cxn ang="0">
                  <a:pos x="18" y="33"/>
                </a:cxn>
                <a:cxn ang="0">
                  <a:pos x="20" y="32"/>
                </a:cxn>
                <a:cxn ang="0">
                  <a:pos x="22" y="26"/>
                </a:cxn>
                <a:cxn ang="0">
                  <a:pos x="31" y="0"/>
                </a:cxn>
                <a:cxn ang="0">
                  <a:pos x="40" y="0"/>
                </a:cxn>
                <a:cxn ang="0">
                  <a:pos x="31" y="33"/>
                </a:cxn>
                <a:cxn ang="0">
                  <a:pos x="31" y="33"/>
                </a:cxn>
              </a:cxnLst>
              <a:rect l="0" t="0" r="r" b="b"/>
              <a:pathLst>
                <a:path w="40" h="41">
                  <a:moveTo>
                    <a:pt x="31" y="33"/>
                  </a:moveTo>
                  <a:lnTo>
                    <a:pt x="31" y="33"/>
                  </a:lnTo>
                  <a:lnTo>
                    <a:pt x="29" y="41"/>
                  </a:lnTo>
                  <a:lnTo>
                    <a:pt x="18" y="41"/>
                  </a:lnTo>
                  <a:lnTo>
                    <a:pt x="20" y="35"/>
                  </a:lnTo>
                  <a:lnTo>
                    <a:pt x="20" y="35"/>
                  </a:lnTo>
                  <a:lnTo>
                    <a:pt x="15" y="39"/>
                  </a:lnTo>
                  <a:lnTo>
                    <a:pt x="9" y="41"/>
                  </a:lnTo>
                  <a:lnTo>
                    <a:pt x="9" y="41"/>
                  </a:lnTo>
                  <a:lnTo>
                    <a:pt x="2" y="39"/>
                  </a:lnTo>
                  <a:lnTo>
                    <a:pt x="0" y="37"/>
                  </a:lnTo>
                  <a:lnTo>
                    <a:pt x="0" y="33"/>
                  </a:lnTo>
                  <a:lnTo>
                    <a:pt x="0" y="33"/>
                  </a:lnTo>
                  <a:lnTo>
                    <a:pt x="0" y="30"/>
                  </a:lnTo>
                  <a:lnTo>
                    <a:pt x="9" y="0"/>
                  </a:lnTo>
                  <a:lnTo>
                    <a:pt x="20" y="0"/>
                  </a:lnTo>
                  <a:lnTo>
                    <a:pt x="11" y="26"/>
                  </a:lnTo>
                  <a:lnTo>
                    <a:pt x="11" y="26"/>
                  </a:lnTo>
                  <a:lnTo>
                    <a:pt x="11" y="32"/>
                  </a:lnTo>
                  <a:lnTo>
                    <a:pt x="11" y="32"/>
                  </a:lnTo>
                  <a:lnTo>
                    <a:pt x="11" y="33"/>
                  </a:lnTo>
                  <a:lnTo>
                    <a:pt x="15" y="35"/>
                  </a:lnTo>
                  <a:lnTo>
                    <a:pt x="15" y="35"/>
                  </a:lnTo>
                  <a:lnTo>
                    <a:pt x="18" y="33"/>
                  </a:lnTo>
                  <a:lnTo>
                    <a:pt x="20" y="32"/>
                  </a:lnTo>
                  <a:lnTo>
                    <a:pt x="22" y="26"/>
                  </a:lnTo>
                  <a:lnTo>
                    <a:pt x="31" y="0"/>
                  </a:lnTo>
                  <a:lnTo>
                    <a:pt x="40" y="0"/>
                  </a:lnTo>
                  <a:lnTo>
                    <a:pt x="31" y="33"/>
                  </a:lnTo>
                  <a:lnTo>
                    <a:pt x="31" y="33"/>
                  </a:lnTo>
                  <a:close/>
                </a:path>
              </a:pathLst>
            </a:custGeom>
            <a:solidFill>
              <a:srgbClr val="48B0C3"/>
            </a:solidFill>
            <a:ln w="9525">
              <a:noFill/>
              <a:round/>
              <a:headEnd/>
              <a:tailEnd/>
            </a:ln>
          </p:spPr>
          <p:txBody>
            <a:bodyPr/>
            <a:lstStyle/>
            <a:p>
              <a:pPr>
                <a:defRPr/>
              </a:pPr>
              <a:endParaRPr lang="ja-JP" altLang="en-US">
                <a:ea typeface="ＭＳ Ｐゴシック" pitchFamily="50" charset="-128"/>
              </a:endParaRPr>
            </a:p>
          </p:txBody>
        </p:sp>
        <p:sp>
          <p:nvSpPr>
            <p:cNvPr id="39" name="Freeform 63"/>
            <p:cNvSpPr>
              <a:spLocks/>
            </p:cNvSpPr>
            <p:nvPr userDrawn="1"/>
          </p:nvSpPr>
          <p:spPr bwMode="auto">
            <a:xfrm>
              <a:off x="5058" y="3265"/>
              <a:ext cx="31" cy="41"/>
            </a:xfrm>
            <a:custGeom>
              <a:avLst/>
              <a:gdLst/>
              <a:ahLst/>
              <a:cxnLst>
                <a:cxn ang="0">
                  <a:pos x="30" y="9"/>
                </a:cxn>
                <a:cxn ang="0">
                  <a:pos x="28" y="9"/>
                </a:cxn>
                <a:cxn ang="0">
                  <a:pos x="28" y="9"/>
                </a:cxn>
                <a:cxn ang="0">
                  <a:pos x="23" y="9"/>
                </a:cxn>
                <a:cxn ang="0">
                  <a:pos x="21" y="10"/>
                </a:cxn>
                <a:cxn ang="0">
                  <a:pos x="17" y="14"/>
                </a:cxn>
                <a:cxn ang="0">
                  <a:pos x="15" y="17"/>
                </a:cxn>
                <a:cxn ang="0">
                  <a:pos x="10" y="41"/>
                </a:cxn>
                <a:cxn ang="0">
                  <a:pos x="0" y="41"/>
                </a:cxn>
                <a:cxn ang="0">
                  <a:pos x="8" y="7"/>
                </a:cxn>
                <a:cxn ang="0">
                  <a:pos x="8" y="7"/>
                </a:cxn>
                <a:cxn ang="0">
                  <a:pos x="12" y="0"/>
                </a:cxn>
                <a:cxn ang="0">
                  <a:pos x="21" y="0"/>
                </a:cxn>
                <a:cxn ang="0">
                  <a:pos x="19" y="5"/>
                </a:cxn>
                <a:cxn ang="0">
                  <a:pos x="19" y="5"/>
                </a:cxn>
                <a:cxn ang="0">
                  <a:pos x="24" y="2"/>
                </a:cxn>
                <a:cxn ang="0">
                  <a:pos x="31" y="0"/>
                </a:cxn>
                <a:cxn ang="0">
                  <a:pos x="31" y="0"/>
                </a:cxn>
                <a:cxn ang="0">
                  <a:pos x="30" y="9"/>
                </a:cxn>
                <a:cxn ang="0">
                  <a:pos x="30" y="9"/>
                </a:cxn>
              </a:cxnLst>
              <a:rect l="0" t="0" r="r" b="b"/>
              <a:pathLst>
                <a:path w="31" h="41">
                  <a:moveTo>
                    <a:pt x="30" y="9"/>
                  </a:moveTo>
                  <a:lnTo>
                    <a:pt x="28" y="9"/>
                  </a:lnTo>
                  <a:lnTo>
                    <a:pt x="28" y="9"/>
                  </a:lnTo>
                  <a:lnTo>
                    <a:pt x="23" y="9"/>
                  </a:lnTo>
                  <a:lnTo>
                    <a:pt x="21" y="10"/>
                  </a:lnTo>
                  <a:lnTo>
                    <a:pt x="17" y="14"/>
                  </a:lnTo>
                  <a:lnTo>
                    <a:pt x="15" y="17"/>
                  </a:lnTo>
                  <a:lnTo>
                    <a:pt x="10" y="41"/>
                  </a:lnTo>
                  <a:lnTo>
                    <a:pt x="0" y="41"/>
                  </a:lnTo>
                  <a:lnTo>
                    <a:pt x="8" y="7"/>
                  </a:lnTo>
                  <a:lnTo>
                    <a:pt x="8" y="7"/>
                  </a:lnTo>
                  <a:lnTo>
                    <a:pt x="12" y="0"/>
                  </a:lnTo>
                  <a:lnTo>
                    <a:pt x="21" y="0"/>
                  </a:lnTo>
                  <a:lnTo>
                    <a:pt x="19" y="5"/>
                  </a:lnTo>
                  <a:lnTo>
                    <a:pt x="19" y="5"/>
                  </a:lnTo>
                  <a:lnTo>
                    <a:pt x="24" y="2"/>
                  </a:lnTo>
                  <a:lnTo>
                    <a:pt x="31" y="0"/>
                  </a:lnTo>
                  <a:lnTo>
                    <a:pt x="31" y="0"/>
                  </a:lnTo>
                  <a:lnTo>
                    <a:pt x="30" y="9"/>
                  </a:lnTo>
                  <a:lnTo>
                    <a:pt x="30" y="9"/>
                  </a:lnTo>
                  <a:close/>
                </a:path>
              </a:pathLst>
            </a:custGeom>
            <a:solidFill>
              <a:srgbClr val="48B0C3"/>
            </a:solidFill>
            <a:ln w="9525">
              <a:noFill/>
              <a:round/>
              <a:headEnd/>
              <a:tailEnd/>
            </a:ln>
          </p:spPr>
          <p:txBody>
            <a:bodyPr/>
            <a:lstStyle/>
            <a:p>
              <a:pPr>
                <a:defRPr/>
              </a:pPr>
              <a:endParaRPr lang="ja-JP" altLang="en-US">
                <a:ea typeface="ＭＳ Ｐゴシック" pitchFamily="50" charset="-128"/>
              </a:endParaRPr>
            </a:p>
          </p:txBody>
        </p:sp>
        <p:sp>
          <p:nvSpPr>
            <p:cNvPr id="40" name="Freeform 64"/>
            <p:cNvSpPr>
              <a:spLocks/>
            </p:cNvSpPr>
            <p:nvPr userDrawn="1"/>
          </p:nvSpPr>
          <p:spPr bwMode="auto">
            <a:xfrm>
              <a:off x="5088" y="3265"/>
              <a:ext cx="35" cy="41"/>
            </a:xfrm>
            <a:custGeom>
              <a:avLst/>
              <a:gdLst/>
              <a:ahLst/>
              <a:cxnLst>
                <a:cxn ang="0">
                  <a:pos x="33" y="12"/>
                </a:cxn>
                <a:cxn ang="0">
                  <a:pos x="25" y="12"/>
                </a:cxn>
                <a:cxn ang="0">
                  <a:pos x="25" y="12"/>
                </a:cxn>
                <a:cxn ang="0">
                  <a:pos x="25" y="7"/>
                </a:cxn>
                <a:cxn ang="0">
                  <a:pos x="25" y="7"/>
                </a:cxn>
                <a:cxn ang="0">
                  <a:pos x="25" y="5"/>
                </a:cxn>
                <a:cxn ang="0">
                  <a:pos x="23" y="5"/>
                </a:cxn>
                <a:cxn ang="0">
                  <a:pos x="23" y="5"/>
                </a:cxn>
                <a:cxn ang="0">
                  <a:pos x="17" y="7"/>
                </a:cxn>
                <a:cxn ang="0">
                  <a:pos x="16" y="10"/>
                </a:cxn>
                <a:cxn ang="0">
                  <a:pos x="16" y="10"/>
                </a:cxn>
                <a:cxn ang="0">
                  <a:pos x="17" y="12"/>
                </a:cxn>
                <a:cxn ang="0">
                  <a:pos x="19" y="14"/>
                </a:cxn>
                <a:cxn ang="0">
                  <a:pos x="23" y="17"/>
                </a:cxn>
                <a:cxn ang="0">
                  <a:pos x="28" y="21"/>
                </a:cxn>
                <a:cxn ang="0">
                  <a:pos x="30" y="23"/>
                </a:cxn>
                <a:cxn ang="0">
                  <a:pos x="30" y="26"/>
                </a:cxn>
                <a:cxn ang="0">
                  <a:pos x="30" y="26"/>
                </a:cxn>
                <a:cxn ang="0">
                  <a:pos x="30" y="30"/>
                </a:cxn>
                <a:cxn ang="0">
                  <a:pos x="30" y="30"/>
                </a:cxn>
                <a:cxn ang="0">
                  <a:pos x="28" y="35"/>
                </a:cxn>
                <a:cxn ang="0">
                  <a:pos x="23" y="39"/>
                </a:cxn>
                <a:cxn ang="0">
                  <a:pos x="17" y="41"/>
                </a:cxn>
                <a:cxn ang="0">
                  <a:pos x="12" y="41"/>
                </a:cxn>
                <a:cxn ang="0">
                  <a:pos x="12" y="41"/>
                </a:cxn>
                <a:cxn ang="0">
                  <a:pos x="3" y="39"/>
                </a:cxn>
                <a:cxn ang="0">
                  <a:pos x="1" y="37"/>
                </a:cxn>
                <a:cxn ang="0">
                  <a:pos x="0" y="33"/>
                </a:cxn>
                <a:cxn ang="0">
                  <a:pos x="0" y="33"/>
                </a:cxn>
                <a:cxn ang="0">
                  <a:pos x="1" y="28"/>
                </a:cxn>
                <a:cxn ang="0">
                  <a:pos x="10" y="28"/>
                </a:cxn>
                <a:cxn ang="0">
                  <a:pos x="10" y="28"/>
                </a:cxn>
                <a:cxn ang="0">
                  <a:pos x="10" y="32"/>
                </a:cxn>
                <a:cxn ang="0">
                  <a:pos x="10" y="32"/>
                </a:cxn>
                <a:cxn ang="0">
                  <a:pos x="10" y="33"/>
                </a:cxn>
                <a:cxn ang="0">
                  <a:pos x="14" y="35"/>
                </a:cxn>
                <a:cxn ang="0">
                  <a:pos x="14" y="35"/>
                </a:cxn>
                <a:cxn ang="0">
                  <a:pos x="16" y="35"/>
                </a:cxn>
                <a:cxn ang="0">
                  <a:pos x="17" y="33"/>
                </a:cxn>
                <a:cxn ang="0">
                  <a:pos x="19" y="28"/>
                </a:cxn>
                <a:cxn ang="0">
                  <a:pos x="19" y="28"/>
                </a:cxn>
                <a:cxn ang="0">
                  <a:pos x="19" y="26"/>
                </a:cxn>
                <a:cxn ang="0">
                  <a:pos x="17" y="25"/>
                </a:cxn>
                <a:cxn ang="0">
                  <a:pos x="12" y="21"/>
                </a:cxn>
                <a:cxn ang="0">
                  <a:pos x="9" y="17"/>
                </a:cxn>
                <a:cxn ang="0">
                  <a:pos x="7" y="16"/>
                </a:cxn>
                <a:cxn ang="0">
                  <a:pos x="7" y="12"/>
                </a:cxn>
                <a:cxn ang="0">
                  <a:pos x="7" y="12"/>
                </a:cxn>
                <a:cxn ang="0">
                  <a:pos x="7" y="9"/>
                </a:cxn>
                <a:cxn ang="0">
                  <a:pos x="7" y="9"/>
                </a:cxn>
                <a:cxn ang="0">
                  <a:pos x="9" y="5"/>
                </a:cxn>
                <a:cxn ang="0">
                  <a:pos x="12" y="2"/>
                </a:cxn>
                <a:cxn ang="0">
                  <a:pos x="17" y="0"/>
                </a:cxn>
                <a:cxn ang="0">
                  <a:pos x="23" y="0"/>
                </a:cxn>
                <a:cxn ang="0">
                  <a:pos x="23" y="0"/>
                </a:cxn>
                <a:cxn ang="0">
                  <a:pos x="32" y="0"/>
                </a:cxn>
                <a:cxn ang="0">
                  <a:pos x="33" y="3"/>
                </a:cxn>
                <a:cxn ang="0">
                  <a:pos x="35" y="7"/>
                </a:cxn>
                <a:cxn ang="0">
                  <a:pos x="35" y="7"/>
                </a:cxn>
                <a:cxn ang="0">
                  <a:pos x="33" y="12"/>
                </a:cxn>
                <a:cxn ang="0">
                  <a:pos x="33" y="12"/>
                </a:cxn>
              </a:cxnLst>
              <a:rect l="0" t="0" r="r" b="b"/>
              <a:pathLst>
                <a:path w="35" h="41">
                  <a:moveTo>
                    <a:pt x="33" y="12"/>
                  </a:moveTo>
                  <a:lnTo>
                    <a:pt x="25" y="12"/>
                  </a:lnTo>
                  <a:lnTo>
                    <a:pt x="25" y="12"/>
                  </a:lnTo>
                  <a:lnTo>
                    <a:pt x="25" y="7"/>
                  </a:lnTo>
                  <a:lnTo>
                    <a:pt x="25" y="7"/>
                  </a:lnTo>
                  <a:lnTo>
                    <a:pt x="25" y="5"/>
                  </a:lnTo>
                  <a:lnTo>
                    <a:pt x="23" y="5"/>
                  </a:lnTo>
                  <a:lnTo>
                    <a:pt x="23" y="5"/>
                  </a:lnTo>
                  <a:lnTo>
                    <a:pt x="17" y="7"/>
                  </a:lnTo>
                  <a:lnTo>
                    <a:pt x="16" y="10"/>
                  </a:lnTo>
                  <a:lnTo>
                    <a:pt x="16" y="10"/>
                  </a:lnTo>
                  <a:lnTo>
                    <a:pt x="17" y="12"/>
                  </a:lnTo>
                  <a:lnTo>
                    <a:pt x="19" y="14"/>
                  </a:lnTo>
                  <a:lnTo>
                    <a:pt x="23" y="17"/>
                  </a:lnTo>
                  <a:lnTo>
                    <a:pt x="28" y="21"/>
                  </a:lnTo>
                  <a:lnTo>
                    <a:pt x="30" y="23"/>
                  </a:lnTo>
                  <a:lnTo>
                    <a:pt x="30" y="26"/>
                  </a:lnTo>
                  <a:lnTo>
                    <a:pt x="30" y="26"/>
                  </a:lnTo>
                  <a:lnTo>
                    <a:pt x="30" y="30"/>
                  </a:lnTo>
                  <a:lnTo>
                    <a:pt x="30" y="30"/>
                  </a:lnTo>
                  <a:lnTo>
                    <a:pt x="28" y="35"/>
                  </a:lnTo>
                  <a:lnTo>
                    <a:pt x="23" y="39"/>
                  </a:lnTo>
                  <a:lnTo>
                    <a:pt x="17" y="41"/>
                  </a:lnTo>
                  <a:lnTo>
                    <a:pt x="12" y="41"/>
                  </a:lnTo>
                  <a:lnTo>
                    <a:pt x="12" y="41"/>
                  </a:lnTo>
                  <a:lnTo>
                    <a:pt x="3" y="39"/>
                  </a:lnTo>
                  <a:lnTo>
                    <a:pt x="1" y="37"/>
                  </a:lnTo>
                  <a:lnTo>
                    <a:pt x="0" y="33"/>
                  </a:lnTo>
                  <a:lnTo>
                    <a:pt x="0" y="33"/>
                  </a:lnTo>
                  <a:lnTo>
                    <a:pt x="1" y="28"/>
                  </a:lnTo>
                  <a:lnTo>
                    <a:pt x="10" y="28"/>
                  </a:lnTo>
                  <a:lnTo>
                    <a:pt x="10" y="28"/>
                  </a:lnTo>
                  <a:lnTo>
                    <a:pt x="10" y="32"/>
                  </a:lnTo>
                  <a:lnTo>
                    <a:pt x="10" y="32"/>
                  </a:lnTo>
                  <a:lnTo>
                    <a:pt x="10" y="33"/>
                  </a:lnTo>
                  <a:lnTo>
                    <a:pt x="14" y="35"/>
                  </a:lnTo>
                  <a:lnTo>
                    <a:pt x="14" y="35"/>
                  </a:lnTo>
                  <a:lnTo>
                    <a:pt x="16" y="35"/>
                  </a:lnTo>
                  <a:lnTo>
                    <a:pt x="17" y="33"/>
                  </a:lnTo>
                  <a:lnTo>
                    <a:pt x="19" y="28"/>
                  </a:lnTo>
                  <a:lnTo>
                    <a:pt x="19" y="28"/>
                  </a:lnTo>
                  <a:lnTo>
                    <a:pt x="19" y="26"/>
                  </a:lnTo>
                  <a:lnTo>
                    <a:pt x="17" y="25"/>
                  </a:lnTo>
                  <a:lnTo>
                    <a:pt x="12" y="21"/>
                  </a:lnTo>
                  <a:lnTo>
                    <a:pt x="9" y="17"/>
                  </a:lnTo>
                  <a:lnTo>
                    <a:pt x="7" y="16"/>
                  </a:lnTo>
                  <a:lnTo>
                    <a:pt x="7" y="12"/>
                  </a:lnTo>
                  <a:lnTo>
                    <a:pt x="7" y="12"/>
                  </a:lnTo>
                  <a:lnTo>
                    <a:pt x="7" y="9"/>
                  </a:lnTo>
                  <a:lnTo>
                    <a:pt x="7" y="9"/>
                  </a:lnTo>
                  <a:lnTo>
                    <a:pt x="9" y="5"/>
                  </a:lnTo>
                  <a:lnTo>
                    <a:pt x="12" y="2"/>
                  </a:lnTo>
                  <a:lnTo>
                    <a:pt x="17" y="0"/>
                  </a:lnTo>
                  <a:lnTo>
                    <a:pt x="23" y="0"/>
                  </a:lnTo>
                  <a:lnTo>
                    <a:pt x="23" y="0"/>
                  </a:lnTo>
                  <a:lnTo>
                    <a:pt x="32" y="0"/>
                  </a:lnTo>
                  <a:lnTo>
                    <a:pt x="33" y="3"/>
                  </a:lnTo>
                  <a:lnTo>
                    <a:pt x="35" y="7"/>
                  </a:lnTo>
                  <a:lnTo>
                    <a:pt x="35" y="7"/>
                  </a:lnTo>
                  <a:lnTo>
                    <a:pt x="33" y="12"/>
                  </a:lnTo>
                  <a:lnTo>
                    <a:pt x="33" y="12"/>
                  </a:lnTo>
                  <a:close/>
                </a:path>
              </a:pathLst>
            </a:custGeom>
            <a:solidFill>
              <a:srgbClr val="48B0C3"/>
            </a:solidFill>
            <a:ln w="9525">
              <a:noFill/>
              <a:round/>
              <a:headEnd/>
              <a:tailEnd/>
            </a:ln>
          </p:spPr>
          <p:txBody>
            <a:bodyPr/>
            <a:lstStyle/>
            <a:p>
              <a:pPr>
                <a:defRPr/>
              </a:pPr>
              <a:endParaRPr lang="ja-JP" altLang="en-US">
                <a:ea typeface="ＭＳ Ｐゴシック" pitchFamily="50" charset="-128"/>
              </a:endParaRPr>
            </a:p>
          </p:txBody>
        </p:sp>
        <p:sp>
          <p:nvSpPr>
            <p:cNvPr id="41" name="Freeform 65"/>
            <p:cNvSpPr>
              <a:spLocks/>
            </p:cNvSpPr>
            <p:nvPr userDrawn="1"/>
          </p:nvSpPr>
          <p:spPr bwMode="auto">
            <a:xfrm>
              <a:off x="5125" y="3265"/>
              <a:ext cx="41" cy="41"/>
            </a:xfrm>
            <a:custGeom>
              <a:avLst/>
              <a:gdLst/>
              <a:ahLst/>
              <a:cxnLst>
                <a:cxn ang="0">
                  <a:pos x="30" y="33"/>
                </a:cxn>
                <a:cxn ang="0">
                  <a:pos x="30" y="33"/>
                </a:cxn>
                <a:cxn ang="0">
                  <a:pos x="28" y="41"/>
                </a:cxn>
                <a:cxn ang="0">
                  <a:pos x="19" y="41"/>
                </a:cxn>
                <a:cxn ang="0">
                  <a:pos x="19" y="35"/>
                </a:cxn>
                <a:cxn ang="0">
                  <a:pos x="19" y="35"/>
                </a:cxn>
                <a:cxn ang="0">
                  <a:pos x="14" y="39"/>
                </a:cxn>
                <a:cxn ang="0">
                  <a:pos x="9" y="41"/>
                </a:cxn>
                <a:cxn ang="0">
                  <a:pos x="9" y="41"/>
                </a:cxn>
                <a:cxn ang="0">
                  <a:pos x="3" y="39"/>
                </a:cxn>
                <a:cxn ang="0">
                  <a:pos x="2" y="37"/>
                </a:cxn>
                <a:cxn ang="0">
                  <a:pos x="0" y="33"/>
                </a:cxn>
                <a:cxn ang="0">
                  <a:pos x="0" y="33"/>
                </a:cxn>
                <a:cxn ang="0">
                  <a:pos x="2" y="30"/>
                </a:cxn>
                <a:cxn ang="0">
                  <a:pos x="9" y="0"/>
                </a:cxn>
                <a:cxn ang="0">
                  <a:pos x="19" y="0"/>
                </a:cxn>
                <a:cxn ang="0">
                  <a:pos x="12" y="26"/>
                </a:cxn>
                <a:cxn ang="0">
                  <a:pos x="12" y="26"/>
                </a:cxn>
                <a:cxn ang="0">
                  <a:pos x="11" y="32"/>
                </a:cxn>
                <a:cxn ang="0">
                  <a:pos x="11" y="32"/>
                </a:cxn>
                <a:cxn ang="0">
                  <a:pos x="12" y="33"/>
                </a:cxn>
                <a:cxn ang="0">
                  <a:pos x="14" y="35"/>
                </a:cxn>
                <a:cxn ang="0">
                  <a:pos x="14" y="35"/>
                </a:cxn>
                <a:cxn ang="0">
                  <a:pos x="18" y="33"/>
                </a:cxn>
                <a:cxn ang="0">
                  <a:pos x="19" y="32"/>
                </a:cxn>
                <a:cxn ang="0">
                  <a:pos x="23" y="26"/>
                </a:cxn>
                <a:cxn ang="0">
                  <a:pos x="30" y="0"/>
                </a:cxn>
                <a:cxn ang="0">
                  <a:pos x="41" y="0"/>
                </a:cxn>
                <a:cxn ang="0">
                  <a:pos x="30" y="33"/>
                </a:cxn>
                <a:cxn ang="0">
                  <a:pos x="30" y="33"/>
                </a:cxn>
              </a:cxnLst>
              <a:rect l="0" t="0" r="r" b="b"/>
              <a:pathLst>
                <a:path w="41" h="41">
                  <a:moveTo>
                    <a:pt x="30" y="33"/>
                  </a:moveTo>
                  <a:lnTo>
                    <a:pt x="30" y="33"/>
                  </a:lnTo>
                  <a:lnTo>
                    <a:pt x="28" y="41"/>
                  </a:lnTo>
                  <a:lnTo>
                    <a:pt x="19" y="41"/>
                  </a:lnTo>
                  <a:lnTo>
                    <a:pt x="19" y="35"/>
                  </a:lnTo>
                  <a:lnTo>
                    <a:pt x="19" y="35"/>
                  </a:lnTo>
                  <a:lnTo>
                    <a:pt x="14" y="39"/>
                  </a:lnTo>
                  <a:lnTo>
                    <a:pt x="9" y="41"/>
                  </a:lnTo>
                  <a:lnTo>
                    <a:pt x="9" y="41"/>
                  </a:lnTo>
                  <a:lnTo>
                    <a:pt x="3" y="39"/>
                  </a:lnTo>
                  <a:lnTo>
                    <a:pt x="2" y="37"/>
                  </a:lnTo>
                  <a:lnTo>
                    <a:pt x="0" y="33"/>
                  </a:lnTo>
                  <a:lnTo>
                    <a:pt x="0" y="33"/>
                  </a:lnTo>
                  <a:lnTo>
                    <a:pt x="2" y="30"/>
                  </a:lnTo>
                  <a:lnTo>
                    <a:pt x="9" y="0"/>
                  </a:lnTo>
                  <a:lnTo>
                    <a:pt x="19" y="0"/>
                  </a:lnTo>
                  <a:lnTo>
                    <a:pt x="12" y="26"/>
                  </a:lnTo>
                  <a:lnTo>
                    <a:pt x="12" y="26"/>
                  </a:lnTo>
                  <a:lnTo>
                    <a:pt x="11" y="32"/>
                  </a:lnTo>
                  <a:lnTo>
                    <a:pt x="11" y="32"/>
                  </a:lnTo>
                  <a:lnTo>
                    <a:pt x="12" y="33"/>
                  </a:lnTo>
                  <a:lnTo>
                    <a:pt x="14" y="35"/>
                  </a:lnTo>
                  <a:lnTo>
                    <a:pt x="14" y="35"/>
                  </a:lnTo>
                  <a:lnTo>
                    <a:pt x="18" y="33"/>
                  </a:lnTo>
                  <a:lnTo>
                    <a:pt x="19" y="32"/>
                  </a:lnTo>
                  <a:lnTo>
                    <a:pt x="23" y="26"/>
                  </a:lnTo>
                  <a:lnTo>
                    <a:pt x="30" y="0"/>
                  </a:lnTo>
                  <a:lnTo>
                    <a:pt x="41" y="0"/>
                  </a:lnTo>
                  <a:lnTo>
                    <a:pt x="30" y="33"/>
                  </a:lnTo>
                  <a:lnTo>
                    <a:pt x="30" y="33"/>
                  </a:lnTo>
                  <a:close/>
                </a:path>
              </a:pathLst>
            </a:custGeom>
            <a:solidFill>
              <a:srgbClr val="48B0C3"/>
            </a:solidFill>
            <a:ln w="9525">
              <a:noFill/>
              <a:round/>
              <a:headEnd/>
              <a:tailEnd/>
            </a:ln>
          </p:spPr>
          <p:txBody>
            <a:bodyPr/>
            <a:lstStyle/>
            <a:p>
              <a:pPr>
                <a:defRPr/>
              </a:pPr>
              <a:endParaRPr lang="ja-JP" altLang="en-US">
                <a:ea typeface="ＭＳ Ｐゴシック" pitchFamily="50" charset="-128"/>
              </a:endParaRPr>
            </a:p>
          </p:txBody>
        </p:sp>
        <p:sp>
          <p:nvSpPr>
            <p:cNvPr id="42" name="Freeform 66"/>
            <p:cNvSpPr>
              <a:spLocks noEditPoints="1"/>
            </p:cNvSpPr>
            <p:nvPr userDrawn="1"/>
          </p:nvSpPr>
          <p:spPr bwMode="auto">
            <a:xfrm>
              <a:off x="5166" y="3249"/>
              <a:ext cx="26" cy="57"/>
            </a:xfrm>
            <a:custGeom>
              <a:avLst/>
              <a:gdLst/>
              <a:ahLst/>
              <a:cxnLst>
                <a:cxn ang="0">
                  <a:pos x="23" y="7"/>
                </a:cxn>
                <a:cxn ang="0">
                  <a:pos x="12" y="7"/>
                </a:cxn>
                <a:cxn ang="0">
                  <a:pos x="16" y="0"/>
                </a:cxn>
                <a:cxn ang="0">
                  <a:pos x="26" y="0"/>
                </a:cxn>
                <a:cxn ang="0">
                  <a:pos x="23" y="7"/>
                </a:cxn>
                <a:cxn ang="0">
                  <a:pos x="9" y="57"/>
                </a:cxn>
                <a:cxn ang="0">
                  <a:pos x="0" y="57"/>
                </a:cxn>
                <a:cxn ang="0">
                  <a:pos x="10" y="16"/>
                </a:cxn>
                <a:cxn ang="0">
                  <a:pos x="21" y="16"/>
                </a:cxn>
                <a:cxn ang="0">
                  <a:pos x="9" y="57"/>
                </a:cxn>
                <a:cxn ang="0">
                  <a:pos x="9" y="57"/>
                </a:cxn>
              </a:cxnLst>
              <a:rect l="0" t="0" r="r" b="b"/>
              <a:pathLst>
                <a:path w="26" h="57">
                  <a:moveTo>
                    <a:pt x="23" y="7"/>
                  </a:moveTo>
                  <a:lnTo>
                    <a:pt x="12" y="7"/>
                  </a:lnTo>
                  <a:lnTo>
                    <a:pt x="16" y="0"/>
                  </a:lnTo>
                  <a:lnTo>
                    <a:pt x="26" y="0"/>
                  </a:lnTo>
                  <a:lnTo>
                    <a:pt x="23" y="7"/>
                  </a:lnTo>
                  <a:close/>
                  <a:moveTo>
                    <a:pt x="9" y="57"/>
                  </a:moveTo>
                  <a:lnTo>
                    <a:pt x="0" y="57"/>
                  </a:lnTo>
                  <a:lnTo>
                    <a:pt x="10" y="16"/>
                  </a:lnTo>
                  <a:lnTo>
                    <a:pt x="21" y="16"/>
                  </a:lnTo>
                  <a:lnTo>
                    <a:pt x="9" y="57"/>
                  </a:lnTo>
                  <a:lnTo>
                    <a:pt x="9" y="57"/>
                  </a:lnTo>
                  <a:close/>
                </a:path>
              </a:pathLst>
            </a:custGeom>
            <a:solidFill>
              <a:srgbClr val="48B0C3"/>
            </a:solidFill>
            <a:ln w="9525">
              <a:noFill/>
              <a:round/>
              <a:headEnd/>
              <a:tailEnd/>
            </a:ln>
          </p:spPr>
          <p:txBody>
            <a:bodyPr/>
            <a:lstStyle/>
            <a:p>
              <a:pPr>
                <a:defRPr/>
              </a:pPr>
              <a:endParaRPr lang="ja-JP" altLang="en-US">
                <a:ea typeface="ＭＳ Ｐゴシック" pitchFamily="50" charset="-128"/>
              </a:endParaRPr>
            </a:p>
          </p:txBody>
        </p:sp>
        <p:sp>
          <p:nvSpPr>
            <p:cNvPr id="43" name="Freeform 67"/>
            <p:cNvSpPr>
              <a:spLocks/>
            </p:cNvSpPr>
            <p:nvPr userDrawn="1"/>
          </p:nvSpPr>
          <p:spPr bwMode="auto">
            <a:xfrm>
              <a:off x="5178" y="3249"/>
              <a:ext cx="14" cy="7"/>
            </a:xfrm>
            <a:custGeom>
              <a:avLst/>
              <a:gdLst/>
              <a:ahLst/>
              <a:cxnLst>
                <a:cxn ang="0">
                  <a:pos x="11" y="7"/>
                </a:cxn>
                <a:cxn ang="0">
                  <a:pos x="0" y="7"/>
                </a:cxn>
                <a:cxn ang="0">
                  <a:pos x="4" y="0"/>
                </a:cxn>
                <a:cxn ang="0">
                  <a:pos x="14" y="0"/>
                </a:cxn>
                <a:cxn ang="0">
                  <a:pos x="11" y="7"/>
                </a:cxn>
              </a:cxnLst>
              <a:rect l="0" t="0" r="r" b="b"/>
              <a:pathLst>
                <a:path w="14" h="7">
                  <a:moveTo>
                    <a:pt x="11" y="7"/>
                  </a:moveTo>
                  <a:lnTo>
                    <a:pt x="0" y="7"/>
                  </a:lnTo>
                  <a:lnTo>
                    <a:pt x="4" y="0"/>
                  </a:lnTo>
                  <a:lnTo>
                    <a:pt x="14" y="0"/>
                  </a:lnTo>
                  <a:lnTo>
                    <a:pt x="11" y="7"/>
                  </a:lnTo>
                </a:path>
              </a:pathLst>
            </a:custGeom>
            <a:noFill/>
            <a:ln w="9525">
              <a:noFill/>
              <a:round/>
              <a:headEnd/>
              <a:tailEnd/>
            </a:ln>
          </p:spPr>
          <p:txBody>
            <a:bodyPr/>
            <a:lstStyle/>
            <a:p>
              <a:pPr>
                <a:defRPr/>
              </a:pPr>
              <a:endParaRPr lang="ja-JP" altLang="en-US">
                <a:ea typeface="ＭＳ Ｐゴシック" pitchFamily="50" charset="-128"/>
              </a:endParaRPr>
            </a:p>
          </p:txBody>
        </p:sp>
        <p:sp>
          <p:nvSpPr>
            <p:cNvPr id="44" name="Freeform 68"/>
            <p:cNvSpPr>
              <a:spLocks/>
            </p:cNvSpPr>
            <p:nvPr userDrawn="1"/>
          </p:nvSpPr>
          <p:spPr bwMode="auto">
            <a:xfrm>
              <a:off x="5166" y="3265"/>
              <a:ext cx="21" cy="41"/>
            </a:xfrm>
            <a:custGeom>
              <a:avLst/>
              <a:gdLst/>
              <a:ahLst/>
              <a:cxnLst>
                <a:cxn ang="0">
                  <a:pos x="9" y="41"/>
                </a:cxn>
                <a:cxn ang="0">
                  <a:pos x="0" y="41"/>
                </a:cxn>
                <a:cxn ang="0">
                  <a:pos x="10" y="0"/>
                </a:cxn>
                <a:cxn ang="0">
                  <a:pos x="21" y="0"/>
                </a:cxn>
                <a:cxn ang="0">
                  <a:pos x="9" y="41"/>
                </a:cxn>
                <a:cxn ang="0">
                  <a:pos x="9" y="41"/>
                </a:cxn>
              </a:cxnLst>
              <a:rect l="0" t="0" r="r" b="b"/>
              <a:pathLst>
                <a:path w="21" h="41">
                  <a:moveTo>
                    <a:pt x="9" y="41"/>
                  </a:moveTo>
                  <a:lnTo>
                    <a:pt x="0" y="41"/>
                  </a:lnTo>
                  <a:lnTo>
                    <a:pt x="10" y="0"/>
                  </a:lnTo>
                  <a:lnTo>
                    <a:pt x="21" y="0"/>
                  </a:lnTo>
                  <a:lnTo>
                    <a:pt x="9" y="41"/>
                  </a:lnTo>
                  <a:lnTo>
                    <a:pt x="9" y="41"/>
                  </a:lnTo>
                </a:path>
              </a:pathLst>
            </a:custGeom>
            <a:noFill/>
            <a:ln w="9525">
              <a:noFill/>
              <a:round/>
              <a:headEnd/>
              <a:tailEnd/>
            </a:ln>
          </p:spPr>
          <p:txBody>
            <a:bodyPr/>
            <a:lstStyle/>
            <a:p>
              <a:pPr>
                <a:defRPr/>
              </a:pPr>
              <a:endParaRPr lang="ja-JP" altLang="en-US">
                <a:ea typeface="ＭＳ Ｐゴシック" pitchFamily="50" charset="-128"/>
              </a:endParaRPr>
            </a:p>
          </p:txBody>
        </p:sp>
        <p:sp>
          <p:nvSpPr>
            <p:cNvPr id="45" name="Freeform 69"/>
            <p:cNvSpPr>
              <a:spLocks/>
            </p:cNvSpPr>
            <p:nvPr userDrawn="1"/>
          </p:nvSpPr>
          <p:spPr bwMode="auto">
            <a:xfrm>
              <a:off x="5187" y="3265"/>
              <a:ext cx="39" cy="41"/>
            </a:xfrm>
            <a:custGeom>
              <a:avLst/>
              <a:gdLst/>
              <a:ahLst/>
              <a:cxnLst>
                <a:cxn ang="0">
                  <a:pos x="39" y="12"/>
                </a:cxn>
                <a:cxn ang="0">
                  <a:pos x="30" y="41"/>
                </a:cxn>
                <a:cxn ang="0">
                  <a:pos x="21" y="41"/>
                </a:cxn>
                <a:cxn ang="0">
                  <a:pos x="28" y="14"/>
                </a:cxn>
                <a:cxn ang="0">
                  <a:pos x="28" y="14"/>
                </a:cxn>
                <a:cxn ang="0">
                  <a:pos x="28" y="9"/>
                </a:cxn>
                <a:cxn ang="0">
                  <a:pos x="28" y="9"/>
                </a:cxn>
                <a:cxn ang="0">
                  <a:pos x="28" y="7"/>
                </a:cxn>
                <a:cxn ang="0">
                  <a:pos x="27" y="5"/>
                </a:cxn>
                <a:cxn ang="0">
                  <a:pos x="27" y="5"/>
                </a:cxn>
                <a:cxn ang="0">
                  <a:pos x="23" y="7"/>
                </a:cxn>
                <a:cxn ang="0">
                  <a:pos x="20" y="9"/>
                </a:cxn>
                <a:cxn ang="0">
                  <a:pos x="18" y="14"/>
                </a:cxn>
                <a:cxn ang="0">
                  <a:pos x="11" y="41"/>
                </a:cxn>
                <a:cxn ang="0">
                  <a:pos x="0" y="41"/>
                </a:cxn>
                <a:cxn ang="0">
                  <a:pos x="9" y="7"/>
                </a:cxn>
                <a:cxn ang="0">
                  <a:pos x="9" y="7"/>
                </a:cxn>
                <a:cxn ang="0">
                  <a:pos x="11" y="0"/>
                </a:cxn>
                <a:cxn ang="0">
                  <a:pos x="21" y="0"/>
                </a:cxn>
                <a:cxn ang="0">
                  <a:pos x="20" y="5"/>
                </a:cxn>
                <a:cxn ang="0">
                  <a:pos x="20" y="5"/>
                </a:cxn>
                <a:cxn ang="0">
                  <a:pos x="25" y="0"/>
                </a:cxn>
                <a:cxn ang="0">
                  <a:pos x="32" y="0"/>
                </a:cxn>
                <a:cxn ang="0">
                  <a:pos x="32" y="0"/>
                </a:cxn>
                <a:cxn ang="0">
                  <a:pos x="37" y="0"/>
                </a:cxn>
                <a:cxn ang="0">
                  <a:pos x="39" y="3"/>
                </a:cxn>
                <a:cxn ang="0">
                  <a:pos x="39" y="7"/>
                </a:cxn>
                <a:cxn ang="0">
                  <a:pos x="39" y="7"/>
                </a:cxn>
                <a:cxn ang="0">
                  <a:pos x="39" y="12"/>
                </a:cxn>
                <a:cxn ang="0">
                  <a:pos x="39" y="12"/>
                </a:cxn>
              </a:cxnLst>
              <a:rect l="0" t="0" r="r" b="b"/>
              <a:pathLst>
                <a:path w="39" h="41">
                  <a:moveTo>
                    <a:pt x="39" y="12"/>
                  </a:moveTo>
                  <a:lnTo>
                    <a:pt x="30" y="41"/>
                  </a:lnTo>
                  <a:lnTo>
                    <a:pt x="21" y="41"/>
                  </a:lnTo>
                  <a:lnTo>
                    <a:pt x="28" y="14"/>
                  </a:lnTo>
                  <a:lnTo>
                    <a:pt x="28" y="14"/>
                  </a:lnTo>
                  <a:lnTo>
                    <a:pt x="28" y="9"/>
                  </a:lnTo>
                  <a:lnTo>
                    <a:pt x="28" y="9"/>
                  </a:lnTo>
                  <a:lnTo>
                    <a:pt x="28" y="7"/>
                  </a:lnTo>
                  <a:lnTo>
                    <a:pt x="27" y="5"/>
                  </a:lnTo>
                  <a:lnTo>
                    <a:pt x="27" y="5"/>
                  </a:lnTo>
                  <a:lnTo>
                    <a:pt x="23" y="7"/>
                  </a:lnTo>
                  <a:lnTo>
                    <a:pt x="20" y="9"/>
                  </a:lnTo>
                  <a:lnTo>
                    <a:pt x="18" y="14"/>
                  </a:lnTo>
                  <a:lnTo>
                    <a:pt x="11" y="41"/>
                  </a:lnTo>
                  <a:lnTo>
                    <a:pt x="0" y="41"/>
                  </a:lnTo>
                  <a:lnTo>
                    <a:pt x="9" y="7"/>
                  </a:lnTo>
                  <a:lnTo>
                    <a:pt x="9" y="7"/>
                  </a:lnTo>
                  <a:lnTo>
                    <a:pt x="11" y="0"/>
                  </a:lnTo>
                  <a:lnTo>
                    <a:pt x="21" y="0"/>
                  </a:lnTo>
                  <a:lnTo>
                    <a:pt x="20" y="5"/>
                  </a:lnTo>
                  <a:lnTo>
                    <a:pt x="20" y="5"/>
                  </a:lnTo>
                  <a:lnTo>
                    <a:pt x="25" y="0"/>
                  </a:lnTo>
                  <a:lnTo>
                    <a:pt x="32" y="0"/>
                  </a:lnTo>
                  <a:lnTo>
                    <a:pt x="32" y="0"/>
                  </a:lnTo>
                  <a:lnTo>
                    <a:pt x="37" y="0"/>
                  </a:lnTo>
                  <a:lnTo>
                    <a:pt x="39" y="3"/>
                  </a:lnTo>
                  <a:lnTo>
                    <a:pt x="39" y="7"/>
                  </a:lnTo>
                  <a:lnTo>
                    <a:pt x="39" y="7"/>
                  </a:lnTo>
                  <a:lnTo>
                    <a:pt x="39" y="12"/>
                  </a:lnTo>
                  <a:lnTo>
                    <a:pt x="39" y="12"/>
                  </a:lnTo>
                  <a:close/>
                </a:path>
              </a:pathLst>
            </a:custGeom>
            <a:solidFill>
              <a:srgbClr val="48B0C3"/>
            </a:solidFill>
            <a:ln w="9525">
              <a:noFill/>
              <a:round/>
              <a:headEnd/>
              <a:tailEnd/>
            </a:ln>
          </p:spPr>
          <p:txBody>
            <a:bodyPr/>
            <a:lstStyle/>
            <a:p>
              <a:pPr>
                <a:defRPr/>
              </a:pPr>
              <a:endParaRPr lang="ja-JP" altLang="en-US">
                <a:ea typeface="ＭＳ Ｐゴシック" pitchFamily="50" charset="-128"/>
              </a:endParaRPr>
            </a:p>
          </p:txBody>
        </p:sp>
        <p:sp>
          <p:nvSpPr>
            <p:cNvPr id="46" name="Freeform 70"/>
            <p:cNvSpPr>
              <a:spLocks noEditPoints="1"/>
            </p:cNvSpPr>
            <p:nvPr userDrawn="1"/>
          </p:nvSpPr>
          <p:spPr bwMode="auto">
            <a:xfrm>
              <a:off x="5226" y="3265"/>
              <a:ext cx="44" cy="57"/>
            </a:xfrm>
            <a:custGeom>
              <a:avLst/>
              <a:gdLst/>
              <a:ahLst/>
              <a:cxnLst>
                <a:cxn ang="0">
                  <a:pos x="30" y="10"/>
                </a:cxn>
                <a:cxn ang="0">
                  <a:pos x="28" y="21"/>
                </a:cxn>
                <a:cxn ang="0">
                  <a:pos x="21" y="32"/>
                </a:cxn>
                <a:cxn ang="0">
                  <a:pos x="18" y="33"/>
                </a:cxn>
                <a:cxn ang="0">
                  <a:pos x="14" y="30"/>
                </a:cxn>
                <a:cxn ang="0">
                  <a:pos x="16" y="21"/>
                </a:cxn>
                <a:cxn ang="0">
                  <a:pos x="20" y="12"/>
                </a:cxn>
                <a:cxn ang="0">
                  <a:pos x="27" y="5"/>
                </a:cxn>
                <a:cxn ang="0">
                  <a:pos x="28" y="7"/>
                </a:cxn>
                <a:cxn ang="0">
                  <a:pos x="44" y="0"/>
                </a:cxn>
                <a:cxn ang="0">
                  <a:pos x="32" y="5"/>
                </a:cxn>
                <a:cxn ang="0">
                  <a:pos x="32" y="2"/>
                </a:cxn>
                <a:cxn ang="0">
                  <a:pos x="23" y="0"/>
                </a:cxn>
                <a:cxn ang="0">
                  <a:pos x="18" y="2"/>
                </a:cxn>
                <a:cxn ang="0">
                  <a:pos x="9" y="12"/>
                </a:cxn>
                <a:cxn ang="0">
                  <a:pos x="5" y="21"/>
                </a:cxn>
                <a:cxn ang="0">
                  <a:pos x="4" y="32"/>
                </a:cxn>
                <a:cxn ang="0">
                  <a:pos x="7" y="37"/>
                </a:cxn>
                <a:cxn ang="0">
                  <a:pos x="12" y="41"/>
                </a:cxn>
                <a:cxn ang="0">
                  <a:pos x="20" y="39"/>
                </a:cxn>
                <a:cxn ang="0">
                  <a:pos x="23" y="35"/>
                </a:cxn>
                <a:cxn ang="0">
                  <a:pos x="18" y="49"/>
                </a:cxn>
                <a:cxn ang="0">
                  <a:pos x="14" y="51"/>
                </a:cxn>
                <a:cxn ang="0">
                  <a:pos x="11" y="48"/>
                </a:cxn>
                <a:cxn ang="0">
                  <a:pos x="11" y="44"/>
                </a:cxn>
                <a:cxn ang="0">
                  <a:pos x="0" y="44"/>
                </a:cxn>
                <a:cxn ang="0">
                  <a:pos x="0" y="48"/>
                </a:cxn>
                <a:cxn ang="0">
                  <a:pos x="4" y="55"/>
                </a:cxn>
                <a:cxn ang="0">
                  <a:pos x="12" y="57"/>
                </a:cxn>
                <a:cxn ang="0">
                  <a:pos x="25" y="53"/>
                </a:cxn>
                <a:cxn ang="0">
                  <a:pos x="32" y="42"/>
                </a:cxn>
                <a:cxn ang="0">
                  <a:pos x="43" y="7"/>
                </a:cxn>
                <a:cxn ang="0">
                  <a:pos x="44" y="0"/>
                </a:cxn>
              </a:cxnLst>
              <a:rect l="0" t="0" r="r" b="b"/>
              <a:pathLst>
                <a:path w="44" h="57">
                  <a:moveTo>
                    <a:pt x="30" y="10"/>
                  </a:moveTo>
                  <a:lnTo>
                    <a:pt x="30" y="10"/>
                  </a:lnTo>
                  <a:lnTo>
                    <a:pt x="28" y="21"/>
                  </a:lnTo>
                  <a:lnTo>
                    <a:pt x="28" y="21"/>
                  </a:lnTo>
                  <a:lnTo>
                    <a:pt x="25" y="28"/>
                  </a:lnTo>
                  <a:lnTo>
                    <a:pt x="21" y="32"/>
                  </a:lnTo>
                  <a:lnTo>
                    <a:pt x="18" y="33"/>
                  </a:lnTo>
                  <a:lnTo>
                    <a:pt x="18" y="33"/>
                  </a:lnTo>
                  <a:lnTo>
                    <a:pt x="16" y="32"/>
                  </a:lnTo>
                  <a:lnTo>
                    <a:pt x="14" y="30"/>
                  </a:lnTo>
                  <a:lnTo>
                    <a:pt x="14" y="30"/>
                  </a:lnTo>
                  <a:lnTo>
                    <a:pt x="16" y="21"/>
                  </a:lnTo>
                  <a:lnTo>
                    <a:pt x="16" y="21"/>
                  </a:lnTo>
                  <a:lnTo>
                    <a:pt x="20" y="12"/>
                  </a:lnTo>
                  <a:lnTo>
                    <a:pt x="23" y="7"/>
                  </a:lnTo>
                  <a:lnTo>
                    <a:pt x="27" y="5"/>
                  </a:lnTo>
                  <a:lnTo>
                    <a:pt x="27" y="5"/>
                  </a:lnTo>
                  <a:lnTo>
                    <a:pt x="28" y="7"/>
                  </a:lnTo>
                  <a:lnTo>
                    <a:pt x="30" y="10"/>
                  </a:lnTo>
                  <a:close/>
                  <a:moveTo>
                    <a:pt x="44" y="0"/>
                  </a:moveTo>
                  <a:lnTo>
                    <a:pt x="34" y="0"/>
                  </a:lnTo>
                  <a:lnTo>
                    <a:pt x="32" y="5"/>
                  </a:lnTo>
                  <a:lnTo>
                    <a:pt x="32" y="5"/>
                  </a:lnTo>
                  <a:lnTo>
                    <a:pt x="32" y="2"/>
                  </a:lnTo>
                  <a:lnTo>
                    <a:pt x="30" y="0"/>
                  </a:lnTo>
                  <a:lnTo>
                    <a:pt x="23" y="0"/>
                  </a:lnTo>
                  <a:lnTo>
                    <a:pt x="23" y="0"/>
                  </a:lnTo>
                  <a:lnTo>
                    <a:pt x="18" y="2"/>
                  </a:lnTo>
                  <a:lnTo>
                    <a:pt x="12" y="5"/>
                  </a:lnTo>
                  <a:lnTo>
                    <a:pt x="9" y="12"/>
                  </a:lnTo>
                  <a:lnTo>
                    <a:pt x="5" y="21"/>
                  </a:lnTo>
                  <a:lnTo>
                    <a:pt x="5" y="21"/>
                  </a:lnTo>
                  <a:lnTo>
                    <a:pt x="4" y="32"/>
                  </a:lnTo>
                  <a:lnTo>
                    <a:pt x="4" y="32"/>
                  </a:lnTo>
                  <a:lnTo>
                    <a:pt x="5" y="35"/>
                  </a:lnTo>
                  <a:lnTo>
                    <a:pt x="7" y="37"/>
                  </a:lnTo>
                  <a:lnTo>
                    <a:pt x="9" y="39"/>
                  </a:lnTo>
                  <a:lnTo>
                    <a:pt x="12" y="41"/>
                  </a:lnTo>
                  <a:lnTo>
                    <a:pt x="12" y="41"/>
                  </a:lnTo>
                  <a:lnTo>
                    <a:pt x="20" y="39"/>
                  </a:lnTo>
                  <a:lnTo>
                    <a:pt x="23" y="35"/>
                  </a:lnTo>
                  <a:lnTo>
                    <a:pt x="23" y="35"/>
                  </a:lnTo>
                  <a:lnTo>
                    <a:pt x="21" y="46"/>
                  </a:lnTo>
                  <a:lnTo>
                    <a:pt x="18" y="49"/>
                  </a:lnTo>
                  <a:lnTo>
                    <a:pt x="14" y="51"/>
                  </a:lnTo>
                  <a:lnTo>
                    <a:pt x="14" y="51"/>
                  </a:lnTo>
                  <a:lnTo>
                    <a:pt x="11" y="49"/>
                  </a:lnTo>
                  <a:lnTo>
                    <a:pt x="11" y="48"/>
                  </a:lnTo>
                  <a:lnTo>
                    <a:pt x="11" y="48"/>
                  </a:lnTo>
                  <a:lnTo>
                    <a:pt x="11" y="44"/>
                  </a:lnTo>
                  <a:lnTo>
                    <a:pt x="0" y="44"/>
                  </a:lnTo>
                  <a:lnTo>
                    <a:pt x="0" y="44"/>
                  </a:lnTo>
                  <a:lnTo>
                    <a:pt x="0" y="48"/>
                  </a:lnTo>
                  <a:lnTo>
                    <a:pt x="0" y="48"/>
                  </a:lnTo>
                  <a:lnTo>
                    <a:pt x="2" y="53"/>
                  </a:lnTo>
                  <a:lnTo>
                    <a:pt x="4" y="55"/>
                  </a:lnTo>
                  <a:lnTo>
                    <a:pt x="12" y="57"/>
                  </a:lnTo>
                  <a:lnTo>
                    <a:pt x="12" y="57"/>
                  </a:lnTo>
                  <a:lnTo>
                    <a:pt x="20" y="55"/>
                  </a:lnTo>
                  <a:lnTo>
                    <a:pt x="25" y="53"/>
                  </a:lnTo>
                  <a:lnTo>
                    <a:pt x="28" y="48"/>
                  </a:lnTo>
                  <a:lnTo>
                    <a:pt x="32" y="42"/>
                  </a:lnTo>
                  <a:lnTo>
                    <a:pt x="43" y="7"/>
                  </a:lnTo>
                  <a:lnTo>
                    <a:pt x="43" y="7"/>
                  </a:lnTo>
                  <a:lnTo>
                    <a:pt x="44" y="0"/>
                  </a:lnTo>
                  <a:lnTo>
                    <a:pt x="44" y="0"/>
                  </a:lnTo>
                  <a:close/>
                </a:path>
              </a:pathLst>
            </a:custGeom>
            <a:solidFill>
              <a:srgbClr val="48B0C3"/>
            </a:solidFill>
            <a:ln w="9525">
              <a:noFill/>
              <a:round/>
              <a:headEnd/>
              <a:tailEnd/>
            </a:ln>
          </p:spPr>
          <p:txBody>
            <a:bodyPr/>
            <a:lstStyle/>
            <a:p>
              <a:pPr>
                <a:defRPr/>
              </a:pPr>
              <a:endParaRPr lang="ja-JP" altLang="en-US">
                <a:ea typeface="ＭＳ Ｐゴシック" pitchFamily="50" charset="-128"/>
              </a:endParaRPr>
            </a:p>
          </p:txBody>
        </p:sp>
        <p:sp>
          <p:nvSpPr>
            <p:cNvPr id="47" name="Freeform 71"/>
            <p:cNvSpPr>
              <a:spLocks/>
            </p:cNvSpPr>
            <p:nvPr userDrawn="1"/>
          </p:nvSpPr>
          <p:spPr bwMode="auto">
            <a:xfrm>
              <a:off x="5240" y="3270"/>
              <a:ext cx="16" cy="28"/>
            </a:xfrm>
            <a:custGeom>
              <a:avLst/>
              <a:gdLst/>
              <a:ahLst/>
              <a:cxnLst>
                <a:cxn ang="0">
                  <a:pos x="16" y="5"/>
                </a:cxn>
                <a:cxn ang="0">
                  <a:pos x="16" y="5"/>
                </a:cxn>
                <a:cxn ang="0">
                  <a:pos x="14" y="16"/>
                </a:cxn>
                <a:cxn ang="0">
                  <a:pos x="14" y="16"/>
                </a:cxn>
                <a:cxn ang="0">
                  <a:pos x="11" y="23"/>
                </a:cxn>
                <a:cxn ang="0">
                  <a:pos x="7" y="27"/>
                </a:cxn>
                <a:cxn ang="0">
                  <a:pos x="4" y="28"/>
                </a:cxn>
                <a:cxn ang="0">
                  <a:pos x="4" y="28"/>
                </a:cxn>
                <a:cxn ang="0">
                  <a:pos x="2" y="27"/>
                </a:cxn>
                <a:cxn ang="0">
                  <a:pos x="0" y="25"/>
                </a:cxn>
                <a:cxn ang="0">
                  <a:pos x="0" y="25"/>
                </a:cxn>
                <a:cxn ang="0">
                  <a:pos x="2" y="16"/>
                </a:cxn>
                <a:cxn ang="0">
                  <a:pos x="2" y="16"/>
                </a:cxn>
                <a:cxn ang="0">
                  <a:pos x="6" y="7"/>
                </a:cxn>
                <a:cxn ang="0">
                  <a:pos x="9" y="2"/>
                </a:cxn>
                <a:cxn ang="0">
                  <a:pos x="13" y="0"/>
                </a:cxn>
                <a:cxn ang="0">
                  <a:pos x="13" y="0"/>
                </a:cxn>
                <a:cxn ang="0">
                  <a:pos x="14" y="2"/>
                </a:cxn>
                <a:cxn ang="0">
                  <a:pos x="16" y="5"/>
                </a:cxn>
              </a:cxnLst>
              <a:rect l="0" t="0" r="r" b="b"/>
              <a:pathLst>
                <a:path w="16" h="28">
                  <a:moveTo>
                    <a:pt x="16" y="5"/>
                  </a:moveTo>
                  <a:lnTo>
                    <a:pt x="16" y="5"/>
                  </a:lnTo>
                  <a:lnTo>
                    <a:pt x="14" y="16"/>
                  </a:lnTo>
                  <a:lnTo>
                    <a:pt x="14" y="16"/>
                  </a:lnTo>
                  <a:lnTo>
                    <a:pt x="11" y="23"/>
                  </a:lnTo>
                  <a:lnTo>
                    <a:pt x="7" y="27"/>
                  </a:lnTo>
                  <a:lnTo>
                    <a:pt x="4" y="28"/>
                  </a:lnTo>
                  <a:lnTo>
                    <a:pt x="4" y="28"/>
                  </a:lnTo>
                  <a:lnTo>
                    <a:pt x="2" y="27"/>
                  </a:lnTo>
                  <a:lnTo>
                    <a:pt x="0" y="25"/>
                  </a:lnTo>
                  <a:lnTo>
                    <a:pt x="0" y="25"/>
                  </a:lnTo>
                  <a:lnTo>
                    <a:pt x="2" y="16"/>
                  </a:lnTo>
                  <a:lnTo>
                    <a:pt x="2" y="16"/>
                  </a:lnTo>
                  <a:lnTo>
                    <a:pt x="6" y="7"/>
                  </a:lnTo>
                  <a:lnTo>
                    <a:pt x="9" y="2"/>
                  </a:lnTo>
                  <a:lnTo>
                    <a:pt x="13" y="0"/>
                  </a:lnTo>
                  <a:lnTo>
                    <a:pt x="13" y="0"/>
                  </a:lnTo>
                  <a:lnTo>
                    <a:pt x="14" y="2"/>
                  </a:lnTo>
                  <a:lnTo>
                    <a:pt x="16" y="5"/>
                  </a:lnTo>
                </a:path>
              </a:pathLst>
            </a:custGeom>
            <a:noFill/>
            <a:ln w="9525">
              <a:noFill/>
              <a:round/>
              <a:headEnd/>
              <a:tailEnd/>
            </a:ln>
          </p:spPr>
          <p:txBody>
            <a:bodyPr/>
            <a:lstStyle/>
            <a:p>
              <a:pPr>
                <a:defRPr/>
              </a:pPr>
              <a:endParaRPr lang="ja-JP" altLang="en-US">
                <a:ea typeface="ＭＳ Ｐゴシック" pitchFamily="50" charset="-128"/>
              </a:endParaRPr>
            </a:p>
          </p:txBody>
        </p:sp>
        <p:sp>
          <p:nvSpPr>
            <p:cNvPr id="48" name="Freeform 72"/>
            <p:cNvSpPr>
              <a:spLocks/>
            </p:cNvSpPr>
            <p:nvPr userDrawn="1"/>
          </p:nvSpPr>
          <p:spPr bwMode="auto">
            <a:xfrm>
              <a:off x="5226" y="3265"/>
              <a:ext cx="44" cy="57"/>
            </a:xfrm>
            <a:custGeom>
              <a:avLst/>
              <a:gdLst/>
              <a:ahLst/>
              <a:cxnLst>
                <a:cxn ang="0">
                  <a:pos x="44" y="0"/>
                </a:cxn>
                <a:cxn ang="0">
                  <a:pos x="34" y="0"/>
                </a:cxn>
                <a:cxn ang="0">
                  <a:pos x="32" y="5"/>
                </a:cxn>
                <a:cxn ang="0">
                  <a:pos x="32" y="5"/>
                </a:cxn>
                <a:cxn ang="0">
                  <a:pos x="32" y="2"/>
                </a:cxn>
                <a:cxn ang="0">
                  <a:pos x="30" y="0"/>
                </a:cxn>
                <a:cxn ang="0">
                  <a:pos x="23" y="0"/>
                </a:cxn>
                <a:cxn ang="0">
                  <a:pos x="23" y="0"/>
                </a:cxn>
                <a:cxn ang="0">
                  <a:pos x="18" y="2"/>
                </a:cxn>
                <a:cxn ang="0">
                  <a:pos x="12" y="5"/>
                </a:cxn>
                <a:cxn ang="0">
                  <a:pos x="9" y="12"/>
                </a:cxn>
                <a:cxn ang="0">
                  <a:pos x="5" y="21"/>
                </a:cxn>
                <a:cxn ang="0">
                  <a:pos x="5" y="21"/>
                </a:cxn>
                <a:cxn ang="0">
                  <a:pos x="4" y="32"/>
                </a:cxn>
                <a:cxn ang="0">
                  <a:pos x="4" y="32"/>
                </a:cxn>
                <a:cxn ang="0">
                  <a:pos x="5" y="35"/>
                </a:cxn>
                <a:cxn ang="0">
                  <a:pos x="7" y="37"/>
                </a:cxn>
                <a:cxn ang="0">
                  <a:pos x="9" y="39"/>
                </a:cxn>
                <a:cxn ang="0">
                  <a:pos x="12" y="41"/>
                </a:cxn>
                <a:cxn ang="0">
                  <a:pos x="12" y="41"/>
                </a:cxn>
                <a:cxn ang="0">
                  <a:pos x="20" y="39"/>
                </a:cxn>
                <a:cxn ang="0">
                  <a:pos x="23" y="35"/>
                </a:cxn>
                <a:cxn ang="0">
                  <a:pos x="23" y="35"/>
                </a:cxn>
                <a:cxn ang="0">
                  <a:pos x="21" y="46"/>
                </a:cxn>
                <a:cxn ang="0">
                  <a:pos x="18" y="49"/>
                </a:cxn>
                <a:cxn ang="0">
                  <a:pos x="14" y="51"/>
                </a:cxn>
                <a:cxn ang="0">
                  <a:pos x="14" y="51"/>
                </a:cxn>
                <a:cxn ang="0">
                  <a:pos x="11" y="49"/>
                </a:cxn>
                <a:cxn ang="0">
                  <a:pos x="11" y="48"/>
                </a:cxn>
                <a:cxn ang="0">
                  <a:pos x="11" y="48"/>
                </a:cxn>
                <a:cxn ang="0">
                  <a:pos x="11" y="44"/>
                </a:cxn>
                <a:cxn ang="0">
                  <a:pos x="0" y="44"/>
                </a:cxn>
                <a:cxn ang="0">
                  <a:pos x="0" y="44"/>
                </a:cxn>
                <a:cxn ang="0">
                  <a:pos x="0" y="48"/>
                </a:cxn>
                <a:cxn ang="0">
                  <a:pos x="0" y="48"/>
                </a:cxn>
                <a:cxn ang="0">
                  <a:pos x="2" y="53"/>
                </a:cxn>
                <a:cxn ang="0">
                  <a:pos x="4" y="55"/>
                </a:cxn>
                <a:cxn ang="0">
                  <a:pos x="12" y="57"/>
                </a:cxn>
                <a:cxn ang="0">
                  <a:pos x="12" y="57"/>
                </a:cxn>
                <a:cxn ang="0">
                  <a:pos x="20" y="55"/>
                </a:cxn>
                <a:cxn ang="0">
                  <a:pos x="25" y="53"/>
                </a:cxn>
                <a:cxn ang="0">
                  <a:pos x="28" y="48"/>
                </a:cxn>
                <a:cxn ang="0">
                  <a:pos x="32" y="42"/>
                </a:cxn>
                <a:cxn ang="0">
                  <a:pos x="43" y="7"/>
                </a:cxn>
                <a:cxn ang="0">
                  <a:pos x="43" y="7"/>
                </a:cxn>
                <a:cxn ang="0">
                  <a:pos x="44" y="0"/>
                </a:cxn>
                <a:cxn ang="0">
                  <a:pos x="44" y="0"/>
                </a:cxn>
              </a:cxnLst>
              <a:rect l="0" t="0" r="r" b="b"/>
              <a:pathLst>
                <a:path w="44" h="57">
                  <a:moveTo>
                    <a:pt x="44" y="0"/>
                  </a:moveTo>
                  <a:lnTo>
                    <a:pt x="34" y="0"/>
                  </a:lnTo>
                  <a:lnTo>
                    <a:pt x="32" y="5"/>
                  </a:lnTo>
                  <a:lnTo>
                    <a:pt x="32" y="5"/>
                  </a:lnTo>
                  <a:lnTo>
                    <a:pt x="32" y="2"/>
                  </a:lnTo>
                  <a:lnTo>
                    <a:pt x="30" y="0"/>
                  </a:lnTo>
                  <a:lnTo>
                    <a:pt x="23" y="0"/>
                  </a:lnTo>
                  <a:lnTo>
                    <a:pt x="23" y="0"/>
                  </a:lnTo>
                  <a:lnTo>
                    <a:pt x="18" y="2"/>
                  </a:lnTo>
                  <a:lnTo>
                    <a:pt x="12" y="5"/>
                  </a:lnTo>
                  <a:lnTo>
                    <a:pt x="9" y="12"/>
                  </a:lnTo>
                  <a:lnTo>
                    <a:pt x="5" y="21"/>
                  </a:lnTo>
                  <a:lnTo>
                    <a:pt x="5" y="21"/>
                  </a:lnTo>
                  <a:lnTo>
                    <a:pt x="4" y="32"/>
                  </a:lnTo>
                  <a:lnTo>
                    <a:pt x="4" y="32"/>
                  </a:lnTo>
                  <a:lnTo>
                    <a:pt x="5" y="35"/>
                  </a:lnTo>
                  <a:lnTo>
                    <a:pt x="7" y="37"/>
                  </a:lnTo>
                  <a:lnTo>
                    <a:pt x="9" y="39"/>
                  </a:lnTo>
                  <a:lnTo>
                    <a:pt x="12" y="41"/>
                  </a:lnTo>
                  <a:lnTo>
                    <a:pt x="12" y="41"/>
                  </a:lnTo>
                  <a:lnTo>
                    <a:pt x="20" y="39"/>
                  </a:lnTo>
                  <a:lnTo>
                    <a:pt x="23" y="35"/>
                  </a:lnTo>
                  <a:lnTo>
                    <a:pt x="23" y="35"/>
                  </a:lnTo>
                  <a:lnTo>
                    <a:pt x="21" y="46"/>
                  </a:lnTo>
                  <a:lnTo>
                    <a:pt x="18" y="49"/>
                  </a:lnTo>
                  <a:lnTo>
                    <a:pt x="14" y="51"/>
                  </a:lnTo>
                  <a:lnTo>
                    <a:pt x="14" y="51"/>
                  </a:lnTo>
                  <a:lnTo>
                    <a:pt x="11" y="49"/>
                  </a:lnTo>
                  <a:lnTo>
                    <a:pt x="11" y="48"/>
                  </a:lnTo>
                  <a:lnTo>
                    <a:pt x="11" y="48"/>
                  </a:lnTo>
                  <a:lnTo>
                    <a:pt x="11" y="44"/>
                  </a:lnTo>
                  <a:lnTo>
                    <a:pt x="0" y="44"/>
                  </a:lnTo>
                  <a:lnTo>
                    <a:pt x="0" y="44"/>
                  </a:lnTo>
                  <a:lnTo>
                    <a:pt x="0" y="48"/>
                  </a:lnTo>
                  <a:lnTo>
                    <a:pt x="0" y="48"/>
                  </a:lnTo>
                  <a:lnTo>
                    <a:pt x="2" y="53"/>
                  </a:lnTo>
                  <a:lnTo>
                    <a:pt x="4" y="55"/>
                  </a:lnTo>
                  <a:lnTo>
                    <a:pt x="12" y="57"/>
                  </a:lnTo>
                  <a:lnTo>
                    <a:pt x="12" y="57"/>
                  </a:lnTo>
                  <a:lnTo>
                    <a:pt x="20" y="55"/>
                  </a:lnTo>
                  <a:lnTo>
                    <a:pt x="25" y="53"/>
                  </a:lnTo>
                  <a:lnTo>
                    <a:pt x="28" y="48"/>
                  </a:lnTo>
                  <a:lnTo>
                    <a:pt x="32" y="42"/>
                  </a:lnTo>
                  <a:lnTo>
                    <a:pt x="43" y="7"/>
                  </a:lnTo>
                  <a:lnTo>
                    <a:pt x="43" y="7"/>
                  </a:lnTo>
                  <a:lnTo>
                    <a:pt x="44" y="0"/>
                  </a:lnTo>
                  <a:lnTo>
                    <a:pt x="44" y="0"/>
                  </a:lnTo>
                </a:path>
              </a:pathLst>
            </a:custGeom>
            <a:noFill/>
            <a:ln w="9525">
              <a:noFill/>
              <a:round/>
              <a:headEnd/>
              <a:tailEnd/>
            </a:ln>
          </p:spPr>
          <p:txBody>
            <a:bodyPr/>
            <a:lstStyle/>
            <a:p>
              <a:pPr>
                <a:defRPr/>
              </a:pPr>
              <a:endParaRPr lang="ja-JP" altLang="en-US">
                <a:ea typeface="ＭＳ Ｐゴシック" pitchFamily="50" charset="-128"/>
              </a:endParaRPr>
            </a:p>
          </p:txBody>
        </p:sp>
        <p:sp>
          <p:nvSpPr>
            <p:cNvPr id="49" name="Freeform 73"/>
            <p:cNvSpPr>
              <a:spLocks/>
            </p:cNvSpPr>
            <p:nvPr userDrawn="1"/>
          </p:nvSpPr>
          <p:spPr bwMode="auto">
            <a:xfrm>
              <a:off x="5276" y="3247"/>
              <a:ext cx="46" cy="59"/>
            </a:xfrm>
            <a:custGeom>
              <a:avLst/>
              <a:gdLst/>
              <a:ahLst/>
              <a:cxnLst>
                <a:cxn ang="0">
                  <a:pos x="44" y="9"/>
                </a:cxn>
                <a:cxn ang="0">
                  <a:pos x="25" y="9"/>
                </a:cxn>
                <a:cxn ang="0">
                  <a:pos x="21" y="25"/>
                </a:cxn>
                <a:cxn ang="0">
                  <a:pos x="39" y="25"/>
                </a:cxn>
                <a:cxn ang="0">
                  <a:pos x="35" y="32"/>
                </a:cxn>
                <a:cxn ang="0">
                  <a:pos x="17" y="32"/>
                </a:cxn>
                <a:cxn ang="0">
                  <a:pos x="12" y="50"/>
                </a:cxn>
                <a:cxn ang="0">
                  <a:pos x="33" y="50"/>
                </a:cxn>
                <a:cxn ang="0">
                  <a:pos x="30" y="59"/>
                </a:cxn>
                <a:cxn ang="0">
                  <a:pos x="0" y="59"/>
                </a:cxn>
                <a:cxn ang="0">
                  <a:pos x="16" y="0"/>
                </a:cxn>
                <a:cxn ang="0">
                  <a:pos x="46" y="0"/>
                </a:cxn>
                <a:cxn ang="0">
                  <a:pos x="44" y="9"/>
                </a:cxn>
                <a:cxn ang="0">
                  <a:pos x="44" y="9"/>
                </a:cxn>
              </a:cxnLst>
              <a:rect l="0" t="0" r="r" b="b"/>
              <a:pathLst>
                <a:path w="46" h="59">
                  <a:moveTo>
                    <a:pt x="44" y="9"/>
                  </a:moveTo>
                  <a:lnTo>
                    <a:pt x="25" y="9"/>
                  </a:lnTo>
                  <a:lnTo>
                    <a:pt x="21" y="25"/>
                  </a:lnTo>
                  <a:lnTo>
                    <a:pt x="39" y="25"/>
                  </a:lnTo>
                  <a:lnTo>
                    <a:pt x="35" y="32"/>
                  </a:lnTo>
                  <a:lnTo>
                    <a:pt x="17" y="32"/>
                  </a:lnTo>
                  <a:lnTo>
                    <a:pt x="12" y="50"/>
                  </a:lnTo>
                  <a:lnTo>
                    <a:pt x="33" y="50"/>
                  </a:lnTo>
                  <a:lnTo>
                    <a:pt x="30" y="59"/>
                  </a:lnTo>
                  <a:lnTo>
                    <a:pt x="0" y="59"/>
                  </a:lnTo>
                  <a:lnTo>
                    <a:pt x="16" y="0"/>
                  </a:lnTo>
                  <a:lnTo>
                    <a:pt x="46" y="0"/>
                  </a:lnTo>
                  <a:lnTo>
                    <a:pt x="44" y="9"/>
                  </a:lnTo>
                  <a:lnTo>
                    <a:pt x="44" y="9"/>
                  </a:lnTo>
                  <a:close/>
                </a:path>
              </a:pathLst>
            </a:custGeom>
            <a:solidFill>
              <a:srgbClr val="48B0C3"/>
            </a:solidFill>
            <a:ln w="9525">
              <a:noFill/>
              <a:round/>
              <a:headEnd/>
              <a:tailEnd/>
            </a:ln>
          </p:spPr>
          <p:txBody>
            <a:bodyPr/>
            <a:lstStyle/>
            <a:p>
              <a:pPr>
                <a:defRPr/>
              </a:pPr>
              <a:endParaRPr lang="ja-JP" altLang="en-US">
                <a:ea typeface="ＭＳ Ｐゴシック" pitchFamily="50" charset="-128"/>
              </a:endParaRPr>
            </a:p>
          </p:txBody>
        </p:sp>
        <p:sp>
          <p:nvSpPr>
            <p:cNvPr id="50" name="Freeform 74"/>
            <p:cNvSpPr>
              <a:spLocks/>
            </p:cNvSpPr>
            <p:nvPr userDrawn="1"/>
          </p:nvSpPr>
          <p:spPr bwMode="auto">
            <a:xfrm>
              <a:off x="5313" y="3265"/>
              <a:ext cx="44" cy="41"/>
            </a:xfrm>
            <a:custGeom>
              <a:avLst/>
              <a:gdLst/>
              <a:ahLst/>
              <a:cxnLst>
                <a:cxn ang="0">
                  <a:pos x="28" y="19"/>
                </a:cxn>
                <a:cxn ang="0">
                  <a:pos x="34" y="41"/>
                </a:cxn>
                <a:cxn ang="0">
                  <a:pos x="23" y="41"/>
                </a:cxn>
                <a:cxn ang="0">
                  <a:pos x="21" y="25"/>
                </a:cxn>
                <a:cxn ang="0">
                  <a:pos x="11" y="41"/>
                </a:cxn>
                <a:cxn ang="0">
                  <a:pos x="0" y="41"/>
                </a:cxn>
                <a:cxn ang="0">
                  <a:pos x="18" y="19"/>
                </a:cxn>
                <a:cxn ang="0">
                  <a:pos x="12" y="0"/>
                </a:cxn>
                <a:cxn ang="0">
                  <a:pos x="23" y="0"/>
                </a:cxn>
                <a:cxn ang="0">
                  <a:pos x="25" y="12"/>
                </a:cxn>
                <a:cxn ang="0">
                  <a:pos x="34" y="0"/>
                </a:cxn>
                <a:cxn ang="0">
                  <a:pos x="44" y="0"/>
                </a:cxn>
                <a:cxn ang="0">
                  <a:pos x="28" y="19"/>
                </a:cxn>
                <a:cxn ang="0">
                  <a:pos x="28" y="19"/>
                </a:cxn>
              </a:cxnLst>
              <a:rect l="0" t="0" r="r" b="b"/>
              <a:pathLst>
                <a:path w="44" h="41">
                  <a:moveTo>
                    <a:pt x="28" y="19"/>
                  </a:moveTo>
                  <a:lnTo>
                    <a:pt x="34" y="41"/>
                  </a:lnTo>
                  <a:lnTo>
                    <a:pt x="23" y="41"/>
                  </a:lnTo>
                  <a:lnTo>
                    <a:pt x="21" y="25"/>
                  </a:lnTo>
                  <a:lnTo>
                    <a:pt x="11" y="41"/>
                  </a:lnTo>
                  <a:lnTo>
                    <a:pt x="0" y="41"/>
                  </a:lnTo>
                  <a:lnTo>
                    <a:pt x="18" y="19"/>
                  </a:lnTo>
                  <a:lnTo>
                    <a:pt x="12" y="0"/>
                  </a:lnTo>
                  <a:lnTo>
                    <a:pt x="23" y="0"/>
                  </a:lnTo>
                  <a:lnTo>
                    <a:pt x="25" y="12"/>
                  </a:lnTo>
                  <a:lnTo>
                    <a:pt x="34" y="0"/>
                  </a:lnTo>
                  <a:lnTo>
                    <a:pt x="44" y="0"/>
                  </a:lnTo>
                  <a:lnTo>
                    <a:pt x="28" y="19"/>
                  </a:lnTo>
                  <a:lnTo>
                    <a:pt x="28" y="19"/>
                  </a:lnTo>
                  <a:close/>
                </a:path>
              </a:pathLst>
            </a:custGeom>
            <a:solidFill>
              <a:srgbClr val="48B0C3"/>
            </a:solidFill>
            <a:ln w="9525">
              <a:noFill/>
              <a:round/>
              <a:headEnd/>
              <a:tailEnd/>
            </a:ln>
          </p:spPr>
          <p:txBody>
            <a:bodyPr/>
            <a:lstStyle/>
            <a:p>
              <a:pPr>
                <a:defRPr/>
              </a:pPr>
              <a:endParaRPr lang="ja-JP" altLang="en-US">
                <a:ea typeface="ＭＳ Ｐゴシック" pitchFamily="50" charset="-128"/>
              </a:endParaRPr>
            </a:p>
          </p:txBody>
        </p:sp>
        <p:sp>
          <p:nvSpPr>
            <p:cNvPr id="51" name="Freeform 75"/>
            <p:cNvSpPr>
              <a:spLocks/>
            </p:cNvSpPr>
            <p:nvPr userDrawn="1"/>
          </p:nvSpPr>
          <p:spPr bwMode="auto">
            <a:xfrm>
              <a:off x="5356" y="3265"/>
              <a:ext cx="35" cy="41"/>
            </a:xfrm>
            <a:custGeom>
              <a:avLst/>
              <a:gdLst/>
              <a:ahLst/>
              <a:cxnLst>
                <a:cxn ang="0">
                  <a:pos x="35" y="14"/>
                </a:cxn>
                <a:cxn ang="0">
                  <a:pos x="24" y="14"/>
                </a:cxn>
                <a:cxn ang="0">
                  <a:pos x="24" y="14"/>
                </a:cxn>
                <a:cxn ang="0">
                  <a:pos x="26" y="9"/>
                </a:cxn>
                <a:cxn ang="0">
                  <a:pos x="26" y="9"/>
                </a:cxn>
                <a:cxn ang="0">
                  <a:pos x="24" y="7"/>
                </a:cxn>
                <a:cxn ang="0">
                  <a:pos x="23" y="5"/>
                </a:cxn>
                <a:cxn ang="0">
                  <a:pos x="23" y="5"/>
                </a:cxn>
                <a:cxn ang="0">
                  <a:pos x="17" y="7"/>
                </a:cxn>
                <a:cxn ang="0">
                  <a:pos x="16" y="10"/>
                </a:cxn>
                <a:cxn ang="0">
                  <a:pos x="12" y="21"/>
                </a:cxn>
                <a:cxn ang="0">
                  <a:pos x="12" y="21"/>
                </a:cxn>
                <a:cxn ang="0">
                  <a:pos x="10" y="30"/>
                </a:cxn>
                <a:cxn ang="0">
                  <a:pos x="10" y="30"/>
                </a:cxn>
                <a:cxn ang="0">
                  <a:pos x="10" y="33"/>
                </a:cxn>
                <a:cxn ang="0">
                  <a:pos x="14" y="35"/>
                </a:cxn>
                <a:cxn ang="0">
                  <a:pos x="14" y="35"/>
                </a:cxn>
                <a:cxn ang="0">
                  <a:pos x="17" y="33"/>
                </a:cxn>
                <a:cxn ang="0">
                  <a:pos x="19" y="32"/>
                </a:cxn>
                <a:cxn ang="0">
                  <a:pos x="21" y="26"/>
                </a:cxn>
                <a:cxn ang="0">
                  <a:pos x="31" y="26"/>
                </a:cxn>
                <a:cxn ang="0">
                  <a:pos x="31" y="26"/>
                </a:cxn>
                <a:cxn ang="0">
                  <a:pos x="28" y="33"/>
                </a:cxn>
                <a:cxn ang="0">
                  <a:pos x="24" y="37"/>
                </a:cxn>
                <a:cxn ang="0">
                  <a:pos x="19" y="41"/>
                </a:cxn>
                <a:cxn ang="0">
                  <a:pos x="12" y="41"/>
                </a:cxn>
                <a:cxn ang="0">
                  <a:pos x="12" y="41"/>
                </a:cxn>
                <a:cxn ang="0">
                  <a:pos x="8" y="41"/>
                </a:cxn>
                <a:cxn ang="0">
                  <a:pos x="3" y="39"/>
                </a:cxn>
                <a:cxn ang="0">
                  <a:pos x="1" y="37"/>
                </a:cxn>
                <a:cxn ang="0">
                  <a:pos x="0" y="32"/>
                </a:cxn>
                <a:cxn ang="0">
                  <a:pos x="0" y="32"/>
                </a:cxn>
                <a:cxn ang="0">
                  <a:pos x="1" y="21"/>
                </a:cxn>
                <a:cxn ang="0">
                  <a:pos x="1" y="21"/>
                </a:cxn>
                <a:cxn ang="0">
                  <a:pos x="5" y="12"/>
                </a:cxn>
                <a:cxn ang="0">
                  <a:pos x="8" y="5"/>
                </a:cxn>
                <a:cxn ang="0">
                  <a:pos x="14" y="2"/>
                </a:cxn>
                <a:cxn ang="0">
                  <a:pos x="17" y="0"/>
                </a:cxn>
                <a:cxn ang="0">
                  <a:pos x="23" y="0"/>
                </a:cxn>
                <a:cxn ang="0">
                  <a:pos x="23" y="0"/>
                </a:cxn>
                <a:cxn ang="0">
                  <a:pos x="28" y="0"/>
                </a:cxn>
                <a:cxn ang="0">
                  <a:pos x="31" y="0"/>
                </a:cxn>
                <a:cxn ang="0">
                  <a:pos x="35" y="3"/>
                </a:cxn>
                <a:cxn ang="0">
                  <a:pos x="35" y="7"/>
                </a:cxn>
                <a:cxn ang="0">
                  <a:pos x="35" y="7"/>
                </a:cxn>
                <a:cxn ang="0">
                  <a:pos x="35" y="14"/>
                </a:cxn>
                <a:cxn ang="0">
                  <a:pos x="35" y="14"/>
                </a:cxn>
              </a:cxnLst>
              <a:rect l="0" t="0" r="r" b="b"/>
              <a:pathLst>
                <a:path w="35" h="41">
                  <a:moveTo>
                    <a:pt x="35" y="14"/>
                  </a:moveTo>
                  <a:lnTo>
                    <a:pt x="24" y="14"/>
                  </a:lnTo>
                  <a:lnTo>
                    <a:pt x="24" y="14"/>
                  </a:lnTo>
                  <a:lnTo>
                    <a:pt x="26" y="9"/>
                  </a:lnTo>
                  <a:lnTo>
                    <a:pt x="26" y="9"/>
                  </a:lnTo>
                  <a:lnTo>
                    <a:pt x="24" y="7"/>
                  </a:lnTo>
                  <a:lnTo>
                    <a:pt x="23" y="5"/>
                  </a:lnTo>
                  <a:lnTo>
                    <a:pt x="23" y="5"/>
                  </a:lnTo>
                  <a:lnTo>
                    <a:pt x="17" y="7"/>
                  </a:lnTo>
                  <a:lnTo>
                    <a:pt x="16" y="10"/>
                  </a:lnTo>
                  <a:lnTo>
                    <a:pt x="12" y="21"/>
                  </a:lnTo>
                  <a:lnTo>
                    <a:pt x="12" y="21"/>
                  </a:lnTo>
                  <a:lnTo>
                    <a:pt x="10" y="30"/>
                  </a:lnTo>
                  <a:lnTo>
                    <a:pt x="10" y="30"/>
                  </a:lnTo>
                  <a:lnTo>
                    <a:pt x="10" y="33"/>
                  </a:lnTo>
                  <a:lnTo>
                    <a:pt x="14" y="35"/>
                  </a:lnTo>
                  <a:lnTo>
                    <a:pt x="14" y="35"/>
                  </a:lnTo>
                  <a:lnTo>
                    <a:pt x="17" y="33"/>
                  </a:lnTo>
                  <a:lnTo>
                    <a:pt x="19" y="32"/>
                  </a:lnTo>
                  <a:lnTo>
                    <a:pt x="21" y="26"/>
                  </a:lnTo>
                  <a:lnTo>
                    <a:pt x="31" y="26"/>
                  </a:lnTo>
                  <a:lnTo>
                    <a:pt x="31" y="26"/>
                  </a:lnTo>
                  <a:lnTo>
                    <a:pt x="28" y="33"/>
                  </a:lnTo>
                  <a:lnTo>
                    <a:pt x="24" y="37"/>
                  </a:lnTo>
                  <a:lnTo>
                    <a:pt x="19" y="41"/>
                  </a:lnTo>
                  <a:lnTo>
                    <a:pt x="12" y="41"/>
                  </a:lnTo>
                  <a:lnTo>
                    <a:pt x="12" y="41"/>
                  </a:lnTo>
                  <a:lnTo>
                    <a:pt x="8" y="41"/>
                  </a:lnTo>
                  <a:lnTo>
                    <a:pt x="3" y="39"/>
                  </a:lnTo>
                  <a:lnTo>
                    <a:pt x="1" y="37"/>
                  </a:lnTo>
                  <a:lnTo>
                    <a:pt x="0" y="32"/>
                  </a:lnTo>
                  <a:lnTo>
                    <a:pt x="0" y="32"/>
                  </a:lnTo>
                  <a:lnTo>
                    <a:pt x="1" y="21"/>
                  </a:lnTo>
                  <a:lnTo>
                    <a:pt x="1" y="21"/>
                  </a:lnTo>
                  <a:lnTo>
                    <a:pt x="5" y="12"/>
                  </a:lnTo>
                  <a:lnTo>
                    <a:pt x="8" y="5"/>
                  </a:lnTo>
                  <a:lnTo>
                    <a:pt x="14" y="2"/>
                  </a:lnTo>
                  <a:lnTo>
                    <a:pt x="17" y="0"/>
                  </a:lnTo>
                  <a:lnTo>
                    <a:pt x="23" y="0"/>
                  </a:lnTo>
                  <a:lnTo>
                    <a:pt x="23" y="0"/>
                  </a:lnTo>
                  <a:lnTo>
                    <a:pt x="28" y="0"/>
                  </a:lnTo>
                  <a:lnTo>
                    <a:pt x="31" y="0"/>
                  </a:lnTo>
                  <a:lnTo>
                    <a:pt x="35" y="3"/>
                  </a:lnTo>
                  <a:lnTo>
                    <a:pt x="35" y="7"/>
                  </a:lnTo>
                  <a:lnTo>
                    <a:pt x="35" y="7"/>
                  </a:lnTo>
                  <a:lnTo>
                    <a:pt x="35" y="14"/>
                  </a:lnTo>
                  <a:lnTo>
                    <a:pt x="35" y="14"/>
                  </a:lnTo>
                  <a:close/>
                </a:path>
              </a:pathLst>
            </a:custGeom>
            <a:solidFill>
              <a:srgbClr val="48B0C3"/>
            </a:solidFill>
            <a:ln w="9525">
              <a:noFill/>
              <a:round/>
              <a:headEnd/>
              <a:tailEnd/>
            </a:ln>
          </p:spPr>
          <p:txBody>
            <a:bodyPr/>
            <a:lstStyle/>
            <a:p>
              <a:pPr>
                <a:defRPr/>
              </a:pPr>
              <a:endParaRPr lang="ja-JP" altLang="en-US">
                <a:ea typeface="ＭＳ Ｐゴシック" pitchFamily="50" charset="-128"/>
              </a:endParaRPr>
            </a:p>
          </p:txBody>
        </p:sp>
        <p:sp>
          <p:nvSpPr>
            <p:cNvPr id="52" name="Freeform 76"/>
            <p:cNvSpPr>
              <a:spLocks noEditPoints="1"/>
            </p:cNvSpPr>
            <p:nvPr userDrawn="1"/>
          </p:nvSpPr>
          <p:spPr bwMode="auto">
            <a:xfrm>
              <a:off x="5393" y="3265"/>
              <a:ext cx="35" cy="41"/>
            </a:xfrm>
            <a:custGeom>
              <a:avLst/>
              <a:gdLst/>
              <a:ahLst/>
              <a:cxnLst>
                <a:cxn ang="0">
                  <a:pos x="26" y="9"/>
                </a:cxn>
                <a:cxn ang="0">
                  <a:pos x="26" y="9"/>
                </a:cxn>
                <a:cxn ang="0">
                  <a:pos x="25" y="16"/>
                </a:cxn>
                <a:cxn ang="0">
                  <a:pos x="14" y="16"/>
                </a:cxn>
                <a:cxn ang="0">
                  <a:pos x="14" y="16"/>
                </a:cxn>
                <a:cxn ang="0">
                  <a:pos x="16" y="9"/>
                </a:cxn>
                <a:cxn ang="0">
                  <a:pos x="19" y="7"/>
                </a:cxn>
                <a:cxn ang="0">
                  <a:pos x="23" y="5"/>
                </a:cxn>
                <a:cxn ang="0">
                  <a:pos x="23" y="5"/>
                </a:cxn>
                <a:cxn ang="0">
                  <a:pos x="25" y="7"/>
                </a:cxn>
                <a:cxn ang="0">
                  <a:pos x="26" y="9"/>
                </a:cxn>
                <a:cxn ang="0">
                  <a:pos x="35" y="9"/>
                </a:cxn>
                <a:cxn ang="0">
                  <a:pos x="35" y="9"/>
                </a:cxn>
                <a:cxn ang="0">
                  <a:pos x="35" y="3"/>
                </a:cxn>
                <a:cxn ang="0">
                  <a:pos x="32" y="2"/>
                </a:cxn>
                <a:cxn ang="0">
                  <a:pos x="28" y="0"/>
                </a:cxn>
                <a:cxn ang="0">
                  <a:pos x="25" y="0"/>
                </a:cxn>
                <a:cxn ang="0">
                  <a:pos x="25" y="0"/>
                </a:cxn>
                <a:cxn ang="0">
                  <a:pos x="16" y="2"/>
                </a:cxn>
                <a:cxn ang="0">
                  <a:pos x="9" y="5"/>
                </a:cxn>
                <a:cxn ang="0">
                  <a:pos x="5" y="12"/>
                </a:cxn>
                <a:cxn ang="0">
                  <a:pos x="2" y="21"/>
                </a:cxn>
                <a:cxn ang="0">
                  <a:pos x="2" y="21"/>
                </a:cxn>
                <a:cxn ang="0">
                  <a:pos x="0" y="32"/>
                </a:cxn>
                <a:cxn ang="0">
                  <a:pos x="0" y="32"/>
                </a:cxn>
                <a:cxn ang="0">
                  <a:pos x="2" y="37"/>
                </a:cxn>
                <a:cxn ang="0">
                  <a:pos x="3" y="39"/>
                </a:cxn>
                <a:cxn ang="0">
                  <a:pos x="9" y="41"/>
                </a:cxn>
                <a:cxn ang="0">
                  <a:pos x="12" y="41"/>
                </a:cxn>
                <a:cxn ang="0">
                  <a:pos x="12" y="41"/>
                </a:cxn>
                <a:cxn ang="0">
                  <a:pos x="19" y="41"/>
                </a:cxn>
                <a:cxn ang="0">
                  <a:pos x="25" y="37"/>
                </a:cxn>
                <a:cxn ang="0">
                  <a:pos x="28" y="33"/>
                </a:cxn>
                <a:cxn ang="0">
                  <a:pos x="32" y="26"/>
                </a:cxn>
                <a:cxn ang="0">
                  <a:pos x="21" y="26"/>
                </a:cxn>
                <a:cxn ang="0">
                  <a:pos x="21" y="26"/>
                </a:cxn>
                <a:cxn ang="0">
                  <a:pos x="19" y="32"/>
                </a:cxn>
                <a:cxn ang="0">
                  <a:pos x="18" y="33"/>
                </a:cxn>
                <a:cxn ang="0">
                  <a:pos x="14" y="35"/>
                </a:cxn>
                <a:cxn ang="0">
                  <a:pos x="14" y="35"/>
                </a:cxn>
                <a:cxn ang="0">
                  <a:pos x="10" y="33"/>
                </a:cxn>
                <a:cxn ang="0">
                  <a:pos x="10" y="32"/>
                </a:cxn>
                <a:cxn ang="0">
                  <a:pos x="10" y="32"/>
                </a:cxn>
                <a:cxn ang="0">
                  <a:pos x="12" y="21"/>
                </a:cxn>
                <a:cxn ang="0">
                  <a:pos x="33" y="21"/>
                </a:cxn>
                <a:cxn ang="0">
                  <a:pos x="33" y="21"/>
                </a:cxn>
                <a:cxn ang="0">
                  <a:pos x="35" y="16"/>
                </a:cxn>
                <a:cxn ang="0">
                  <a:pos x="35" y="9"/>
                </a:cxn>
                <a:cxn ang="0">
                  <a:pos x="35" y="9"/>
                </a:cxn>
              </a:cxnLst>
              <a:rect l="0" t="0" r="r" b="b"/>
              <a:pathLst>
                <a:path w="35" h="41">
                  <a:moveTo>
                    <a:pt x="26" y="9"/>
                  </a:moveTo>
                  <a:lnTo>
                    <a:pt x="26" y="9"/>
                  </a:lnTo>
                  <a:lnTo>
                    <a:pt x="25" y="16"/>
                  </a:lnTo>
                  <a:lnTo>
                    <a:pt x="14" y="16"/>
                  </a:lnTo>
                  <a:lnTo>
                    <a:pt x="14" y="16"/>
                  </a:lnTo>
                  <a:lnTo>
                    <a:pt x="16" y="9"/>
                  </a:lnTo>
                  <a:lnTo>
                    <a:pt x="19" y="7"/>
                  </a:lnTo>
                  <a:lnTo>
                    <a:pt x="23" y="5"/>
                  </a:lnTo>
                  <a:lnTo>
                    <a:pt x="23" y="5"/>
                  </a:lnTo>
                  <a:lnTo>
                    <a:pt x="25" y="7"/>
                  </a:lnTo>
                  <a:lnTo>
                    <a:pt x="26" y="9"/>
                  </a:lnTo>
                  <a:close/>
                  <a:moveTo>
                    <a:pt x="35" y="9"/>
                  </a:moveTo>
                  <a:lnTo>
                    <a:pt x="35" y="9"/>
                  </a:lnTo>
                  <a:lnTo>
                    <a:pt x="35" y="3"/>
                  </a:lnTo>
                  <a:lnTo>
                    <a:pt x="32" y="2"/>
                  </a:lnTo>
                  <a:lnTo>
                    <a:pt x="28" y="0"/>
                  </a:lnTo>
                  <a:lnTo>
                    <a:pt x="25" y="0"/>
                  </a:lnTo>
                  <a:lnTo>
                    <a:pt x="25" y="0"/>
                  </a:lnTo>
                  <a:lnTo>
                    <a:pt x="16" y="2"/>
                  </a:lnTo>
                  <a:lnTo>
                    <a:pt x="9" y="5"/>
                  </a:lnTo>
                  <a:lnTo>
                    <a:pt x="5" y="12"/>
                  </a:lnTo>
                  <a:lnTo>
                    <a:pt x="2" y="21"/>
                  </a:lnTo>
                  <a:lnTo>
                    <a:pt x="2" y="21"/>
                  </a:lnTo>
                  <a:lnTo>
                    <a:pt x="0" y="32"/>
                  </a:lnTo>
                  <a:lnTo>
                    <a:pt x="0" y="32"/>
                  </a:lnTo>
                  <a:lnTo>
                    <a:pt x="2" y="37"/>
                  </a:lnTo>
                  <a:lnTo>
                    <a:pt x="3" y="39"/>
                  </a:lnTo>
                  <a:lnTo>
                    <a:pt x="9" y="41"/>
                  </a:lnTo>
                  <a:lnTo>
                    <a:pt x="12" y="41"/>
                  </a:lnTo>
                  <a:lnTo>
                    <a:pt x="12" y="41"/>
                  </a:lnTo>
                  <a:lnTo>
                    <a:pt x="19" y="41"/>
                  </a:lnTo>
                  <a:lnTo>
                    <a:pt x="25" y="37"/>
                  </a:lnTo>
                  <a:lnTo>
                    <a:pt x="28" y="33"/>
                  </a:lnTo>
                  <a:lnTo>
                    <a:pt x="32" y="26"/>
                  </a:lnTo>
                  <a:lnTo>
                    <a:pt x="21" y="26"/>
                  </a:lnTo>
                  <a:lnTo>
                    <a:pt x="21" y="26"/>
                  </a:lnTo>
                  <a:lnTo>
                    <a:pt x="19" y="32"/>
                  </a:lnTo>
                  <a:lnTo>
                    <a:pt x="18" y="33"/>
                  </a:lnTo>
                  <a:lnTo>
                    <a:pt x="14" y="35"/>
                  </a:lnTo>
                  <a:lnTo>
                    <a:pt x="14" y="35"/>
                  </a:lnTo>
                  <a:lnTo>
                    <a:pt x="10" y="33"/>
                  </a:lnTo>
                  <a:lnTo>
                    <a:pt x="10" y="32"/>
                  </a:lnTo>
                  <a:lnTo>
                    <a:pt x="10" y="32"/>
                  </a:lnTo>
                  <a:lnTo>
                    <a:pt x="12" y="21"/>
                  </a:lnTo>
                  <a:lnTo>
                    <a:pt x="33" y="21"/>
                  </a:lnTo>
                  <a:lnTo>
                    <a:pt x="33" y="21"/>
                  </a:lnTo>
                  <a:lnTo>
                    <a:pt x="35" y="16"/>
                  </a:lnTo>
                  <a:lnTo>
                    <a:pt x="35" y="9"/>
                  </a:lnTo>
                  <a:lnTo>
                    <a:pt x="35" y="9"/>
                  </a:lnTo>
                  <a:close/>
                </a:path>
              </a:pathLst>
            </a:custGeom>
            <a:solidFill>
              <a:srgbClr val="48B0C3"/>
            </a:solidFill>
            <a:ln w="9525">
              <a:noFill/>
              <a:round/>
              <a:headEnd/>
              <a:tailEnd/>
            </a:ln>
          </p:spPr>
          <p:txBody>
            <a:bodyPr/>
            <a:lstStyle/>
            <a:p>
              <a:pPr>
                <a:defRPr/>
              </a:pPr>
              <a:endParaRPr lang="ja-JP" altLang="en-US">
                <a:ea typeface="ＭＳ Ｐゴシック" pitchFamily="50" charset="-128"/>
              </a:endParaRPr>
            </a:p>
          </p:txBody>
        </p:sp>
        <p:sp>
          <p:nvSpPr>
            <p:cNvPr id="53" name="Freeform 77"/>
            <p:cNvSpPr>
              <a:spLocks/>
            </p:cNvSpPr>
            <p:nvPr userDrawn="1"/>
          </p:nvSpPr>
          <p:spPr bwMode="auto">
            <a:xfrm>
              <a:off x="5407" y="3270"/>
              <a:ext cx="12" cy="11"/>
            </a:xfrm>
            <a:custGeom>
              <a:avLst/>
              <a:gdLst/>
              <a:ahLst/>
              <a:cxnLst>
                <a:cxn ang="0">
                  <a:pos x="12" y="4"/>
                </a:cxn>
                <a:cxn ang="0">
                  <a:pos x="12" y="4"/>
                </a:cxn>
                <a:cxn ang="0">
                  <a:pos x="11" y="11"/>
                </a:cxn>
                <a:cxn ang="0">
                  <a:pos x="0" y="11"/>
                </a:cxn>
                <a:cxn ang="0">
                  <a:pos x="0" y="11"/>
                </a:cxn>
                <a:cxn ang="0">
                  <a:pos x="2" y="4"/>
                </a:cxn>
                <a:cxn ang="0">
                  <a:pos x="5" y="2"/>
                </a:cxn>
                <a:cxn ang="0">
                  <a:pos x="9" y="0"/>
                </a:cxn>
                <a:cxn ang="0">
                  <a:pos x="9" y="0"/>
                </a:cxn>
                <a:cxn ang="0">
                  <a:pos x="11" y="2"/>
                </a:cxn>
                <a:cxn ang="0">
                  <a:pos x="12" y="4"/>
                </a:cxn>
              </a:cxnLst>
              <a:rect l="0" t="0" r="r" b="b"/>
              <a:pathLst>
                <a:path w="12" h="11">
                  <a:moveTo>
                    <a:pt x="12" y="4"/>
                  </a:moveTo>
                  <a:lnTo>
                    <a:pt x="12" y="4"/>
                  </a:lnTo>
                  <a:lnTo>
                    <a:pt x="11" y="11"/>
                  </a:lnTo>
                  <a:lnTo>
                    <a:pt x="0" y="11"/>
                  </a:lnTo>
                  <a:lnTo>
                    <a:pt x="0" y="11"/>
                  </a:lnTo>
                  <a:lnTo>
                    <a:pt x="2" y="4"/>
                  </a:lnTo>
                  <a:lnTo>
                    <a:pt x="5" y="2"/>
                  </a:lnTo>
                  <a:lnTo>
                    <a:pt x="9" y="0"/>
                  </a:lnTo>
                  <a:lnTo>
                    <a:pt x="9" y="0"/>
                  </a:lnTo>
                  <a:lnTo>
                    <a:pt x="11" y="2"/>
                  </a:lnTo>
                  <a:lnTo>
                    <a:pt x="12" y="4"/>
                  </a:lnTo>
                </a:path>
              </a:pathLst>
            </a:custGeom>
            <a:noFill/>
            <a:ln w="9525">
              <a:noFill/>
              <a:round/>
              <a:headEnd/>
              <a:tailEnd/>
            </a:ln>
          </p:spPr>
          <p:txBody>
            <a:bodyPr/>
            <a:lstStyle/>
            <a:p>
              <a:pPr>
                <a:defRPr/>
              </a:pPr>
              <a:endParaRPr lang="ja-JP" altLang="en-US">
                <a:ea typeface="ＭＳ Ｐゴシック" pitchFamily="50" charset="-128"/>
              </a:endParaRPr>
            </a:p>
          </p:txBody>
        </p:sp>
        <p:sp>
          <p:nvSpPr>
            <p:cNvPr id="54" name="Freeform 78"/>
            <p:cNvSpPr>
              <a:spLocks/>
            </p:cNvSpPr>
            <p:nvPr userDrawn="1"/>
          </p:nvSpPr>
          <p:spPr bwMode="auto">
            <a:xfrm>
              <a:off x="5393" y="3265"/>
              <a:ext cx="35" cy="41"/>
            </a:xfrm>
            <a:custGeom>
              <a:avLst/>
              <a:gdLst/>
              <a:ahLst/>
              <a:cxnLst>
                <a:cxn ang="0">
                  <a:pos x="35" y="9"/>
                </a:cxn>
                <a:cxn ang="0">
                  <a:pos x="35" y="9"/>
                </a:cxn>
                <a:cxn ang="0">
                  <a:pos x="35" y="3"/>
                </a:cxn>
                <a:cxn ang="0">
                  <a:pos x="32" y="2"/>
                </a:cxn>
                <a:cxn ang="0">
                  <a:pos x="28" y="0"/>
                </a:cxn>
                <a:cxn ang="0">
                  <a:pos x="25" y="0"/>
                </a:cxn>
                <a:cxn ang="0">
                  <a:pos x="25" y="0"/>
                </a:cxn>
                <a:cxn ang="0">
                  <a:pos x="16" y="2"/>
                </a:cxn>
                <a:cxn ang="0">
                  <a:pos x="9" y="5"/>
                </a:cxn>
                <a:cxn ang="0">
                  <a:pos x="5" y="12"/>
                </a:cxn>
                <a:cxn ang="0">
                  <a:pos x="2" y="21"/>
                </a:cxn>
                <a:cxn ang="0">
                  <a:pos x="2" y="21"/>
                </a:cxn>
                <a:cxn ang="0">
                  <a:pos x="0" y="32"/>
                </a:cxn>
                <a:cxn ang="0">
                  <a:pos x="0" y="32"/>
                </a:cxn>
                <a:cxn ang="0">
                  <a:pos x="2" y="37"/>
                </a:cxn>
                <a:cxn ang="0">
                  <a:pos x="3" y="39"/>
                </a:cxn>
                <a:cxn ang="0">
                  <a:pos x="9" y="41"/>
                </a:cxn>
                <a:cxn ang="0">
                  <a:pos x="12" y="41"/>
                </a:cxn>
                <a:cxn ang="0">
                  <a:pos x="12" y="41"/>
                </a:cxn>
                <a:cxn ang="0">
                  <a:pos x="19" y="41"/>
                </a:cxn>
                <a:cxn ang="0">
                  <a:pos x="25" y="37"/>
                </a:cxn>
                <a:cxn ang="0">
                  <a:pos x="28" y="33"/>
                </a:cxn>
                <a:cxn ang="0">
                  <a:pos x="32" y="26"/>
                </a:cxn>
                <a:cxn ang="0">
                  <a:pos x="21" y="26"/>
                </a:cxn>
                <a:cxn ang="0">
                  <a:pos x="21" y="26"/>
                </a:cxn>
                <a:cxn ang="0">
                  <a:pos x="19" y="32"/>
                </a:cxn>
                <a:cxn ang="0">
                  <a:pos x="18" y="33"/>
                </a:cxn>
                <a:cxn ang="0">
                  <a:pos x="14" y="35"/>
                </a:cxn>
                <a:cxn ang="0">
                  <a:pos x="14" y="35"/>
                </a:cxn>
                <a:cxn ang="0">
                  <a:pos x="10" y="33"/>
                </a:cxn>
                <a:cxn ang="0">
                  <a:pos x="10" y="32"/>
                </a:cxn>
                <a:cxn ang="0">
                  <a:pos x="10" y="32"/>
                </a:cxn>
                <a:cxn ang="0">
                  <a:pos x="12" y="21"/>
                </a:cxn>
                <a:cxn ang="0">
                  <a:pos x="33" y="21"/>
                </a:cxn>
                <a:cxn ang="0">
                  <a:pos x="33" y="21"/>
                </a:cxn>
                <a:cxn ang="0">
                  <a:pos x="35" y="16"/>
                </a:cxn>
                <a:cxn ang="0">
                  <a:pos x="35" y="9"/>
                </a:cxn>
                <a:cxn ang="0">
                  <a:pos x="35" y="9"/>
                </a:cxn>
              </a:cxnLst>
              <a:rect l="0" t="0" r="r" b="b"/>
              <a:pathLst>
                <a:path w="35" h="41">
                  <a:moveTo>
                    <a:pt x="35" y="9"/>
                  </a:moveTo>
                  <a:lnTo>
                    <a:pt x="35" y="9"/>
                  </a:lnTo>
                  <a:lnTo>
                    <a:pt x="35" y="3"/>
                  </a:lnTo>
                  <a:lnTo>
                    <a:pt x="32" y="2"/>
                  </a:lnTo>
                  <a:lnTo>
                    <a:pt x="28" y="0"/>
                  </a:lnTo>
                  <a:lnTo>
                    <a:pt x="25" y="0"/>
                  </a:lnTo>
                  <a:lnTo>
                    <a:pt x="25" y="0"/>
                  </a:lnTo>
                  <a:lnTo>
                    <a:pt x="16" y="2"/>
                  </a:lnTo>
                  <a:lnTo>
                    <a:pt x="9" y="5"/>
                  </a:lnTo>
                  <a:lnTo>
                    <a:pt x="5" y="12"/>
                  </a:lnTo>
                  <a:lnTo>
                    <a:pt x="2" y="21"/>
                  </a:lnTo>
                  <a:lnTo>
                    <a:pt x="2" y="21"/>
                  </a:lnTo>
                  <a:lnTo>
                    <a:pt x="0" y="32"/>
                  </a:lnTo>
                  <a:lnTo>
                    <a:pt x="0" y="32"/>
                  </a:lnTo>
                  <a:lnTo>
                    <a:pt x="2" y="37"/>
                  </a:lnTo>
                  <a:lnTo>
                    <a:pt x="3" y="39"/>
                  </a:lnTo>
                  <a:lnTo>
                    <a:pt x="9" y="41"/>
                  </a:lnTo>
                  <a:lnTo>
                    <a:pt x="12" y="41"/>
                  </a:lnTo>
                  <a:lnTo>
                    <a:pt x="12" y="41"/>
                  </a:lnTo>
                  <a:lnTo>
                    <a:pt x="19" y="41"/>
                  </a:lnTo>
                  <a:lnTo>
                    <a:pt x="25" y="37"/>
                  </a:lnTo>
                  <a:lnTo>
                    <a:pt x="28" y="33"/>
                  </a:lnTo>
                  <a:lnTo>
                    <a:pt x="32" y="26"/>
                  </a:lnTo>
                  <a:lnTo>
                    <a:pt x="21" y="26"/>
                  </a:lnTo>
                  <a:lnTo>
                    <a:pt x="21" y="26"/>
                  </a:lnTo>
                  <a:lnTo>
                    <a:pt x="19" y="32"/>
                  </a:lnTo>
                  <a:lnTo>
                    <a:pt x="18" y="33"/>
                  </a:lnTo>
                  <a:lnTo>
                    <a:pt x="14" y="35"/>
                  </a:lnTo>
                  <a:lnTo>
                    <a:pt x="14" y="35"/>
                  </a:lnTo>
                  <a:lnTo>
                    <a:pt x="10" y="33"/>
                  </a:lnTo>
                  <a:lnTo>
                    <a:pt x="10" y="32"/>
                  </a:lnTo>
                  <a:lnTo>
                    <a:pt x="10" y="32"/>
                  </a:lnTo>
                  <a:lnTo>
                    <a:pt x="12" y="21"/>
                  </a:lnTo>
                  <a:lnTo>
                    <a:pt x="33" y="21"/>
                  </a:lnTo>
                  <a:lnTo>
                    <a:pt x="33" y="21"/>
                  </a:lnTo>
                  <a:lnTo>
                    <a:pt x="35" y="16"/>
                  </a:lnTo>
                  <a:lnTo>
                    <a:pt x="35" y="9"/>
                  </a:lnTo>
                  <a:lnTo>
                    <a:pt x="35" y="9"/>
                  </a:lnTo>
                </a:path>
              </a:pathLst>
            </a:custGeom>
            <a:noFill/>
            <a:ln w="9525">
              <a:noFill/>
              <a:round/>
              <a:headEnd/>
              <a:tailEnd/>
            </a:ln>
          </p:spPr>
          <p:txBody>
            <a:bodyPr/>
            <a:lstStyle/>
            <a:p>
              <a:pPr>
                <a:defRPr/>
              </a:pPr>
              <a:endParaRPr lang="ja-JP" altLang="en-US">
                <a:ea typeface="ＭＳ Ｐゴシック" pitchFamily="50" charset="-128"/>
              </a:endParaRPr>
            </a:p>
          </p:txBody>
        </p:sp>
        <p:sp>
          <p:nvSpPr>
            <p:cNvPr id="55" name="Freeform 79"/>
            <p:cNvSpPr>
              <a:spLocks/>
            </p:cNvSpPr>
            <p:nvPr userDrawn="1"/>
          </p:nvSpPr>
          <p:spPr bwMode="auto">
            <a:xfrm>
              <a:off x="5430" y="3247"/>
              <a:ext cx="27" cy="59"/>
            </a:xfrm>
            <a:custGeom>
              <a:avLst/>
              <a:gdLst/>
              <a:ahLst/>
              <a:cxnLst>
                <a:cxn ang="0">
                  <a:pos x="9" y="59"/>
                </a:cxn>
                <a:cxn ang="0">
                  <a:pos x="0" y="59"/>
                </a:cxn>
                <a:cxn ang="0">
                  <a:pos x="16" y="0"/>
                </a:cxn>
                <a:cxn ang="0">
                  <a:pos x="27" y="0"/>
                </a:cxn>
                <a:cxn ang="0">
                  <a:pos x="9" y="59"/>
                </a:cxn>
                <a:cxn ang="0">
                  <a:pos x="9" y="59"/>
                </a:cxn>
              </a:cxnLst>
              <a:rect l="0" t="0" r="r" b="b"/>
              <a:pathLst>
                <a:path w="27" h="59">
                  <a:moveTo>
                    <a:pt x="9" y="59"/>
                  </a:moveTo>
                  <a:lnTo>
                    <a:pt x="0" y="59"/>
                  </a:lnTo>
                  <a:lnTo>
                    <a:pt x="16" y="0"/>
                  </a:lnTo>
                  <a:lnTo>
                    <a:pt x="27" y="0"/>
                  </a:lnTo>
                  <a:lnTo>
                    <a:pt x="9" y="59"/>
                  </a:lnTo>
                  <a:lnTo>
                    <a:pt x="9" y="59"/>
                  </a:lnTo>
                  <a:close/>
                </a:path>
              </a:pathLst>
            </a:custGeom>
            <a:solidFill>
              <a:srgbClr val="48B0C3"/>
            </a:solidFill>
            <a:ln w="9525">
              <a:noFill/>
              <a:round/>
              <a:headEnd/>
              <a:tailEnd/>
            </a:ln>
          </p:spPr>
          <p:txBody>
            <a:bodyPr/>
            <a:lstStyle/>
            <a:p>
              <a:pPr>
                <a:defRPr/>
              </a:pPr>
              <a:endParaRPr lang="ja-JP" altLang="en-US">
                <a:ea typeface="ＭＳ Ｐゴシック" pitchFamily="50" charset="-128"/>
              </a:endParaRPr>
            </a:p>
          </p:txBody>
        </p:sp>
        <p:sp>
          <p:nvSpPr>
            <p:cNvPr id="56" name="Freeform 80"/>
            <p:cNvSpPr>
              <a:spLocks/>
            </p:cNvSpPr>
            <p:nvPr userDrawn="1"/>
          </p:nvSpPr>
          <p:spPr bwMode="auto">
            <a:xfrm>
              <a:off x="5451" y="3247"/>
              <a:ext cx="25" cy="59"/>
            </a:xfrm>
            <a:custGeom>
              <a:avLst/>
              <a:gdLst/>
              <a:ahLst/>
              <a:cxnLst>
                <a:cxn ang="0">
                  <a:pos x="9" y="59"/>
                </a:cxn>
                <a:cxn ang="0">
                  <a:pos x="0" y="59"/>
                </a:cxn>
                <a:cxn ang="0">
                  <a:pos x="16" y="0"/>
                </a:cxn>
                <a:cxn ang="0">
                  <a:pos x="25" y="0"/>
                </a:cxn>
                <a:cxn ang="0">
                  <a:pos x="9" y="59"/>
                </a:cxn>
                <a:cxn ang="0">
                  <a:pos x="9" y="59"/>
                </a:cxn>
              </a:cxnLst>
              <a:rect l="0" t="0" r="r" b="b"/>
              <a:pathLst>
                <a:path w="25" h="59">
                  <a:moveTo>
                    <a:pt x="9" y="59"/>
                  </a:moveTo>
                  <a:lnTo>
                    <a:pt x="0" y="59"/>
                  </a:lnTo>
                  <a:lnTo>
                    <a:pt x="16" y="0"/>
                  </a:lnTo>
                  <a:lnTo>
                    <a:pt x="25" y="0"/>
                  </a:lnTo>
                  <a:lnTo>
                    <a:pt x="9" y="59"/>
                  </a:lnTo>
                  <a:lnTo>
                    <a:pt x="9" y="59"/>
                  </a:lnTo>
                  <a:close/>
                </a:path>
              </a:pathLst>
            </a:custGeom>
            <a:solidFill>
              <a:srgbClr val="48B0C3"/>
            </a:solidFill>
            <a:ln w="9525">
              <a:noFill/>
              <a:round/>
              <a:headEnd/>
              <a:tailEnd/>
            </a:ln>
          </p:spPr>
          <p:txBody>
            <a:bodyPr/>
            <a:lstStyle/>
            <a:p>
              <a:pPr>
                <a:defRPr/>
              </a:pPr>
              <a:endParaRPr lang="ja-JP" altLang="en-US">
                <a:ea typeface="ＭＳ Ｐゴシック" pitchFamily="50" charset="-128"/>
              </a:endParaRPr>
            </a:p>
          </p:txBody>
        </p:sp>
        <p:sp>
          <p:nvSpPr>
            <p:cNvPr id="57" name="Freeform 81"/>
            <p:cNvSpPr>
              <a:spLocks noEditPoints="1"/>
            </p:cNvSpPr>
            <p:nvPr userDrawn="1"/>
          </p:nvSpPr>
          <p:spPr bwMode="auto">
            <a:xfrm>
              <a:off x="5474" y="3265"/>
              <a:ext cx="36" cy="41"/>
            </a:xfrm>
            <a:custGeom>
              <a:avLst/>
              <a:gdLst/>
              <a:ahLst/>
              <a:cxnLst>
                <a:cxn ang="0">
                  <a:pos x="25" y="9"/>
                </a:cxn>
                <a:cxn ang="0">
                  <a:pos x="25" y="9"/>
                </a:cxn>
                <a:cxn ang="0">
                  <a:pos x="23" y="16"/>
                </a:cxn>
                <a:cxn ang="0">
                  <a:pos x="13" y="16"/>
                </a:cxn>
                <a:cxn ang="0">
                  <a:pos x="13" y="16"/>
                </a:cxn>
                <a:cxn ang="0">
                  <a:pos x="16" y="9"/>
                </a:cxn>
                <a:cxn ang="0">
                  <a:pos x="18" y="7"/>
                </a:cxn>
                <a:cxn ang="0">
                  <a:pos x="22" y="5"/>
                </a:cxn>
                <a:cxn ang="0">
                  <a:pos x="22" y="5"/>
                </a:cxn>
                <a:cxn ang="0">
                  <a:pos x="25" y="7"/>
                </a:cxn>
                <a:cxn ang="0">
                  <a:pos x="25" y="9"/>
                </a:cxn>
                <a:cxn ang="0">
                  <a:pos x="36" y="9"/>
                </a:cxn>
                <a:cxn ang="0">
                  <a:pos x="36" y="9"/>
                </a:cxn>
                <a:cxn ang="0">
                  <a:pos x="34" y="3"/>
                </a:cxn>
                <a:cxn ang="0">
                  <a:pos x="32" y="2"/>
                </a:cxn>
                <a:cxn ang="0">
                  <a:pos x="29" y="0"/>
                </a:cxn>
                <a:cxn ang="0">
                  <a:pos x="23" y="0"/>
                </a:cxn>
                <a:cxn ang="0">
                  <a:pos x="23" y="0"/>
                </a:cxn>
                <a:cxn ang="0">
                  <a:pos x="15" y="2"/>
                </a:cxn>
                <a:cxn ang="0">
                  <a:pos x="9" y="5"/>
                </a:cxn>
                <a:cxn ang="0">
                  <a:pos x="6" y="12"/>
                </a:cxn>
                <a:cxn ang="0">
                  <a:pos x="2" y="21"/>
                </a:cxn>
                <a:cxn ang="0">
                  <a:pos x="2" y="21"/>
                </a:cxn>
                <a:cxn ang="0">
                  <a:pos x="0" y="32"/>
                </a:cxn>
                <a:cxn ang="0">
                  <a:pos x="0" y="32"/>
                </a:cxn>
                <a:cxn ang="0">
                  <a:pos x="0" y="37"/>
                </a:cxn>
                <a:cxn ang="0">
                  <a:pos x="4" y="39"/>
                </a:cxn>
                <a:cxn ang="0">
                  <a:pos x="7" y="41"/>
                </a:cxn>
                <a:cxn ang="0">
                  <a:pos x="13" y="41"/>
                </a:cxn>
                <a:cxn ang="0">
                  <a:pos x="13" y="41"/>
                </a:cxn>
                <a:cxn ang="0">
                  <a:pos x="20" y="41"/>
                </a:cxn>
                <a:cxn ang="0">
                  <a:pos x="23" y="37"/>
                </a:cxn>
                <a:cxn ang="0">
                  <a:pos x="29" y="33"/>
                </a:cxn>
                <a:cxn ang="0">
                  <a:pos x="31" y="26"/>
                </a:cxn>
                <a:cxn ang="0">
                  <a:pos x="22" y="26"/>
                </a:cxn>
                <a:cxn ang="0">
                  <a:pos x="22" y="26"/>
                </a:cxn>
                <a:cxn ang="0">
                  <a:pos x="18" y="32"/>
                </a:cxn>
                <a:cxn ang="0">
                  <a:pos x="16" y="33"/>
                </a:cxn>
                <a:cxn ang="0">
                  <a:pos x="13" y="35"/>
                </a:cxn>
                <a:cxn ang="0">
                  <a:pos x="13" y="35"/>
                </a:cxn>
                <a:cxn ang="0">
                  <a:pos x="11" y="33"/>
                </a:cxn>
                <a:cxn ang="0">
                  <a:pos x="9" y="32"/>
                </a:cxn>
                <a:cxn ang="0">
                  <a:pos x="9" y="32"/>
                </a:cxn>
                <a:cxn ang="0">
                  <a:pos x="11" y="21"/>
                </a:cxn>
                <a:cxn ang="0">
                  <a:pos x="32" y="21"/>
                </a:cxn>
                <a:cxn ang="0">
                  <a:pos x="32" y="21"/>
                </a:cxn>
                <a:cxn ang="0">
                  <a:pos x="34" y="16"/>
                </a:cxn>
                <a:cxn ang="0">
                  <a:pos x="36" y="9"/>
                </a:cxn>
                <a:cxn ang="0">
                  <a:pos x="36" y="9"/>
                </a:cxn>
              </a:cxnLst>
              <a:rect l="0" t="0" r="r" b="b"/>
              <a:pathLst>
                <a:path w="36" h="41">
                  <a:moveTo>
                    <a:pt x="25" y="9"/>
                  </a:moveTo>
                  <a:lnTo>
                    <a:pt x="25" y="9"/>
                  </a:lnTo>
                  <a:lnTo>
                    <a:pt x="23" y="16"/>
                  </a:lnTo>
                  <a:lnTo>
                    <a:pt x="13" y="16"/>
                  </a:lnTo>
                  <a:lnTo>
                    <a:pt x="13" y="16"/>
                  </a:lnTo>
                  <a:lnTo>
                    <a:pt x="16" y="9"/>
                  </a:lnTo>
                  <a:lnTo>
                    <a:pt x="18" y="7"/>
                  </a:lnTo>
                  <a:lnTo>
                    <a:pt x="22" y="5"/>
                  </a:lnTo>
                  <a:lnTo>
                    <a:pt x="22" y="5"/>
                  </a:lnTo>
                  <a:lnTo>
                    <a:pt x="25" y="7"/>
                  </a:lnTo>
                  <a:lnTo>
                    <a:pt x="25" y="9"/>
                  </a:lnTo>
                  <a:close/>
                  <a:moveTo>
                    <a:pt x="36" y="9"/>
                  </a:moveTo>
                  <a:lnTo>
                    <a:pt x="36" y="9"/>
                  </a:lnTo>
                  <a:lnTo>
                    <a:pt x="34" y="3"/>
                  </a:lnTo>
                  <a:lnTo>
                    <a:pt x="32" y="2"/>
                  </a:lnTo>
                  <a:lnTo>
                    <a:pt x="29" y="0"/>
                  </a:lnTo>
                  <a:lnTo>
                    <a:pt x="23" y="0"/>
                  </a:lnTo>
                  <a:lnTo>
                    <a:pt x="23" y="0"/>
                  </a:lnTo>
                  <a:lnTo>
                    <a:pt x="15" y="2"/>
                  </a:lnTo>
                  <a:lnTo>
                    <a:pt x="9" y="5"/>
                  </a:lnTo>
                  <a:lnTo>
                    <a:pt x="6" y="12"/>
                  </a:lnTo>
                  <a:lnTo>
                    <a:pt x="2" y="21"/>
                  </a:lnTo>
                  <a:lnTo>
                    <a:pt x="2" y="21"/>
                  </a:lnTo>
                  <a:lnTo>
                    <a:pt x="0" y="32"/>
                  </a:lnTo>
                  <a:lnTo>
                    <a:pt x="0" y="32"/>
                  </a:lnTo>
                  <a:lnTo>
                    <a:pt x="0" y="37"/>
                  </a:lnTo>
                  <a:lnTo>
                    <a:pt x="4" y="39"/>
                  </a:lnTo>
                  <a:lnTo>
                    <a:pt x="7" y="41"/>
                  </a:lnTo>
                  <a:lnTo>
                    <a:pt x="13" y="41"/>
                  </a:lnTo>
                  <a:lnTo>
                    <a:pt x="13" y="41"/>
                  </a:lnTo>
                  <a:lnTo>
                    <a:pt x="20" y="41"/>
                  </a:lnTo>
                  <a:lnTo>
                    <a:pt x="23" y="37"/>
                  </a:lnTo>
                  <a:lnTo>
                    <a:pt x="29" y="33"/>
                  </a:lnTo>
                  <a:lnTo>
                    <a:pt x="31" y="26"/>
                  </a:lnTo>
                  <a:lnTo>
                    <a:pt x="22" y="26"/>
                  </a:lnTo>
                  <a:lnTo>
                    <a:pt x="22" y="26"/>
                  </a:lnTo>
                  <a:lnTo>
                    <a:pt x="18" y="32"/>
                  </a:lnTo>
                  <a:lnTo>
                    <a:pt x="16" y="33"/>
                  </a:lnTo>
                  <a:lnTo>
                    <a:pt x="13" y="35"/>
                  </a:lnTo>
                  <a:lnTo>
                    <a:pt x="13" y="35"/>
                  </a:lnTo>
                  <a:lnTo>
                    <a:pt x="11" y="33"/>
                  </a:lnTo>
                  <a:lnTo>
                    <a:pt x="9" y="32"/>
                  </a:lnTo>
                  <a:lnTo>
                    <a:pt x="9" y="32"/>
                  </a:lnTo>
                  <a:lnTo>
                    <a:pt x="11" y="21"/>
                  </a:lnTo>
                  <a:lnTo>
                    <a:pt x="32" y="21"/>
                  </a:lnTo>
                  <a:lnTo>
                    <a:pt x="32" y="21"/>
                  </a:lnTo>
                  <a:lnTo>
                    <a:pt x="34" y="16"/>
                  </a:lnTo>
                  <a:lnTo>
                    <a:pt x="36" y="9"/>
                  </a:lnTo>
                  <a:lnTo>
                    <a:pt x="36" y="9"/>
                  </a:lnTo>
                  <a:close/>
                </a:path>
              </a:pathLst>
            </a:custGeom>
            <a:solidFill>
              <a:srgbClr val="48B0C3"/>
            </a:solidFill>
            <a:ln w="9525">
              <a:noFill/>
              <a:round/>
              <a:headEnd/>
              <a:tailEnd/>
            </a:ln>
          </p:spPr>
          <p:txBody>
            <a:bodyPr/>
            <a:lstStyle/>
            <a:p>
              <a:pPr>
                <a:defRPr/>
              </a:pPr>
              <a:endParaRPr lang="ja-JP" altLang="en-US">
                <a:ea typeface="ＭＳ Ｐゴシック" pitchFamily="50" charset="-128"/>
              </a:endParaRPr>
            </a:p>
          </p:txBody>
        </p:sp>
        <p:sp>
          <p:nvSpPr>
            <p:cNvPr id="58" name="Freeform 82"/>
            <p:cNvSpPr>
              <a:spLocks/>
            </p:cNvSpPr>
            <p:nvPr userDrawn="1"/>
          </p:nvSpPr>
          <p:spPr bwMode="auto">
            <a:xfrm>
              <a:off x="5487" y="3270"/>
              <a:ext cx="12" cy="11"/>
            </a:xfrm>
            <a:custGeom>
              <a:avLst/>
              <a:gdLst/>
              <a:ahLst/>
              <a:cxnLst>
                <a:cxn ang="0">
                  <a:pos x="12" y="4"/>
                </a:cxn>
                <a:cxn ang="0">
                  <a:pos x="12" y="4"/>
                </a:cxn>
                <a:cxn ang="0">
                  <a:pos x="10" y="11"/>
                </a:cxn>
                <a:cxn ang="0">
                  <a:pos x="0" y="11"/>
                </a:cxn>
                <a:cxn ang="0">
                  <a:pos x="0" y="11"/>
                </a:cxn>
                <a:cxn ang="0">
                  <a:pos x="3" y="4"/>
                </a:cxn>
                <a:cxn ang="0">
                  <a:pos x="5" y="2"/>
                </a:cxn>
                <a:cxn ang="0">
                  <a:pos x="9" y="0"/>
                </a:cxn>
                <a:cxn ang="0">
                  <a:pos x="9" y="0"/>
                </a:cxn>
                <a:cxn ang="0">
                  <a:pos x="12" y="2"/>
                </a:cxn>
                <a:cxn ang="0">
                  <a:pos x="12" y="4"/>
                </a:cxn>
              </a:cxnLst>
              <a:rect l="0" t="0" r="r" b="b"/>
              <a:pathLst>
                <a:path w="12" h="11">
                  <a:moveTo>
                    <a:pt x="12" y="4"/>
                  </a:moveTo>
                  <a:lnTo>
                    <a:pt x="12" y="4"/>
                  </a:lnTo>
                  <a:lnTo>
                    <a:pt x="10" y="11"/>
                  </a:lnTo>
                  <a:lnTo>
                    <a:pt x="0" y="11"/>
                  </a:lnTo>
                  <a:lnTo>
                    <a:pt x="0" y="11"/>
                  </a:lnTo>
                  <a:lnTo>
                    <a:pt x="3" y="4"/>
                  </a:lnTo>
                  <a:lnTo>
                    <a:pt x="5" y="2"/>
                  </a:lnTo>
                  <a:lnTo>
                    <a:pt x="9" y="0"/>
                  </a:lnTo>
                  <a:lnTo>
                    <a:pt x="9" y="0"/>
                  </a:lnTo>
                  <a:lnTo>
                    <a:pt x="12" y="2"/>
                  </a:lnTo>
                  <a:lnTo>
                    <a:pt x="12" y="4"/>
                  </a:lnTo>
                </a:path>
              </a:pathLst>
            </a:custGeom>
            <a:noFill/>
            <a:ln w="9525">
              <a:noFill/>
              <a:round/>
              <a:headEnd/>
              <a:tailEnd/>
            </a:ln>
          </p:spPr>
          <p:txBody>
            <a:bodyPr/>
            <a:lstStyle/>
            <a:p>
              <a:pPr>
                <a:defRPr/>
              </a:pPr>
              <a:endParaRPr lang="ja-JP" altLang="en-US">
                <a:ea typeface="ＭＳ Ｐゴシック" pitchFamily="50" charset="-128"/>
              </a:endParaRPr>
            </a:p>
          </p:txBody>
        </p:sp>
        <p:sp>
          <p:nvSpPr>
            <p:cNvPr id="59" name="Freeform 83"/>
            <p:cNvSpPr>
              <a:spLocks/>
            </p:cNvSpPr>
            <p:nvPr userDrawn="1"/>
          </p:nvSpPr>
          <p:spPr bwMode="auto">
            <a:xfrm>
              <a:off x="5474" y="3265"/>
              <a:ext cx="36" cy="41"/>
            </a:xfrm>
            <a:custGeom>
              <a:avLst/>
              <a:gdLst/>
              <a:ahLst/>
              <a:cxnLst>
                <a:cxn ang="0">
                  <a:pos x="36" y="9"/>
                </a:cxn>
                <a:cxn ang="0">
                  <a:pos x="36" y="9"/>
                </a:cxn>
                <a:cxn ang="0">
                  <a:pos x="34" y="3"/>
                </a:cxn>
                <a:cxn ang="0">
                  <a:pos x="32" y="2"/>
                </a:cxn>
                <a:cxn ang="0">
                  <a:pos x="29" y="0"/>
                </a:cxn>
                <a:cxn ang="0">
                  <a:pos x="23" y="0"/>
                </a:cxn>
                <a:cxn ang="0">
                  <a:pos x="23" y="0"/>
                </a:cxn>
                <a:cxn ang="0">
                  <a:pos x="15" y="2"/>
                </a:cxn>
                <a:cxn ang="0">
                  <a:pos x="9" y="5"/>
                </a:cxn>
                <a:cxn ang="0">
                  <a:pos x="6" y="12"/>
                </a:cxn>
                <a:cxn ang="0">
                  <a:pos x="2" y="21"/>
                </a:cxn>
                <a:cxn ang="0">
                  <a:pos x="2" y="21"/>
                </a:cxn>
                <a:cxn ang="0">
                  <a:pos x="0" y="32"/>
                </a:cxn>
                <a:cxn ang="0">
                  <a:pos x="0" y="32"/>
                </a:cxn>
                <a:cxn ang="0">
                  <a:pos x="0" y="37"/>
                </a:cxn>
                <a:cxn ang="0">
                  <a:pos x="4" y="39"/>
                </a:cxn>
                <a:cxn ang="0">
                  <a:pos x="7" y="41"/>
                </a:cxn>
                <a:cxn ang="0">
                  <a:pos x="13" y="41"/>
                </a:cxn>
                <a:cxn ang="0">
                  <a:pos x="13" y="41"/>
                </a:cxn>
                <a:cxn ang="0">
                  <a:pos x="20" y="41"/>
                </a:cxn>
                <a:cxn ang="0">
                  <a:pos x="23" y="37"/>
                </a:cxn>
                <a:cxn ang="0">
                  <a:pos x="29" y="33"/>
                </a:cxn>
                <a:cxn ang="0">
                  <a:pos x="31" y="26"/>
                </a:cxn>
                <a:cxn ang="0">
                  <a:pos x="22" y="26"/>
                </a:cxn>
                <a:cxn ang="0">
                  <a:pos x="22" y="26"/>
                </a:cxn>
                <a:cxn ang="0">
                  <a:pos x="18" y="32"/>
                </a:cxn>
                <a:cxn ang="0">
                  <a:pos x="16" y="33"/>
                </a:cxn>
                <a:cxn ang="0">
                  <a:pos x="13" y="35"/>
                </a:cxn>
                <a:cxn ang="0">
                  <a:pos x="13" y="35"/>
                </a:cxn>
                <a:cxn ang="0">
                  <a:pos x="11" y="33"/>
                </a:cxn>
                <a:cxn ang="0">
                  <a:pos x="9" y="32"/>
                </a:cxn>
                <a:cxn ang="0">
                  <a:pos x="9" y="32"/>
                </a:cxn>
                <a:cxn ang="0">
                  <a:pos x="11" y="21"/>
                </a:cxn>
                <a:cxn ang="0">
                  <a:pos x="32" y="21"/>
                </a:cxn>
                <a:cxn ang="0">
                  <a:pos x="32" y="21"/>
                </a:cxn>
                <a:cxn ang="0">
                  <a:pos x="34" y="16"/>
                </a:cxn>
                <a:cxn ang="0">
                  <a:pos x="36" y="9"/>
                </a:cxn>
                <a:cxn ang="0">
                  <a:pos x="36" y="9"/>
                </a:cxn>
              </a:cxnLst>
              <a:rect l="0" t="0" r="r" b="b"/>
              <a:pathLst>
                <a:path w="36" h="41">
                  <a:moveTo>
                    <a:pt x="36" y="9"/>
                  </a:moveTo>
                  <a:lnTo>
                    <a:pt x="36" y="9"/>
                  </a:lnTo>
                  <a:lnTo>
                    <a:pt x="34" y="3"/>
                  </a:lnTo>
                  <a:lnTo>
                    <a:pt x="32" y="2"/>
                  </a:lnTo>
                  <a:lnTo>
                    <a:pt x="29" y="0"/>
                  </a:lnTo>
                  <a:lnTo>
                    <a:pt x="23" y="0"/>
                  </a:lnTo>
                  <a:lnTo>
                    <a:pt x="23" y="0"/>
                  </a:lnTo>
                  <a:lnTo>
                    <a:pt x="15" y="2"/>
                  </a:lnTo>
                  <a:lnTo>
                    <a:pt x="9" y="5"/>
                  </a:lnTo>
                  <a:lnTo>
                    <a:pt x="6" y="12"/>
                  </a:lnTo>
                  <a:lnTo>
                    <a:pt x="2" y="21"/>
                  </a:lnTo>
                  <a:lnTo>
                    <a:pt x="2" y="21"/>
                  </a:lnTo>
                  <a:lnTo>
                    <a:pt x="0" y="32"/>
                  </a:lnTo>
                  <a:lnTo>
                    <a:pt x="0" y="32"/>
                  </a:lnTo>
                  <a:lnTo>
                    <a:pt x="0" y="37"/>
                  </a:lnTo>
                  <a:lnTo>
                    <a:pt x="4" y="39"/>
                  </a:lnTo>
                  <a:lnTo>
                    <a:pt x="7" y="41"/>
                  </a:lnTo>
                  <a:lnTo>
                    <a:pt x="13" y="41"/>
                  </a:lnTo>
                  <a:lnTo>
                    <a:pt x="13" y="41"/>
                  </a:lnTo>
                  <a:lnTo>
                    <a:pt x="20" y="41"/>
                  </a:lnTo>
                  <a:lnTo>
                    <a:pt x="23" y="37"/>
                  </a:lnTo>
                  <a:lnTo>
                    <a:pt x="29" y="33"/>
                  </a:lnTo>
                  <a:lnTo>
                    <a:pt x="31" y="26"/>
                  </a:lnTo>
                  <a:lnTo>
                    <a:pt x="22" y="26"/>
                  </a:lnTo>
                  <a:lnTo>
                    <a:pt x="22" y="26"/>
                  </a:lnTo>
                  <a:lnTo>
                    <a:pt x="18" y="32"/>
                  </a:lnTo>
                  <a:lnTo>
                    <a:pt x="16" y="33"/>
                  </a:lnTo>
                  <a:lnTo>
                    <a:pt x="13" y="35"/>
                  </a:lnTo>
                  <a:lnTo>
                    <a:pt x="13" y="35"/>
                  </a:lnTo>
                  <a:lnTo>
                    <a:pt x="11" y="33"/>
                  </a:lnTo>
                  <a:lnTo>
                    <a:pt x="9" y="32"/>
                  </a:lnTo>
                  <a:lnTo>
                    <a:pt x="9" y="32"/>
                  </a:lnTo>
                  <a:lnTo>
                    <a:pt x="11" y="21"/>
                  </a:lnTo>
                  <a:lnTo>
                    <a:pt x="32" y="21"/>
                  </a:lnTo>
                  <a:lnTo>
                    <a:pt x="32" y="21"/>
                  </a:lnTo>
                  <a:lnTo>
                    <a:pt x="34" y="16"/>
                  </a:lnTo>
                  <a:lnTo>
                    <a:pt x="36" y="9"/>
                  </a:lnTo>
                  <a:lnTo>
                    <a:pt x="36" y="9"/>
                  </a:lnTo>
                </a:path>
              </a:pathLst>
            </a:custGeom>
            <a:noFill/>
            <a:ln w="9525">
              <a:noFill/>
              <a:round/>
              <a:headEnd/>
              <a:tailEnd/>
            </a:ln>
          </p:spPr>
          <p:txBody>
            <a:bodyPr/>
            <a:lstStyle/>
            <a:p>
              <a:pPr>
                <a:defRPr/>
              </a:pPr>
              <a:endParaRPr lang="ja-JP" altLang="en-US">
                <a:ea typeface="ＭＳ Ｐゴシック" pitchFamily="50" charset="-128"/>
              </a:endParaRPr>
            </a:p>
          </p:txBody>
        </p:sp>
        <p:sp>
          <p:nvSpPr>
            <p:cNvPr id="60" name="Freeform 84"/>
            <p:cNvSpPr>
              <a:spLocks/>
            </p:cNvSpPr>
            <p:nvPr userDrawn="1"/>
          </p:nvSpPr>
          <p:spPr bwMode="auto">
            <a:xfrm>
              <a:off x="5510" y="3265"/>
              <a:ext cx="41" cy="41"/>
            </a:xfrm>
            <a:custGeom>
              <a:avLst/>
              <a:gdLst/>
              <a:ahLst/>
              <a:cxnLst>
                <a:cxn ang="0">
                  <a:pos x="39" y="12"/>
                </a:cxn>
                <a:cxn ang="0">
                  <a:pos x="32" y="41"/>
                </a:cxn>
                <a:cxn ang="0">
                  <a:pos x="21" y="41"/>
                </a:cxn>
                <a:cxn ang="0">
                  <a:pos x="28" y="14"/>
                </a:cxn>
                <a:cxn ang="0">
                  <a:pos x="28" y="14"/>
                </a:cxn>
                <a:cxn ang="0">
                  <a:pos x="30" y="9"/>
                </a:cxn>
                <a:cxn ang="0">
                  <a:pos x="30" y="9"/>
                </a:cxn>
                <a:cxn ang="0">
                  <a:pos x="28" y="7"/>
                </a:cxn>
                <a:cxn ang="0">
                  <a:pos x="26" y="5"/>
                </a:cxn>
                <a:cxn ang="0">
                  <a:pos x="26" y="5"/>
                </a:cxn>
                <a:cxn ang="0">
                  <a:pos x="23" y="7"/>
                </a:cxn>
                <a:cxn ang="0">
                  <a:pos x="21" y="9"/>
                </a:cxn>
                <a:cxn ang="0">
                  <a:pos x="18" y="14"/>
                </a:cxn>
                <a:cxn ang="0">
                  <a:pos x="11" y="41"/>
                </a:cxn>
                <a:cxn ang="0">
                  <a:pos x="0" y="41"/>
                </a:cxn>
                <a:cxn ang="0">
                  <a:pos x="11" y="7"/>
                </a:cxn>
                <a:cxn ang="0">
                  <a:pos x="11" y="7"/>
                </a:cxn>
                <a:cxn ang="0">
                  <a:pos x="12" y="0"/>
                </a:cxn>
                <a:cxn ang="0">
                  <a:pos x="21" y="0"/>
                </a:cxn>
                <a:cxn ang="0">
                  <a:pos x="21" y="5"/>
                </a:cxn>
                <a:cxn ang="0">
                  <a:pos x="21" y="5"/>
                </a:cxn>
                <a:cxn ang="0">
                  <a:pos x="26" y="0"/>
                </a:cxn>
                <a:cxn ang="0">
                  <a:pos x="32" y="0"/>
                </a:cxn>
                <a:cxn ang="0">
                  <a:pos x="32" y="0"/>
                </a:cxn>
                <a:cxn ang="0">
                  <a:pos x="37" y="0"/>
                </a:cxn>
                <a:cxn ang="0">
                  <a:pos x="39" y="3"/>
                </a:cxn>
                <a:cxn ang="0">
                  <a:pos x="41" y="7"/>
                </a:cxn>
                <a:cxn ang="0">
                  <a:pos x="41" y="7"/>
                </a:cxn>
                <a:cxn ang="0">
                  <a:pos x="39" y="12"/>
                </a:cxn>
                <a:cxn ang="0">
                  <a:pos x="39" y="12"/>
                </a:cxn>
              </a:cxnLst>
              <a:rect l="0" t="0" r="r" b="b"/>
              <a:pathLst>
                <a:path w="41" h="41">
                  <a:moveTo>
                    <a:pt x="39" y="12"/>
                  </a:moveTo>
                  <a:lnTo>
                    <a:pt x="32" y="41"/>
                  </a:lnTo>
                  <a:lnTo>
                    <a:pt x="21" y="41"/>
                  </a:lnTo>
                  <a:lnTo>
                    <a:pt x="28" y="14"/>
                  </a:lnTo>
                  <a:lnTo>
                    <a:pt x="28" y="14"/>
                  </a:lnTo>
                  <a:lnTo>
                    <a:pt x="30" y="9"/>
                  </a:lnTo>
                  <a:lnTo>
                    <a:pt x="30" y="9"/>
                  </a:lnTo>
                  <a:lnTo>
                    <a:pt x="28" y="7"/>
                  </a:lnTo>
                  <a:lnTo>
                    <a:pt x="26" y="5"/>
                  </a:lnTo>
                  <a:lnTo>
                    <a:pt x="26" y="5"/>
                  </a:lnTo>
                  <a:lnTo>
                    <a:pt x="23" y="7"/>
                  </a:lnTo>
                  <a:lnTo>
                    <a:pt x="21" y="9"/>
                  </a:lnTo>
                  <a:lnTo>
                    <a:pt x="18" y="14"/>
                  </a:lnTo>
                  <a:lnTo>
                    <a:pt x="11" y="41"/>
                  </a:lnTo>
                  <a:lnTo>
                    <a:pt x="0" y="41"/>
                  </a:lnTo>
                  <a:lnTo>
                    <a:pt x="11" y="7"/>
                  </a:lnTo>
                  <a:lnTo>
                    <a:pt x="11" y="7"/>
                  </a:lnTo>
                  <a:lnTo>
                    <a:pt x="12" y="0"/>
                  </a:lnTo>
                  <a:lnTo>
                    <a:pt x="21" y="0"/>
                  </a:lnTo>
                  <a:lnTo>
                    <a:pt x="21" y="5"/>
                  </a:lnTo>
                  <a:lnTo>
                    <a:pt x="21" y="5"/>
                  </a:lnTo>
                  <a:lnTo>
                    <a:pt x="26" y="0"/>
                  </a:lnTo>
                  <a:lnTo>
                    <a:pt x="32" y="0"/>
                  </a:lnTo>
                  <a:lnTo>
                    <a:pt x="32" y="0"/>
                  </a:lnTo>
                  <a:lnTo>
                    <a:pt x="37" y="0"/>
                  </a:lnTo>
                  <a:lnTo>
                    <a:pt x="39" y="3"/>
                  </a:lnTo>
                  <a:lnTo>
                    <a:pt x="41" y="7"/>
                  </a:lnTo>
                  <a:lnTo>
                    <a:pt x="41" y="7"/>
                  </a:lnTo>
                  <a:lnTo>
                    <a:pt x="39" y="12"/>
                  </a:lnTo>
                  <a:lnTo>
                    <a:pt x="39" y="12"/>
                  </a:lnTo>
                  <a:close/>
                </a:path>
              </a:pathLst>
            </a:custGeom>
            <a:solidFill>
              <a:srgbClr val="48B0C3"/>
            </a:solidFill>
            <a:ln w="9525">
              <a:noFill/>
              <a:round/>
              <a:headEnd/>
              <a:tailEnd/>
            </a:ln>
          </p:spPr>
          <p:txBody>
            <a:bodyPr/>
            <a:lstStyle/>
            <a:p>
              <a:pPr>
                <a:defRPr/>
              </a:pPr>
              <a:endParaRPr lang="ja-JP" altLang="en-US">
                <a:ea typeface="ＭＳ Ｐゴシック" pitchFamily="50" charset="-128"/>
              </a:endParaRPr>
            </a:p>
          </p:txBody>
        </p:sp>
        <p:sp>
          <p:nvSpPr>
            <p:cNvPr id="61" name="Freeform 85"/>
            <p:cNvSpPr>
              <a:spLocks/>
            </p:cNvSpPr>
            <p:nvPr userDrawn="1"/>
          </p:nvSpPr>
          <p:spPr bwMode="auto">
            <a:xfrm>
              <a:off x="5552" y="3265"/>
              <a:ext cx="36" cy="41"/>
            </a:xfrm>
            <a:custGeom>
              <a:avLst/>
              <a:gdLst/>
              <a:ahLst/>
              <a:cxnLst>
                <a:cxn ang="0">
                  <a:pos x="36" y="14"/>
                </a:cxn>
                <a:cxn ang="0">
                  <a:pos x="25" y="14"/>
                </a:cxn>
                <a:cxn ang="0">
                  <a:pos x="25" y="14"/>
                </a:cxn>
                <a:cxn ang="0">
                  <a:pos x="27" y="9"/>
                </a:cxn>
                <a:cxn ang="0">
                  <a:pos x="27" y="9"/>
                </a:cxn>
                <a:cxn ang="0">
                  <a:pos x="25" y="7"/>
                </a:cxn>
                <a:cxn ang="0">
                  <a:pos x="24" y="5"/>
                </a:cxn>
                <a:cxn ang="0">
                  <a:pos x="24" y="5"/>
                </a:cxn>
                <a:cxn ang="0">
                  <a:pos x="20" y="7"/>
                </a:cxn>
                <a:cxn ang="0">
                  <a:pos x="16" y="10"/>
                </a:cxn>
                <a:cxn ang="0">
                  <a:pos x="13" y="21"/>
                </a:cxn>
                <a:cxn ang="0">
                  <a:pos x="13" y="21"/>
                </a:cxn>
                <a:cxn ang="0">
                  <a:pos x="11" y="30"/>
                </a:cxn>
                <a:cxn ang="0">
                  <a:pos x="11" y="30"/>
                </a:cxn>
                <a:cxn ang="0">
                  <a:pos x="11" y="33"/>
                </a:cxn>
                <a:cxn ang="0">
                  <a:pos x="15" y="35"/>
                </a:cxn>
                <a:cxn ang="0">
                  <a:pos x="15" y="35"/>
                </a:cxn>
                <a:cxn ang="0">
                  <a:pos x="18" y="33"/>
                </a:cxn>
                <a:cxn ang="0">
                  <a:pos x="20" y="32"/>
                </a:cxn>
                <a:cxn ang="0">
                  <a:pos x="22" y="26"/>
                </a:cxn>
                <a:cxn ang="0">
                  <a:pos x="32" y="26"/>
                </a:cxn>
                <a:cxn ang="0">
                  <a:pos x="32" y="26"/>
                </a:cxn>
                <a:cxn ang="0">
                  <a:pos x="29" y="33"/>
                </a:cxn>
                <a:cxn ang="0">
                  <a:pos x="25" y="37"/>
                </a:cxn>
                <a:cxn ang="0">
                  <a:pos x="20" y="41"/>
                </a:cxn>
                <a:cxn ang="0">
                  <a:pos x="15" y="41"/>
                </a:cxn>
                <a:cxn ang="0">
                  <a:pos x="15" y="41"/>
                </a:cxn>
                <a:cxn ang="0">
                  <a:pos x="9" y="41"/>
                </a:cxn>
                <a:cxn ang="0">
                  <a:pos x="6" y="39"/>
                </a:cxn>
                <a:cxn ang="0">
                  <a:pos x="2" y="37"/>
                </a:cxn>
                <a:cxn ang="0">
                  <a:pos x="0" y="32"/>
                </a:cxn>
                <a:cxn ang="0">
                  <a:pos x="0" y="32"/>
                </a:cxn>
                <a:cxn ang="0">
                  <a:pos x="2" y="21"/>
                </a:cxn>
                <a:cxn ang="0">
                  <a:pos x="2" y="21"/>
                </a:cxn>
                <a:cxn ang="0">
                  <a:pos x="6" y="12"/>
                </a:cxn>
                <a:cxn ang="0">
                  <a:pos x="9" y="5"/>
                </a:cxn>
                <a:cxn ang="0">
                  <a:pos x="15" y="2"/>
                </a:cxn>
                <a:cxn ang="0">
                  <a:pos x="20" y="0"/>
                </a:cxn>
                <a:cxn ang="0">
                  <a:pos x="24" y="0"/>
                </a:cxn>
                <a:cxn ang="0">
                  <a:pos x="24" y="0"/>
                </a:cxn>
                <a:cxn ang="0">
                  <a:pos x="29" y="0"/>
                </a:cxn>
                <a:cxn ang="0">
                  <a:pos x="32" y="0"/>
                </a:cxn>
                <a:cxn ang="0">
                  <a:pos x="36" y="3"/>
                </a:cxn>
                <a:cxn ang="0">
                  <a:pos x="36" y="7"/>
                </a:cxn>
                <a:cxn ang="0">
                  <a:pos x="36" y="7"/>
                </a:cxn>
                <a:cxn ang="0">
                  <a:pos x="36" y="14"/>
                </a:cxn>
                <a:cxn ang="0">
                  <a:pos x="36" y="14"/>
                </a:cxn>
              </a:cxnLst>
              <a:rect l="0" t="0" r="r" b="b"/>
              <a:pathLst>
                <a:path w="36" h="41">
                  <a:moveTo>
                    <a:pt x="36" y="14"/>
                  </a:moveTo>
                  <a:lnTo>
                    <a:pt x="25" y="14"/>
                  </a:lnTo>
                  <a:lnTo>
                    <a:pt x="25" y="14"/>
                  </a:lnTo>
                  <a:lnTo>
                    <a:pt x="27" y="9"/>
                  </a:lnTo>
                  <a:lnTo>
                    <a:pt x="27" y="9"/>
                  </a:lnTo>
                  <a:lnTo>
                    <a:pt x="25" y="7"/>
                  </a:lnTo>
                  <a:lnTo>
                    <a:pt x="24" y="5"/>
                  </a:lnTo>
                  <a:lnTo>
                    <a:pt x="24" y="5"/>
                  </a:lnTo>
                  <a:lnTo>
                    <a:pt x="20" y="7"/>
                  </a:lnTo>
                  <a:lnTo>
                    <a:pt x="16" y="10"/>
                  </a:lnTo>
                  <a:lnTo>
                    <a:pt x="13" y="21"/>
                  </a:lnTo>
                  <a:lnTo>
                    <a:pt x="13" y="21"/>
                  </a:lnTo>
                  <a:lnTo>
                    <a:pt x="11" y="30"/>
                  </a:lnTo>
                  <a:lnTo>
                    <a:pt x="11" y="30"/>
                  </a:lnTo>
                  <a:lnTo>
                    <a:pt x="11" y="33"/>
                  </a:lnTo>
                  <a:lnTo>
                    <a:pt x="15" y="35"/>
                  </a:lnTo>
                  <a:lnTo>
                    <a:pt x="15" y="35"/>
                  </a:lnTo>
                  <a:lnTo>
                    <a:pt x="18" y="33"/>
                  </a:lnTo>
                  <a:lnTo>
                    <a:pt x="20" y="32"/>
                  </a:lnTo>
                  <a:lnTo>
                    <a:pt x="22" y="26"/>
                  </a:lnTo>
                  <a:lnTo>
                    <a:pt x="32" y="26"/>
                  </a:lnTo>
                  <a:lnTo>
                    <a:pt x="32" y="26"/>
                  </a:lnTo>
                  <a:lnTo>
                    <a:pt x="29" y="33"/>
                  </a:lnTo>
                  <a:lnTo>
                    <a:pt x="25" y="37"/>
                  </a:lnTo>
                  <a:lnTo>
                    <a:pt x="20" y="41"/>
                  </a:lnTo>
                  <a:lnTo>
                    <a:pt x="15" y="41"/>
                  </a:lnTo>
                  <a:lnTo>
                    <a:pt x="15" y="41"/>
                  </a:lnTo>
                  <a:lnTo>
                    <a:pt x="9" y="41"/>
                  </a:lnTo>
                  <a:lnTo>
                    <a:pt x="6" y="39"/>
                  </a:lnTo>
                  <a:lnTo>
                    <a:pt x="2" y="37"/>
                  </a:lnTo>
                  <a:lnTo>
                    <a:pt x="0" y="32"/>
                  </a:lnTo>
                  <a:lnTo>
                    <a:pt x="0" y="32"/>
                  </a:lnTo>
                  <a:lnTo>
                    <a:pt x="2" y="21"/>
                  </a:lnTo>
                  <a:lnTo>
                    <a:pt x="2" y="21"/>
                  </a:lnTo>
                  <a:lnTo>
                    <a:pt x="6" y="12"/>
                  </a:lnTo>
                  <a:lnTo>
                    <a:pt x="9" y="5"/>
                  </a:lnTo>
                  <a:lnTo>
                    <a:pt x="15" y="2"/>
                  </a:lnTo>
                  <a:lnTo>
                    <a:pt x="20" y="0"/>
                  </a:lnTo>
                  <a:lnTo>
                    <a:pt x="24" y="0"/>
                  </a:lnTo>
                  <a:lnTo>
                    <a:pt x="24" y="0"/>
                  </a:lnTo>
                  <a:lnTo>
                    <a:pt x="29" y="0"/>
                  </a:lnTo>
                  <a:lnTo>
                    <a:pt x="32" y="0"/>
                  </a:lnTo>
                  <a:lnTo>
                    <a:pt x="36" y="3"/>
                  </a:lnTo>
                  <a:lnTo>
                    <a:pt x="36" y="7"/>
                  </a:lnTo>
                  <a:lnTo>
                    <a:pt x="36" y="7"/>
                  </a:lnTo>
                  <a:lnTo>
                    <a:pt x="36" y="14"/>
                  </a:lnTo>
                  <a:lnTo>
                    <a:pt x="36" y="14"/>
                  </a:lnTo>
                  <a:close/>
                </a:path>
              </a:pathLst>
            </a:custGeom>
            <a:solidFill>
              <a:srgbClr val="48B0C3"/>
            </a:solidFill>
            <a:ln w="9525">
              <a:noFill/>
              <a:round/>
              <a:headEnd/>
              <a:tailEnd/>
            </a:ln>
          </p:spPr>
          <p:txBody>
            <a:bodyPr/>
            <a:lstStyle/>
            <a:p>
              <a:pPr>
                <a:defRPr/>
              </a:pPr>
              <a:endParaRPr lang="ja-JP" altLang="en-US">
                <a:ea typeface="ＭＳ Ｐゴシック" pitchFamily="50" charset="-128"/>
              </a:endParaRPr>
            </a:p>
          </p:txBody>
        </p:sp>
        <p:sp>
          <p:nvSpPr>
            <p:cNvPr id="62" name="Freeform 86"/>
            <p:cNvSpPr>
              <a:spLocks noEditPoints="1"/>
            </p:cNvSpPr>
            <p:nvPr userDrawn="1"/>
          </p:nvSpPr>
          <p:spPr bwMode="auto">
            <a:xfrm>
              <a:off x="5591" y="3265"/>
              <a:ext cx="34" cy="41"/>
            </a:xfrm>
            <a:custGeom>
              <a:avLst/>
              <a:gdLst/>
              <a:ahLst/>
              <a:cxnLst>
                <a:cxn ang="0">
                  <a:pos x="25" y="9"/>
                </a:cxn>
                <a:cxn ang="0">
                  <a:pos x="25" y="9"/>
                </a:cxn>
                <a:cxn ang="0">
                  <a:pos x="24" y="16"/>
                </a:cxn>
                <a:cxn ang="0">
                  <a:pos x="13" y="16"/>
                </a:cxn>
                <a:cxn ang="0">
                  <a:pos x="13" y="16"/>
                </a:cxn>
                <a:cxn ang="0">
                  <a:pos x="16" y="9"/>
                </a:cxn>
                <a:cxn ang="0">
                  <a:pos x="18" y="7"/>
                </a:cxn>
                <a:cxn ang="0">
                  <a:pos x="22" y="5"/>
                </a:cxn>
                <a:cxn ang="0">
                  <a:pos x="22" y="5"/>
                </a:cxn>
                <a:cxn ang="0">
                  <a:pos x="25" y="7"/>
                </a:cxn>
                <a:cxn ang="0">
                  <a:pos x="25" y="9"/>
                </a:cxn>
                <a:cxn ang="0">
                  <a:pos x="34" y="9"/>
                </a:cxn>
                <a:cxn ang="0">
                  <a:pos x="34" y="9"/>
                </a:cxn>
                <a:cxn ang="0">
                  <a:pos x="34" y="3"/>
                </a:cxn>
                <a:cxn ang="0">
                  <a:pos x="31" y="2"/>
                </a:cxn>
                <a:cxn ang="0">
                  <a:pos x="27" y="0"/>
                </a:cxn>
                <a:cxn ang="0">
                  <a:pos x="24" y="0"/>
                </a:cxn>
                <a:cxn ang="0">
                  <a:pos x="24" y="0"/>
                </a:cxn>
                <a:cxn ang="0">
                  <a:pos x="15" y="2"/>
                </a:cxn>
                <a:cxn ang="0">
                  <a:pos x="9" y="5"/>
                </a:cxn>
                <a:cxn ang="0">
                  <a:pos x="4" y="12"/>
                </a:cxn>
                <a:cxn ang="0">
                  <a:pos x="2" y="21"/>
                </a:cxn>
                <a:cxn ang="0">
                  <a:pos x="2" y="21"/>
                </a:cxn>
                <a:cxn ang="0">
                  <a:pos x="0" y="32"/>
                </a:cxn>
                <a:cxn ang="0">
                  <a:pos x="0" y="32"/>
                </a:cxn>
                <a:cxn ang="0">
                  <a:pos x="0" y="37"/>
                </a:cxn>
                <a:cxn ang="0">
                  <a:pos x="4" y="39"/>
                </a:cxn>
                <a:cxn ang="0">
                  <a:pos x="8" y="41"/>
                </a:cxn>
                <a:cxn ang="0">
                  <a:pos x="11" y="41"/>
                </a:cxn>
                <a:cxn ang="0">
                  <a:pos x="11" y="41"/>
                </a:cxn>
                <a:cxn ang="0">
                  <a:pos x="18" y="41"/>
                </a:cxn>
                <a:cxn ang="0">
                  <a:pos x="24" y="37"/>
                </a:cxn>
                <a:cxn ang="0">
                  <a:pos x="27" y="33"/>
                </a:cxn>
                <a:cxn ang="0">
                  <a:pos x="31" y="26"/>
                </a:cxn>
                <a:cxn ang="0">
                  <a:pos x="20" y="26"/>
                </a:cxn>
                <a:cxn ang="0">
                  <a:pos x="20" y="26"/>
                </a:cxn>
                <a:cxn ang="0">
                  <a:pos x="18" y="32"/>
                </a:cxn>
                <a:cxn ang="0">
                  <a:pos x="16" y="33"/>
                </a:cxn>
                <a:cxn ang="0">
                  <a:pos x="13" y="35"/>
                </a:cxn>
                <a:cxn ang="0">
                  <a:pos x="13" y="35"/>
                </a:cxn>
                <a:cxn ang="0">
                  <a:pos x="11" y="33"/>
                </a:cxn>
                <a:cxn ang="0">
                  <a:pos x="9" y="32"/>
                </a:cxn>
                <a:cxn ang="0">
                  <a:pos x="9" y="32"/>
                </a:cxn>
                <a:cxn ang="0">
                  <a:pos x="11" y="21"/>
                </a:cxn>
                <a:cxn ang="0">
                  <a:pos x="32" y="21"/>
                </a:cxn>
                <a:cxn ang="0">
                  <a:pos x="32" y="21"/>
                </a:cxn>
                <a:cxn ang="0">
                  <a:pos x="34" y="16"/>
                </a:cxn>
                <a:cxn ang="0">
                  <a:pos x="34" y="9"/>
                </a:cxn>
                <a:cxn ang="0">
                  <a:pos x="34" y="9"/>
                </a:cxn>
              </a:cxnLst>
              <a:rect l="0" t="0" r="r" b="b"/>
              <a:pathLst>
                <a:path w="34" h="41">
                  <a:moveTo>
                    <a:pt x="25" y="9"/>
                  </a:moveTo>
                  <a:lnTo>
                    <a:pt x="25" y="9"/>
                  </a:lnTo>
                  <a:lnTo>
                    <a:pt x="24" y="16"/>
                  </a:lnTo>
                  <a:lnTo>
                    <a:pt x="13" y="16"/>
                  </a:lnTo>
                  <a:lnTo>
                    <a:pt x="13" y="16"/>
                  </a:lnTo>
                  <a:lnTo>
                    <a:pt x="16" y="9"/>
                  </a:lnTo>
                  <a:lnTo>
                    <a:pt x="18" y="7"/>
                  </a:lnTo>
                  <a:lnTo>
                    <a:pt x="22" y="5"/>
                  </a:lnTo>
                  <a:lnTo>
                    <a:pt x="22" y="5"/>
                  </a:lnTo>
                  <a:lnTo>
                    <a:pt x="25" y="7"/>
                  </a:lnTo>
                  <a:lnTo>
                    <a:pt x="25" y="9"/>
                  </a:lnTo>
                  <a:close/>
                  <a:moveTo>
                    <a:pt x="34" y="9"/>
                  </a:moveTo>
                  <a:lnTo>
                    <a:pt x="34" y="9"/>
                  </a:lnTo>
                  <a:lnTo>
                    <a:pt x="34" y="3"/>
                  </a:lnTo>
                  <a:lnTo>
                    <a:pt x="31" y="2"/>
                  </a:lnTo>
                  <a:lnTo>
                    <a:pt x="27" y="0"/>
                  </a:lnTo>
                  <a:lnTo>
                    <a:pt x="24" y="0"/>
                  </a:lnTo>
                  <a:lnTo>
                    <a:pt x="24" y="0"/>
                  </a:lnTo>
                  <a:lnTo>
                    <a:pt x="15" y="2"/>
                  </a:lnTo>
                  <a:lnTo>
                    <a:pt x="9" y="5"/>
                  </a:lnTo>
                  <a:lnTo>
                    <a:pt x="4" y="12"/>
                  </a:lnTo>
                  <a:lnTo>
                    <a:pt x="2" y="21"/>
                  </a:lnTo>
                  <a:lnTo>
                    <a:pt x="2" y="21"/>
                  </a:lnTo>
                  <a:lnTo>
                    <a:pt x="0" y="32"/>
                  </a:lnTo>
                  <a:lnTo>
                    <a:pt x="0" y="32"/>
                  </a:lnTo>
                  <a:lnTo>
                    <a:pt x="0" y="37"/>
                  </a:lnTo>
                  <a:lnTo>
                    <a:pt x="4" y="39"/>
                  </a:lnTo>
                  <a:lnTo>
                    <a:pt x="8" y="41"/>
                  </a:lnTo>
                  <a:lnTo>
                    <a:pt x="11" y="41"/>
                  </a:lnTo>
                  <a:lnTo>
                    <a:pt x="11" y="41"/>
                  </a:lnTo>
                  <a:lnTo>
                    <a:pt x="18" y="41"/>
                  </a:lnTo>
                  <a:lnTo>
                    <a:pt x="24" y="37"/>
                  </a:lnTo>
                  <a:lnTo>
                    <a:pt x="27" y="33"/>
                  </a:lnTo>
                  <a:lnTo>
                    <a:pt x="31" y="26"/>
                  </a:lnTo>
                  <a:lnTo>
                    <a:pt x="20" y="26"/>
                  </a:lnTo>
                  <a:lnTo>
                    <a:pt x="20" y="26"/>
                  </a:lnTo>
                  <a:lnTo>
                    <a:pt x="18" y="32"/>
                  </a:lnTo>
                  <a:lnTo>
                    <a:pt x="16" y="33"/>
                  </a:lnTo>
                  <a:lnTo>
                    <a:pt x="13" y="35"/>
                  </a:lnTo>
                  <a:lnTo>
                    <a:pt x="13" y="35"/>
                  </a:lnTo>
                  <a:lnTo>
                    <a:pt x="11" y="33"/>
                  </a:lnTo>
                  <a:lnTo>
                    <a:pt x="9" y="32"/>
                  </a:lnTo>
                  <a:lnTo>
                    <a:pt x="9" y="32"/>
                  </a:lnTo>
                  <a:lnTo>
                    <a:pt x="11" y="21"/>
                  </a:lnTo>
                  <a:lnTo>
                    <a:pt x="32" y="21"/>
                  </a:lnTo>
                  <a:lnTo>
                    <a:pt x="32" y="21"/>
                  </a:lnTo>
                  <a:lnTo>
                    <a:pt x="34" y="16"/>
                  </a:lnTo>
                  <a:lnTo>
                    <a:pt x="34" y="9"/>
                  </a:lnTo>
                  <a:lnTo>
                    <a:pt x="34" y="9"/>
                  </a:lnTo>
                  <a:close/>
                </a:path>
              </a:pathLst>
            </a:custGeom>
            <a:solidFill>
              <a:srgbClr val="48B0C3"/>
            </a:solidFill>
            <a:ln w="9525">
              <a:noFill/>
              <a:round/>
              <a:headEnd/>
              <a:tailEnd/>
            </a:ln>
          </p:spPr>
          <p:txBody>
            <a:bodyPr/>
            <a:lstStyle/>
            <a:p>
              <a:pPr>
                <a:defRPr/>
              </a:pPr>
              <a:endParaRPr lang="ja-JP" altLang="en-US">
                <a:ea typeface="ＭＳ Ｐゴシック" pitchFamily="50" charset="-128"/>
              </a:endParaRPr>
            </a:p>
          </p:txBody>
        </p:sp>
        <p:sp>
          <p:nvSpPr>
            <p:cNvPr id="63" name="Freeform 87"/>
            <p:cNvSpPr>
              <a:spLocks/>
            </p:cNvSpPr>
            <p:nvPr userDrawn="1"/>
          </p:nvSpPr>
          <p:spPr bwMode="auto">
            <a:xfrm>
              <a:off x="5604" y="3270"/>
              <a:ext cx="12" cy="11"/>
            </a:xfrm>
            <a:custGeom>
              <a:avLst/>
              <a:gdLst/>
              <a:ahLst/>
              <a:cxnLst>
                <a:cxn ang="0">
                  <a:pos x="12" y="4"/>
                </a:cxn>
                <a:cxn ang="0">
                  <a:pos x="12" y="4"/>
                </a:cxn>
                <a:cxn ang="0">
                  <a:pos x="11" y="11"/>
                </a:cxn>
                <a:cxn ang="0">
                  <a:pos x="0" y="11"/>
                </a:cxn>
                <a:cxn ang="0">
                  <a:pos x="0" y="11"/>
                </a:cxn>
                <a:cxn ang="0">
                  <a:pos x="3" y="4"/>
                </a:cxn>
                <a:cxn ang="0">
                  <a:pos x="5" y="2"/>
                </a:cxn>
                <a:cxn ang="0">
                  <a:pos x="9" y="0"/>
                </a:cxn>
                <a:cxn ang="0">
                  <a:pos x="9" y="0"/>
                </a:cxn>
                <a:cxn ang="0">
                  <a:pos x="12" y="2"/>
                </a:cxn>
                <a:cxn ang="0">
                  <a:pos x="12" y="4"/>
                </a:cxn>
              </a:cxnLst>
              <a:rect l="0" t="0" r="r" b="b"/>
              <a:pathLst>
                <a:path w="12" h="11">
                  <a:moveTo>
                    <a:pt x="12" y="4"/>
                  </a:moveTo>
                  <a:lnTo>
                    <a:pt x="12" y="4"/>
                  </a:lnTo>
                  <a:lnTo>
                    <a:pt x="11" y="11"/>
                  </a:lnTo>
                  <a:lnTo>
                    <a:pt x="0" y="11"/>
                  </a:lnTo>
                  <a:lnTo>
                    <a:pt x="0" y="11"/>
                  </a:lnTo>
                  <a:lnTo>
                    <a:pt x="3" y="4"/>
                  </a:lnTo>
                  <a:lnTo>
                    <a:pt x="5" y="2"/>
                  </a:lnTo>
                  <a:lnTo>
                    <a:pt x="9" y="0"/>
                  </a:lnTo>
                  <a:lnTo>
                    <a:pt x="9" y="0"/>
                  </a:lnTo>
                  <a:lnTo>
                    <a:pt x="12" y="2"/>
                  </a:lnTo>
                  <a:lnTo>
                    <a:pt x="12" y="4"/>
                  </a:lnTo>
                </a:path>
              </a:pathLst>
            </a:custGeom>
            <a:noFill/>
            <a:ln w="9525">
              <a:noFill/>
              <a:round/>
              <a:headEnd/>
              <a:tailEnd/>
            </a:ln>
          </p:spPr>
          <p:txBody>
            <a:bodyPr/>
            <a:lstStyle/>
            <a:p>
              <a:pPr>
                <a:defRPr/>
              </a:pPr>
              <a:endParaRPr lang="ja-JP" altLang="en-US">
                <a:ea typeface="ＭＳ Ｐゴシック" pitchFamily="50" charset="-128"/>
              </a:endParaRPr>
            </a:p>
          </p:txBody>
        </p:sp>
        <p:sp>
          <p:nvSpPr>
            <p:cNvPr id="64" name="Freeform 88"/>
            <p:cNvSpPr>
              <a:spLocks/>
            </p:cNvSpPr>
            <p:nvPr userDrawn="1"/>
          </p:nvSpPr>
          <p:spPr bwMode="auto">
            <a:xfrm>
              <a:off x="5591" y="3265"/>
              <a:ext cx="34" cy="41"/>
            </a:xfrm>
            <a:custGeom>
              <a:avLst/>
              <a:gdLst/>
              <a:ahLst/>
              <a:cxnLst>
                <a:cxn ang="0">
                  <a:pos x="34" y="9"/>
                </a:cxn>
                <a:cxn ang="0">
                  <a:pos x="34" y="9"/>
                </a:cxn>
                <a:cxn ang="0">
                  <a:pos x="34" y="3"/>
                </a:cxn>
                <a:cxn ang="0">
                  <a:pos x="31" y="2"/>
                </a:cxn>
                <a:cxn ang="0">
                  <a:pos x="27" y="0"/>
                </a:cxn>
                <a:cxn ang="0">
                  <a:pos x="24" y="0"/>
                </a:cxn>
                <a:cxn ang="0">
                  <a:pos x="24" y="0"/>
                </a:cxn>
                <a:cxn ang="0">
                  <a:pos x="15" y="2"/>
                </a:cxn>
                <a:cxn ang="0">
                  <a:pos x="9" y="5"/>
                </a:cxn>
                <a:cxn ang="0">
                  <a:pos x="4" y="12"/>
                </a:cxn>
                <a:cxn ang="0">
                  <a:pos x="2" y="21"/>
                </a:cxn>
                <a:cxn ang="0">
                  <a:pos x="2" y="21"/>
                </a:cxn>
                <a:cxn ang="0">
                  <a:pos x="0" y="32"/>
                </a:cxn>
                <a:cxn ang="0">
                  <a:pos x="0" y="32"/>
                </a:cxn>
                <a:cxn ang="0">
                  <a:pos x="0" y="37"/>
                </a:cxn>
                <a:cxn ang="0">
                  <a:pos x="4" y="39"/>
                </a:cxn>
                <a:cxn ang="0">
                  <a:pos x="8" y="41"/>
                </a:cxn>
                <a:cxn ang="0">
                  <a:pos x="11" y="41"/>
                </a:cxn>
                <a:cxn ang="0">
                  <a:pos x="11" y="41"/>
                </a:cxn>
                <a:cxn ang="0">
                  <a:pos x="18" y="41"/>
                </a:cxn>
                <a:cxn ang="0">
                  <a:pos x="24" y="37"/>
                </a:cxn>
                <a:cxn ang="0">
                  <a:pos x="27" y="33"/>
                </a:cxn>
                <a:cxn ang="0">
                  <a:pos x="31" y="26"/>
                </a:cxn>
                <a:cxn ang="0">
                  <a:pos x="20" y="26"/>
                </a:cxn>
                <a:cxn ang="0">
                  <a:pos x="20" y="26"/>
                </a:cxn>
                <a:cxn ang="0">
                  <a:pos x="18" y="32"/>
                </a:cxn>
                <a:cxn ang="0">
                  <a:pos x="16" y="33"/>
                </a:cxn>
                <a:cxn ang="0">
                  <a:pos x="13" y="35"/>
                </a:cxn>
                <a:cxn ang="0">
                  <a:pos x="13" y="35"/>
                </a:cxn>
                <a:cxn ang="0">
                  <a:pos x="11" y="33"/>
                </a:cxn>
                <a:cxn ang="0">
                  <a:pos x="9" y="32"/>
                </a:cxn>
                <a:cxn ang="0">
                  <a:pos x="9" y="32"/>
                </a:cxn>
                <a:cxn ang="0">
                  <a:pos x="11" y="21"/>
                </a:cxn>
                <a:cxn ang="0">
                  <a:pos x="32" y="21"/>
                </a:cxn>
                <a:cxn ang="0">
                  <a:pos x="32" y="21"/>
                </a:cxn>
                <a:cxn ang="0">
                  <a:pos x="34" y="16"/>
                </a:cxn>
                <a:cxn ang="0">
                  <a:pos x="34" y="9"/>
                </a:cxn>
                <a:cxn ang="0">
                  <a:pos x="34" y="9"/>
                </a:cxn>
              </a:cxnLst>
              <a:rect l="0" t="0" r="r" b="b"/>
              <a:pathLst>
                <a:path w="34" h="41">
                  <a:moveTo>
                    <a:pt x="34" y="9"/>
                  </a:moveTo>
                  <a:lnTo>
                    <a:pt x="34" y="9"/>
                  </a:lnTo>
                  <a:lnTo>
                    <a:pt x="34" y="3"/>
                  </a:lnTo>
                  <a:lnTo>
                    <a:pt x="31" y="2"/>
                  </a:lnTo>
                  <a:lnTo>
                    <a:pt x="27" y="0"/>
                  </a:lnTo>
                  <a:lnTo>
                    <a:pt x="24" y="0"/>
                  </a:lnTo>
                  <a:lnTo>
                    <a:pt x="24" y="0"/>
                  </a:lnTo>
                  <a:lnTo>
                    <a:pt x="15" y="2"/>
                  </a:lnTo>
                  <a:lnTo>
                    <a:pt x="9" y="5"/>
                  </a:lnTo>
                  <a:lnTo>
                    <a:pt x="4" y="12"/>
                  </a:lnTo>
                  <a:lnTo>
                    <a:pt x="2" y="21"/>
                  </a:lnTo>
                  <a:lnTo>
                    <a:pt x="2" y="21"/>
                  </a:lnTo>
                  <a:lnTo>
                    <a:pt x="0" y="32"/>
                  </a:lnTo>
                  <a:lnTo>
                    <a:pt x="0" y="32"/>
                  </a:lnTo>
                  <a:lnTo>
                    <a:pt x="0" y="37"/>
                  </a:lnTo>
                  <a:lnTo>
                    <a:pt x="4" y="39"/>
                  </a:lnTo>
                  <a:lnTo>
                    <a:pt x="8" y="41"/>
                  </a:lnTo>
                  <a:lnTo>
                    <a:pt x="11" y="41"/>
                  </a:lnTo>
                  <a:lnTo>
                    <a:pt x="11" y="41"/>
                  </a:lnTo>
                  <a:lnTo>
                    <a:pt x="18" y="41"/>
                  </a:lnTo>
                  <a:lnTo>
                    <a:pt x="24" y="37"/>
                  </a:lnTo>
                  <a:lnTo>
                    <a:pt x="27" y="33"/>
                  </a:lnTo>
                  <a:lnTo>
                    <a:pt x="31" y="26"/>
                  </a:lnTo>
                  <a:lnTo>
                    <a:pt x="20" y="26"/>
                  </a:lnTo>
                  <a:lnTo>
                    <a:pt x="20" y="26"/>
                  </a:lnTo>
                  <a:lnTo>
                    <a:pt x="18" y="32"/>
                  </a:lnTo>
                  <a:lnTo>
                    <a:pt x="16" y="33"/>
                  </a:lnTo>
                  <a:lnTo>
                    <a:pt x="13" y="35"/>
                  </a:lnTo>
                  <a:lnTo>
                    <a:pt x="13" y="35"/>
                  </a:lnTo>
                  <a:lnTo>
                    <a:pt x="11" y="33"/>
                  </a:lnTo>
                  <a:lnTo>
                    <a:pt x="9" y="32"/>
                  </a:lnTo>
                  <a:lnTo>
                    <a:pt x="9" y="32"/>
                  </a:lnTo>
                  <a:lnTo>
                    <a:pt x="11" y="21"/>
                  </a:lnTo>
                  <a:lnTo>
                    <a:pt x="32" y="21"/>
                  </a:lnTo>
                  <a:lnTo>
                    <a:pt x="32" y="21"/>
                  </a:lnTo>
                  <a:lnTo>
                    <a:pt x="34" y="16"/>
                  </a:lnTo>
                  <a:lnTo>
                    <a:pt x="34" y="9"/>
                  </a:lnTo>
                  <a:lnTo>
                    <a:pt x="34" y="9"/>
                  </a:lnTo>
                </a:path>
              </a:pathLst>
            </a:custGeom>
            <a:noFill/>
            <a:ln w="9525">
              <a:noFill/>
              <a:round/>
              <a:headEnd/>
              <a:tailEnd/>
            </a:ln>
          </p:spPr>
          <p:txBody>
            <a:bodyPr/>
            <a:lstStyle/>
            <a:p>
              <a:pPr>
                <a:defRPr/>
              </a:pPr>
              <a:endParaRPr lang="ja-JP" altLang="en-US">
                <a:ea typeface="ＭＳ Ｐゴシック" pitchFamily="50" charset="-128"/>
              </a:endParaRPr>
            </a:p>
          </p:txBody>
        </p:sp>
        <p:sp>
          <p:nvSpPr>
            <p:cNvPr id="65" name="Freeform 89"/>
            <p:cNvSpPr>
              <a:spLocks/>
            </p:cNvSpPr>
            <p:nvPr userDrawn="1"/>
          </p:nvSpPr>
          <p:spPr bwMode="auto">
            <a:xfrm>
              <a:off x="5230" y="2708"/>
              <a:ext cx="81" cy="204"/>
            </a:xfrm>
            <a:custGeom>
              <a:avLst/>
              <a:gdLst/>
              <a:ahLst/>
              <a:cxnLst>
                <a:cxn ang="0">
                  <a:pos x="23" y="204"/>
                </a:cxn>
                <a:cxn ang="0">
                  <a:pos x="0" y="204"/>
                </a:cxn>
                <a:cxn ang="0">
                  <a:pos x="58" y="0"/>
                </a:cxn>
                <a:cxn ang="0">
                  <a:pos x="81" y="0"/>
                </a:cxn>
                <a:cxn ang="0">
                  <a:pos x="23" y="204"/>
                </a:cxn>
                <a:cxn ang="0">
                  <a:pos x="23" y="204"/>
                </a:cxn>
              </a:cxnLst>
              <a:rect l="0" t="0" r="r" b="b"/>
              <a:pathLst>
                <a:path w="81" h="204">
                  <a:moveTo>
                    <a:pt x="23" y="204"/>
                  </a:moveTo>
                  <a:lnTo>
                    <a:pt x="0" y="204"/>
                  </a:lnTo>
                  <a:lnTo>
                    <a:pt x="58" y="0"/>
                  </a:lnTo>
                  <a:lnTo>
                    <a:pt x="81" y="0"/>
                  </a:lnTo>
                  <a:lnTo>
                    <a:pt x="23" y="204"/>
                  </a:lnTo>
                  <a:lnTo>
                    <a:pt x="23" y="204"/>
                  </a:lnTo>
                  <a:close/>
                </a:path>
              </a:pathLst>
            </a:custGeom>
            <a:solidFill>
              <a:srgbClr val="48B0C3"/>
            </a:solidFill>
            <a:ln w="9525">
              <a:noFill/>
              <a:round/>
              <a:headEnd/>
              <a:tailEnd/>
            </a:ln>
          </p:spPr>
          <p:txBody>
            <a:bodyPr/>
            <a:lstStyle/>
            <a:p>
              <a:pPr>
                <a:defRPr/>
              </a:pPr>
              <a:endParaRPr lang="ja-JP" altLang="en-US">
                <a:ea typeface="ＭＳ Ｐゴシック" pitchFamily="50" charset="-128"/>
              </a:endParaRPr>
            </a:p>
          </p:txBody>
        </p:sp>
        <p:sp>
          <p:nvSpPr>
            <p:cNvPr id="66" name="Freeform 91"/>
            <p:cNvSpPr>
              <a:spLocks/>
            </p:cNvSpPr>
            <p:nvPr userDrawn="1"/>
          </p:nvSpPr>
          <p:spPr bwMode="auto">
            <a:xfrm>
              <a:off x="4263" y="3113"/>
              <a:ext cx="387" cy="22"/>
            </a:xfrm>
            <a:custGeom>
              <a:avLst/>
              <a:gdLst/>
              <a:ahLst/>
              <a:cxnLst>
                <a:cxn ang="0">
                  <a:pos x="266" y="23"/>
                </a:cxn>
                <a:cxn ang="0">
                  <a:pos x="0" y="23"/>
                </a:cxn>
                <a:cxn ang="0">
                  <a:pos x="6" y="0"/>
                </a:cxn>
                <a:cxn ang="0">
                  <a:pos x="273" y="0"/>
                </a:cxn>
                <a:cxn ang="0">
                  <a:pos x="266" y="23"/>
                </a:cxn>
                <a:cxn ang="0">
                  <a:pos x="266" y="23"/>
                </a:cxn>
              </a:cxnLst>
              <a:rect l="0" t="0" r="r" b="b"/>
              <a:pathLst>
                <a:path w="273" h="23">
                  <a:moveTo>
                    <a:pt x="266" y="23"/>
                  </a:moveTo>
                  <a:lnTo>
                    <a:pt x="0" y="23"/>
                  </a:lnTo>
                  <a:lnTo>
                    <a:pt x="6" y="0"/>
                  </a:lnTo>
                  <a:lnTo>
                    <a:pt x="273" y="0"/>
                  </a:lnTo>
                  <a:lnTo>
                    <a:pt x="266" y="23"/>
                  </a:lnTo>
                  <a:lnTo>
                    <a:pt x="266" y="23"/>
                  </a:lnTo>
                  <a:close/>
                </a:path>
              </a:pathLst>
            </a:custGeom>
            <a:solidFill>
              <a:srgbClr val="48B0C3"/>
            </a:solidFill>
            <a:ln w="9525">
              <a:noFill/>
              <a:round/>
              <a:headEnd/>
              <a:tailEnd/>
            </a:ln>
          </p:spPr>
          <p:txBody>
            <a:bodyPr/>
            <a:lstStyle/>
            <a:p>
              <a:pPr>
                <a:defRPr/>
              </a:pPr>
              <a:endParaRPr lang="ja-JP" altLang="en-US">
                <a:ea typeface="ＭＳ Ｐゴシック" pitchFamily="50" charset="-128"/>
              </a:endParaRPr>
            </a:p>
          </p:txBody>
        </p:sp>
      </p:grpSp>
      <p:pic>
        <p:nvPicPr>
          <p:cNvPr id="67" name="Picture 100"/>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6659563" y="6272213"/>
            <a:ext cx="2592387" cy="7381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098" name="Rectangle 2"/>
          <p:cNvSpPr>
            <a:spLocks noGrp="1" noChangeArrowheads="1"/>
          </p:cNvSpPr>
          <p:nvPr>
            <p:ph type="ctrTitle"/>
          </p:nvPr>
        </p:nvSpPr>
        <p:spPr>
          <a:xfrm>
            <a:off x="323850" y="549275"/>
            <a:ext cx="8351838" cy="2447925"/>
          </a:xfrm>
        </p:spPr>
        <p:txBody>
          <a:bodyPr wrap="square" bIns="45720" anchor="ctr"/>
          <a:lstStyle>
            <a:lvl1pPr algn="ctr">
              <a:defRPr sz="4000">
                <a:solidFill>
                  <a:schemeClr val="bg1"/>
                </a:solidFill>
                <a:ea typeface="ＭＳ Ｐゴシック" pitchFamily="50" charset="-128"/>
              </a:defRPr>
            </a:lvl1pPr>
          </a:lstStyle>
          <a:p>
            <a:r>
              <a:rPr lang="ja-JP" altLang="en-US"/>
              <a:t>マスタ タイトルの書式設定</a:t>
            </a:r>
          </a:p>
        </p:txBody>
      </p:sp>
      <p:sp>
        <p:nvSpPr>
          <p:cNvPr id="4099" name="Rectangle 3"/>
          <p:cNvSpPr>
            <a:spLocks noGrp="1" noChangeArrowheads="1"/>
          </p:cNvSpPr>
          <p:nvPr>
            <p:ph type="subTitle" idx="1"/>
          </p:nvPr>
        </p:nvSpPr>
        <p:spPr>
          <a:xfrm>
            <a:off x="611188" y="3860800"/>
            <a:ext cx="7848600" cy="2376488"/>
          </a:xfrm>
        </p:spPr>
        <p:txBody>
          <a:bodyPr anchor="b" anchorCtr="1"/>
          <a:lstStyle>
            <a:lvl1pPr marL="0" indent="0" algn="ctr">
              <a:buFontTx/>
              <a:buNone/>
              <a:defRPr kumimoji="0" sz="3200"/>
            </a:lvl1pPr>
          </a:lstStyle>
          <a:p>
            <a:r>
              <a:rPr lang="ja-JP" altLang="en-US"/>
              <a:t>サブタイトル</a:t>
            </a:r>
          </a:p>
        </p:txBody>
      </p:sp>
      <p:sp>
        <p:nvSpPr>
          <p:cNvPr id="68" name="Rectangle 4"/>
          <p:cNvSpPr>
            <a:spLocks noGrp="1" noChangeArrowheads="1"/>
          </p:cNvSpPr>
          <p:nvPr>
            <p:ph type="dt" sz="half" idx="10"/>
          </p:nvPr>
        </p:nvSpPr>
        <p:spPr>
          <a:xfrm>
            <a:off x="34925" y="6516659"/>
            <a:ext cx="1338828" cy="341341"/>
          </a:xfrm>
        </p:spPr>
        <p:txBody>
          <a:bodyPr anchorCtr="1"/>
          <a:lstStyle>
            <a:lvl1pPr>
              <a:defRPr sz="1800" smtClean="0"/>
            </a:lvl1pPr>
          </a:lstStyle>
          <a:p>
            <a:pPr>
              <a:defRPr/>
            </a:pPr>
            <a:r>
              <a:rPr lang="en-US" altLang="ja-JP" smtClean="0"/>
              <a:t>2013/03/20</a:t>
            </a:r>
            <a:endParaRPr lang="en-US" altLang="ja-JP" dirty="0"/>
          </a:p>
        </p:txBody>
      </p:sp>
    </p:spTree>
    <p:extLst>
      <p:ext uri="{BB962C8B-B14F-4D97-AF65-F5344CB8AC3E}">
        <p14:creationId xmlns:p14="http://schemas.microsoft.com/office/powerpoint/2010/main" val="4204825281"/>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Rectangle 4"/>
          <p:cNvSpPr>
            <a:spLocks noGrp="1" noChangeArrowheads="1"/>
          </p:cNvSpPr>
          <p:nvPr>
            <p:ph type="dt" sz="half" idx="10"/>
          </p:nvPr>
        </p:nvSpPr>
        <p:spPr>
          <a:ln/>
        </p:spPr>
        <p:txBody>
          <a:bodyPr/>
          <a:lstStyle>
            <a:lvl1pPr>
              <a:defRPr/>
            </a:lvl1pPr>
          </a:lstStyle>
          <a:p>
            <a:pPr>
              <a:defRPr/>
            </a:pPr>
            <a:r>
              <a:rPr lang="en-US" altLang="ja-JP" smtClean="0"/>
              <a:t>2013/03/20</a:t>
            </a: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Tree>
    <p:extLst>
      <p:ext uri="{BB962C8B-B14F-4D97-AF65-F5344CB8AC3E}">
        <p14:creationId xmlns:p14="http://schemas.microsoft.com/office/powerpoint/2010/main" val="2314222688"/>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05588" y="44450"/>
            <a:ext cx="2092325" cy="6227763"/>
          </a:xfrm>
        </p:spPr>
        <p:txBody>
          <a:bodyPr vert="eaVert"/>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a:xfrm>
            <a:off x="323850" y="44450"/>
            <a:ext cx="6129338" cy="6227763"/>
          </a:xfrm>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Rectangle 4"/>
          <p:cNvSpPr>
            <a:spLocks noGrp="1" noChangeArrowheads="1"/>
          </p:cNvSpPr>
          <p:nvPr>
            <p:ph type="dt" sz="half" idx="10"/>
          </p:nvPr>
        </p:nvSpPr>
        <p:spPr>
          <a:ln/>
        </p:spPr>
        <p:txBody>
          <a:bodyPr/>
          <a:lstStyle>
            <a:lvl1pPr>
              <a:defRPr/>
            </a:lvl1pPr>
          </a:lstStyle>
          <a:p>
            <a:pPr>
              <a:defRPr/>
            </a:pPr>
            <a:r>
              <a:rPr lang="en-US" altLang="ja-JP" smtClean="0"/>
              <a:t>2013/03/20</a:t>
            </a: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Tree>
    <p:extLst>
      <p:ext uri="{BB962C8B-B14F-4D97-AF65-F5344CB8AC3E}">
        <p14:creationId xmlns:p14="http://schemas.microsoft.com/office/powerpoint/2010/main" val="1932099947"/>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Rectangle 4"/>
          <p:cNvSpPr>
            <a:spLocks noGrp="1" noChangeArrowheads="1"/>
          </p:cNvSpPr>
          <p:nvPr>
            <p:ph type="dt" sz="half" idx="10"/>
          </p:nvPr>
        </p:nvSpPr>
        <p:spPr>
          <a:ln/>
        </p:spPr>
        <p:txBody>
          <a:bodyPr/>
          <a:lstStyle>
            <a:lvl1pPr>
              <a:defRPr/>
            </a:lvl1pPr>
          </a:lstStyle>
          <a:p>
            <a:pPr>
              <a:defRPr/>
            </a:pPr>
            <a:r>
              <a:rPr lang="en-US" altLang="ja-JP" smtClean="0"/>
              <a:t>2013/03/20</a:t>
            </a: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Tree>
    <p:extLst>
      <p:ext uri="{BB962C8B-B14F-4D97-AF65-F5344CB8AC3E}">
        <p14:creationId xmlns:p14="http://schemas.microsoft.com/office/powerpoint/2010/main" val="1438814334"/>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smtClean="0"/>
              <a:t>マスタ テキストの書式設定</a:t>
            </a:r>
          </a:p>
        </p:txBody>
      </p:sp>
      <p:sp>
        <p:nvSpPr>
          <p:cNvPr id="4" name="Rectangle 4"/>
          <p:cNvSpPr>
            <a:spLocks noGrp="1" noChangeArrowheads="1"/>
          </p:cNvSpPr>
          <p:nvPr>
            <p:ph type="dt" sz="half" idx="10"/>
          </p:nvPr>
        </p:nvSpPr>
        <p:spPr>
          <a:ln/>
        </p:spPr>
        <p:txBody>
          <a:bodyPr/>
          <a:lstStyle>
            <a:lvl1pPr>
              <a:defRPr/>
            </a:lvl1pPr>
          </a:lstStyle>
          <a:p>
            <a:pPr>
              <a:defRPr/>
            </a:pPr>
            <a:r>
              <a:rPr lang="en-US" altLang="ja-JP" smtClean="0"/>
              <a:t>2013/03/20</a:t>
            </a: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Tree>
    <p:extLst>
      <p:ext uri="{BB962C8B-B14F-4D97-AF65-F5344CB8AC3E}">
        <p14:creationId xmlns:p14="http://schemas.microsoft.com/office/powerpoint/2010/main" val="3086603382"/>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sz="half" idx="1"/>
          </p:nvPr>
        </p:nvSpPr>
        <p:spPr>
          <a:xfrm>
            <a:off x="468313" y="1016000"/>
            <a:ext cx="4038600" cy="52562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4659313" y="1016000"/>
            <a:ext cx="4038600" cy="52562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Rectangle 4"/>
          <p:cNvSpPr>
            <a:spLocks noGrp="1" noChangeArrowheads="1"/>
          </p:cNvSpPr>
          <p:nvPr>
            <p:ph type="dt" sz="half" idx="10"/>
          </p:nvPr>
        </p:nvSpPr>
        <p:spPr>
          <a:ln/>
        </p:spPr>
        <p:txBody>
          <a:bodyPr/>
          <a:lstStyle>
            <a:lvl1pPr>
              <a:defRPr/>
            </a:lvl1pPr>
          </a:lstStyle>
          <a:p>
            <a:pPr>
              <a:defRPr/>
            </a:pPr>
            <a:r>
              <a:rPr lang="en-US" altLang="ja-JP" smtClean="0"/>
              <a:t>2013/03/20</a:t>
            </a:r>
            <a:endParaRPr lang="en-US" altLang="ja-JP"/>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ja-JP"/>
          </a:p>
        </p:txBody>
      </p:sp>
    </p:spTree>
    <p:extLst>
      <p:ext uri="{BB962C8B-B14F-4D97-AF65-F5344CB8AC3E}">
        <p14:creationId xmlns:p14="http://schemas.microsoft.com/office/powerpoint/2010/main" val="410978566"/>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143000"/>
          </a:xfrm>
        </p:spPr>
        <p:txBody>
          <a:bodyPr/>
          <a:lstStyle>
            <a:lvl1pPr>
              <a:defRPr/>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7" name="Rectangle 4"/>
          <p:cNvSpPr>
            <a:spLocks noGrp="1" noChangeArrowheads="1"/>
          </p:cNvSpPr>
          <p:nvPr>
            <p:ph type="dt" sz="half" idx="10"/>
          </p:nvPr>
        </p:nvSpPr>
        <p:spPr>
          <a:ln/>
        </p:spPr>
        <p:txBody>
          <a:bodyPr/>
          <a:lstStyle>
            <a:lvl1pPr>
              <a:defRPr/>
            </a:lvl1pPr>
          </a:lstStyle>
          <a:p>
            <a:pPr>
              <a:defRPr/>
            </a:pPr>
            <a:r>
              <a:rPr lang="en-US" altLang="ja-JP" smtClean="0"/>
              <a:t>2013/03/20</a:t>
            </a:r>
            <a:endParaRPr lang="en-US" altLang="ja-JP"/>
          </a:p>
        </p:txBody>
      </p:sp>
      <p:sp>
        <p:nvSpPr>
          <p:cNvPr id="8" name="Rectangle 5"/>
          <p:cNvSpPr>
            <a:spLocks noGrp="1" noChangeArrowheads="1"/>
          </p:cNvSpPr>
          <p:nvPr>
            <p:ph type="ftr" sz="quarter" idx="11"/>
          </p:nvPr>
        </p:nvSpPr>
        <p:spPr>
          <a:ln/>
        </p:spPr>
        <p:txBody>
          <a:bodyPr/>
          <a:lstStyle>
            <a:lvl1pPr>
              <a:defRPr/>
            </a:lvl1pPr>
          </a:lstStyle>
          <a:p>
            <a:pPr>
              <a:defRPr/>
            </a:pPr>
            <a:endParaRPr lang="en-US" altLang="ja-JP"/>
          </a:p>
        </p:txBody>
      </p:sp>
    </p:spTree>
    <p:extLst>
      <p:ext uri="{BB962C8B-B14F-4D97-AF65-F5344CB8AC3E}">
        <p14:creationId xmlns:p14="http://schemas.microsoft.com/office/powerpoint/2010/main" val="1669648726"/>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Rectangle 4"/>
          <p:cNvSpPr>
            <a:spLocks noGrp="1" noChangeArrowheads="1"/>
          </p:cNvSpPr>
          <p:nvPr>
            <p:ph type="dt" sz="half" idx="10"/>
          </p:nvPr>
        </p:nvSpPr>
        <p:spPr>
          <a:ln/>
        </p:spPr>
        <p:txBody>
          <a:bodyPr/>
          <a:lstStyle>
            <a:lvl1pPr>
              <a:defRPr/>
            </a:lvl1pPr>
          </a:lstStyle>
          <a:p>
            <a:pPr>
              <a:defRPr/>
            </a:pPr>
            <a:r>
              <a:rPr lang="en-US" altLang="ja-JP" smtClean="0"/>
              <a:t>2013/03/20</a:t>
            </a:r>
            <a:endParaRPr lang="en-US" altLang="ja-JP"/>
          </a:p>
        </p:txBody>
      </p:sp>
      <p:sp>
        <p:nvSpPr>
          <p:cNvPr id="4" name="Rectangle 5"/>
          <p:cNvSpPr>
            <a:spLocks noGrp="1" noChangeArrowheads="1"/>
          </p:cNvSpPr>
          <p:nvPr>
            <p:ph type="ftr" sz="quarter" idx="11"/>
          </p:nvPr>
        </p:nvSpPr>
        <p:spPr>
          <a:ln/>
        </p:spPr>
        <p:txBody>
          <a:bodyPr/>
          <a:lstStyle>
            <a:lvl1pPr>
              <a:defRPr/>
            </a:lvl1pPr>
          </a:lstStyle>
          <a:p>
            <a:pPr>
              <a:defRPr/>
            </a:pPr>
            <a:endParaRPr lang="en-US" altLang="ja-JP"/>
          </a:p>
        </p:txBody>
      </p:sp>
    </p:spTree>
    <p:extLst>
      <p:ext uri="{BB962C8B-B14F-4D97-AF65-F5344CB8AC3E}">
        <p14:creationId xmlns:p14="http://schemas.microsoft.com/office/powerpoint/2010/main" val="1587431665"/>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r>
              <a:rPr lang="en-US" altLang="ja-JP" smtClean="0"/>
              <a:t>2013/03/20</a:t>
            </a:r>
            <a:endParaRPr lang="en-US" altLang="ja-JP"/>
          </a:p>
        </p:txBody>
      </p:sp>
      <p:sp>
        <p:nvSpPr>
          <p:cNvPr id="3" name="Rectangle 5"/>
          <p:cNvSpPr>
            <a:spLocks noGrp="1" noChangeArrowheads="1"/>
          </p:cNvSpPr>
          <p:nvPr>
            <p:ph type="ftr" sz="quarter" idx="11"/>
          </p:nvPr>
        </p:nvSpPr>
        <p:spPr>
          <a:ln/>
        </p:spPr>
        <p:txBody>
          <a:bodyPr/>
          <a:lstStyle>
            <a:lvl1pPr>
              <a:defRPr/>
            </a:lvl1pPr>
          </a:lstStyle>
          <a:p>
            <a:pPr>
              <a:defRPr/>
            </a:pPr>
            <a:endParaRPr lang="en-US" altLang="ja-JP"/>
          </a:p>
        </p:txBody>
      </p:sp>
    </p:spTree>
    <p:extLst>
      <p:ext uri="{BB962C8B-B14F-4D97-AF65-F5344CB8AC3E}">
        <p14:creationId xmlns:p14="http://schemas.microsoft.com/office/powerpoint/2010/main" val="1296296700"/>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lstStyle>
            <a:lvl1pPr algn="l">
              <a:defRPr sz="2000" b="1"/>
            </a:lvl1p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
        <p:nvSpPr>
          <p:cNvPr id="5" name="Rectangle 4"/>
          <p:cNvSpPr>
            <a:spLocks noGrp="1" noChangeArrowheads="1"/>
          </p:cNvSpPr>
          <p:nvPr>
            <p:ph type="dt" sz="half" idx="10"/>
          </p:nvPr>
        </p:nvSpPr>
        <p:spPr>
          <a:ln/>
        </p:spPr>
        <p:txBody>
          <a:bodyPr/>
          <a:lstStyle>
            <a:lvl1pPr>
              <a:defRPr/>
            </a:lvl1pPr>
          </a:lstStyle>
          <a:p>
            <a:pPr>
              <a:defRPr/>
            </a:pPr>
            <a:r>
              <a:rPr lang="en-US" altLang="ja-JP" smtClean="0"/>
              <a:t>2013/03/20</a:t>
            </a:r>
            <a:endParaRPr lang="en-US" altLang="ja-JP"/>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ja-JP"/>
          </a:p>
        </p:txBody>
      </p:sp>
    </p:spTree>
    <p:extLst>
      <p:ext uri="{BB962C8B-B14F-4D97-AF65-F5344CB8AC3E}">
        <p14:creationId xmlns:p14="http://schemas.microsoft.com/office/powerpoint/2010/main" val="959144243"/>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lstStyle>
            <a:lvl1pPr algn="l">
              <a:defRPr sz="2000" b="1"/>
            </a:lvl1pPr>
          </a:lstStyle>
          <a:p>
            <a:r>
              <a:rPr lang="ja-JP" altLang="en-US" smtClean="0"/>
              <a:t>マスタ タイトルの書式設定</a:t>
            </a:r>
            <a:endParaRPr lang="ja-JP" altLang="en-US"/>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smtClean="0"/>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
        <p:nvSpPr>
          <p:cNvPr id="5" name="Rectangle 4"/>
          <p:cNvSpPr>
            <a:spLocks noGrp="1" noChangeArrowheads="1"/>
          </p:cNvSpPr>
          <p:nvPr>
            <p:ph type="dt" sz="half" idx="10"/>
          </p:nvPr>
        </p:nvSpPr>
        <p:spPr>
          <a:ln/>
        </p:spPr>
        <p:txBody>
          <a:bodyPr/>
          <a:lstStyle>
            <a:lvl1pPr>
              <a:defRPr/>
            </a:lvl1pPr>
          </a:lstStyle>
          <a:p>
            <a:pPr>
              <a:defRPr/>
            </a:pPr>
            <a:r>
              <a:rPr lang="en-US" altLang="ja-JP" smtClean="0"/>
              <a:t>2013/03/20</a:t>
            </a:r>
            <a:endParaRPr lang="en-US" altLang="ja-JP"/>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ja-JP"/>
          </a:p>
        </p:txBody>
      </p:sp>
    </p:spTree>
    <p:extLst>
      <p:ext uri="{BB962C8B-B14F-4D97-AF65-F5344CB8AC3E}">
        <p14:creationId xmlns:p14="http://schemas.microsoft.com/office/powerpoint/2010/main" val="465732669"/>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emf"/><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1026" name="Group 201"/>
          <p:cNvGrpSpPr>
            <a:grpSpLocks/>
          </p:cNvGrpSpPr>
          <p:nvPr userDrawn="1"/>
        </p:nvGrpSpPr>
        <p:grpSpPr bwMode="auto">
          <a:xfrm>
            <a:off x="0" y="12700"/>
            <a:ext cx="9144000" cy="1149350"/>
            <a:chOff x="0" y="8"/>
            <a:chExt cx="5760" cy="724"/>
          </a:xfrm>
        </p:grpSpPr>
        <p:sp>
          <p:nvSpPr>
            <p:cNvPr id="1166" name="AutoShape 142"/>
            <p:cNvSpPr>
              <a:spLocks noChangeAspect="1" noChangeArrowheads="1" noTextEdit="1"/>
            </p:cNvSpPr>
            <p:nvPr userDrawn="1"/>
          </p:nvSpPr>
          <p:spPr bwMode="auto">
            <a:xfrm>
              <a:off x="0" y="8"/>
              <a:ext cx="5760" cy="724"/>
            </a:xfrm>
            <a:prstGeom prst="rect">
              <a:avLst/>
            </a:prstGeom>
            <a:noFill/>
            <a:ln w="9525">
              <a:noFill/>
              <a:miter lim="800000"/>
              <a:headEnd/>
              <a:tailEnd/>
            </a:ln>
          </p:spPr>
          <p:txBody>
            <a:bodyPr/>
            <a:lstStyle/>
            <a:p>
              <a:pPr>
                <a:defRPr/>
              </a:pPr>
              <a:endParaRPr lang="ja-JP" altLang="en-US">
                <a:ea typeface="ＭＳ Ｐゴシック" pitchFamily="50" charset="-128"/>
              </a:endParaRPr>
            </a:p>
          </p:txBody>
        </p:sp>
        <p:sp>
          <p:nvSpPr>
            <p:cNvPr id="1168" name="Freeform 144"/>
            <p:cNvSpPr>
              <a:spLocks/>
            </p:cNvSpPr>
            <p:nvPr userDrawn="1"/>
          </p:nvSpPr>
          <p:spPr bwMode="auto">
            <a:xfrm>
              <a:off x="5483" y="461"/>
              <a:ext cx="273" cy="23"/>
            </a:xfrm>
            <a:custGeom>
              <a:avLst/>
              <a:gdLst/>
              <a:ahLst/>
              <a:cxnLst>
                <a:cxn ang="0">
                  <a:pos x="266" y="23"/>
                </a:cxn>
                <a:cxn ang="0">
                  <a:pos x="0" y="23"/>
                </a:cxn>
                <a:cxn ang="0">
                  <a:pos x="6" y="0"/>
                </a:cxn>
                <a:cxn ang="0">
                  <a:pos x="273" y="0"/>
                </a:cxn>
                <a:cxn ang="0">
                  <a:pos x="266" y="23"/>
                </a:cxn>
                <a:cxn ang="0">
                  <a:pos x="266" y="23"/>
                </a:cxn>
              </a:cxnLst>
              <a:rect l="0" t="0" r="r" b="b"/>
              <a:pathLst>
                <a:path w="273" h="23">
                  <a:moveTo>
                    <a:pt x="266" y="23"/>
                  </a:moveTo>
                  <a:lnTo>
                    <a:pt x="0" y="23"/>
                  </a:lnTo>
                  <a:lnTo>
                    <a:pt x="6" y="0"/>
                  </a:lnTo>
                  <a:lnTo>
                    <a:pt x="273" y="0"/>
                  </a:lnTo>
                  <a:lnTo>
                    <a:pt x="266" y="23"/>
                  </a:lnTo>
                  <a:lnTo>
                    <a:pt x="266" y="23"/>
                  </a:lnTo>
                  <a:close/>
                </a:path>
              </a:pathLst>
            </a:custGeom>
            <a:solidFill>
              <a:srgbClr val="48B0C3"/>
            </a:solidFill>
            <a:ln w="9525">
              <a:noFill/>
              <a:round/>
              <a:headEnd/>
              <a:tailEnd/>
            </a:ln>
          </p:spPr>
          <p:txBody>
            <a:bodyPr/>
            <a:lstStyle/>
            <a:p>
              <a:pPr>
                <a:defRPr/>
              </a:pPr>
              <a:endParaRPr lang="ja-JP" altLang="en-US">
                <a:ea typeface="ＭＳ Ｐゴシック" pitchFamily="50" charset="-128"/>
              </a:endParaRPr>
            </a:p>
          </p:txBody>
        </p:sp>
        <p:sp>
          <p:nvSpPr>
            <p:cNvPr id="1169" name="Freeform 145"/>
            <p:cNvSpPr>
              <a:spLocks/>
            </p:cNvSpPr>
            <p:nvPr userDrawn="1"/>
          </p:nvSpPr>
          <p:spPr bwMode="auto">
            <a:xfrm>
              <a:off x="64" y="421"/>
              <a:ext cx="4586" cy="22"/>
            </a:xfrm>
            <a:custGeom>
              <a:avLst/>
              <a:gdLst/>
              <a:ahLst/>
              <a:cxnLst>
                <a:cxn ang="0">
                  <a:pos x="4580" y="22"/>
                </a:cxn>
                <a:cxn ang="0">
                  <a:pos x="0" y="22"/>
                </a:cxn>
                <a:cxn ang="0">
                  <a:pos x="0" y="0"/>
                </a:cxn>
                <a:cxn ang="0">
                  <a:pos x="4586" y="0"/>
                </a:cxn>
                <a:cxn ang="0">
                  <a:pos x="4580" y="22"/>
                </a:cxn>
                <a:cxn ang="0">
                  <a:pos x="4580" y="22"/>
                </a:cxn>
              </a:cxnLst>
              <a:rect l="0" t="0" r="r" b="b"/>
              <a:pathLst>
                <a:path w="4586" h="22">
                  <a:moveTo>
                    <a:pt x="4580" y="22"/>
                  </a:moveTo>
                  <a:lnTo>
                    <a:pt x="0" y="22"/>
                  </a:lnTo>
                  <a:lnTo>
                    <a:pt x="0" y="0"/>
                  </a:lnTo>
                  <a:lnTo>
                    <a:pt x="4586" y="0"/>
                  </a:lnTo>
                  <a:lnTo>
                    <a:pt x="4580" y="22"/>
                  </a:lnTo>
                  <a:lnTo>
                    <a:pt x="4580" y="22"/>
                  </a:lnTo>
                  <a:close/>
                </a:path>
              </a:pathLst>
            </a:custGeom>
            <a:solidFill>
              <a:srgbClr val="48B0C3"/>
            </a:solidFill>
            <a:ln w="9525">
              <a:noFill/>
              <a:round/>
              <a:headEnd/>
              <a:tailEnd/>
            </a:ln>
          </p:spPr>
          <p:txBody>
            <a:bodyPr/>
            <a:lstStyle/>
            <a:p>
              <a:pPr>
                <a:defRPr/>
              </a:pPr>
              <a:endParaRPr lang="ja-JP" altLang="en-US">
                <a:ea typeface="ＭＳ Ｐゴシック" pitchFamily="50" charset="-128"/>
              </a:endParaRPr>
            </a:p>
          </p:txBody>
        </p:sp>
        <p:sp>
          <p:nvSpPr>
            <p:cNvPr id="1170" name="Freeform 146"/>
            <p:cNvSpPr>
              <a:spLocks/>
            </p:cNvSpPr>
            <p:nvPr userDrawn="1"/>
          </p:nvSpPr>
          <p:spPr bwMode="auto">
            <a:xfrm>
              <a:off x="5171" y="216"/>
              <a:ext cx="82" cy="205"/>
            </a:xfrm>
            <a:custGeom>
              <a:avLst/>
              <a:gdLst/>
              <a:ahLst/>
              <a:cxnLst>
                <a:cxn ang="0">
                  <a:pos x="23" y="205"/>
                </a:cxn>
                <a:cxn ang="0">
                  <a:pos x="0" y="205"/>
                </a:cxn>
                <a:cxn ang="0">
                  <a:pos x="59" y="0"/>
                </a:cxn>
                <a:cxn ang="0">
                  <a:pos x="82" y="0"/>
                </a:cxn>
                <a:cxn ang="0">
                  <a:pos x="23" y="205"/>
                </a:cxn>
                <a:cxn ang="0">
                  <a:pos x="23" y="205"/>
                </a:cxn>
              </a:cxnLst>
              <a:rect l="0" t="0" r="r" b="b"/>
              <a:pathLst>
                <a:path w="82" h="205">
                  <a:moveTo>
                    <a:pt x="23" y="205"/>
                  </a:moveTo>
                  <a:lnTo>
                    <a:pt x="0" y="205"/>
                  </a:lnTo>
                  <a:lnTo>
                    <a:pt x="59" y="0"/>
                  </a:lnTo>
                  <a:lnTo>
                    <a:pt x="82" y="0"/>
                  </a:lnTo>
                  <a:lnTo>
                    <a:pt x="23" y="205"/>
                  </a:lnTo>
                  <a:lnTo>
                    <a:pt x="23" y="205"/>
                  </a:lnTo>
                  <a:close/>
                </a:path>
              </a:pathLst>
            </a:custGeom>
            <a:solidFill>
              <a:srgbClr val="48B0C3"/>
            </a:solidFill>
            <a:ln w="9525">
              <a:noFill/>
              <a:round/>
              <a:headEnd/>
              <a:tailEnd/>
            </a:ln>
          </p:spPr>
          <p:txBody>
            <a:bodyPr/>
            <a:lstStyle/>
            <a:p>
              <a:pPr>
                <a:defRPr/>
              </a:pPr>
              <a:endParaRPr lang="ja-JP" altLang="en-US">
                <a:ea typeface="ＭＳ Ｐゴシック" pitchFamily="50" charset="-128"/>
              </a:endParaRPr>
            </a:p>
          </p:txBody>
        </p:sp>
        <p:sp>
          <p:nvSpPr>
            <p:cNvPr id="1171" name="Freeform 147"/>
            <p:cNvSpPr>
              <a:spLocks/>
            </p:cNvSpPr>
            <p:nvPr userDrawn="1"/>
          </p:nvSpPr>
          <p:spPr bwMode="auto">
            <a:xfrm>
              <a:off x="4877" y="523"/>
              <a:ext cx="81" cy="205"/>
            </a:xfrm>
            <a:custGeom>
              <a:avLst/>
              <a:gdLst/>
              <a:ahLst/>
              <a:cxnLst>
                <a:cxn ang="0">
                  <a:pos x="23" y="205"/>
                </a:cxn>
                <a:cxn ang="0">
                  <a:pos x="0" y="205"/>
                </a:cxn>
                <a:cxn ang="0">
                  <a:pos x="58" y="0"/>
                </a:cxn>
                <a:cxn ang="0">
                  <a:pos x="81" y="0"/>
                </a:cxn>
                <a:cxn ang="0">
                  <a:pos x="23" y="205"/>
                </a:cxn>
                <a:cxn ang="0">
                  <a:pos x="23" y="205"/>
                </a:cxn>
              </a:cxnLst>
              <a:rect l="0" t="0" r="r" b="b"/>
              <a:pathLst>
                <a:path w="81" h="205">
                  <a:moveTo>
                    <a:pt x="23" y="205"/>
                  </a:moveTo>
                  <a:lnTo>
                    <a:pt x="0" y="205"/>
                  </a:lnTo>
                  <a:lnTo>
                    <a:pt x="58" y="0"/>
                  </a:lnTo>
                  <a:lnTo>
                    <a:pt x="81" y="0"/>
                  </a:lnTo>
                  <a:lnTo>
                    <a:pt x="23" y="205"/>
                  </a:lnTo>
                  <a:lnTo>
                    <a:pt x="23" y="205"/>
                  </a:lnTo>
                  <a:close/>
                </a:path>
              </a:pathLst>
            </a:custGeom>
            <a:solidFill>
              <a:srgbClr val="48B0C3"/>
            </a:solidFill>
            <a:ln w="9525">
              <a:noFill/>
              <a:round/>
              <a:headEnd/>
              <a:tailEnd/>
            </a:ln>
          </p:spPr>
          <p:txBody>
            <a:bodyPr/>
            <a:lstStyle/>
            <a:p>
              <a:pPr>
                <a:defRPr/>
              </a:pPr>
              <a:endParaRPr lang="ja-JP" altLang="en-US">
                <a:ea typeface="ＭＳ Ｐゴシック" pitchFamily="50" charset="-128"/>
              </a:endParaRPr>
            </a:p>
          </p:txBody>
        </p:sp>
        <p:sp>
          <p:nvSpPr>
            <p:cNvPr id="1172" name="Freeform 148"/>
            <p:cNvSpPr>
              <a:spLocks/>
            </p:cNvSpPr>
            <p:nvPr userDrawn="1"/>
          </p:nvSpPr>
          <p:spPr bwMode="auto">
            <a:xfrm>
              <a:off x="4644" y="420"/>
              <a:ext cx="37" cy="23"/>
            </a:xfrm>
            <a:custGeom>
              <a:avLst/>
              <a:gdLst/>
              <a:ahLst/>
              <a:cxnLst>
                <a:cxn ang="0">
                  <a:pos x="30" y="23"/>
                </a:cxn>
                <a:cxn ang="0">
                  <a:pos x="0" y="23"/>
                </a:cxn>
                <a:cxn ang="0">
                  <a:pos x="6" y="0"/>
                </a:cxn>
                <a:cxn ang="0">
                  <a:pos x="37" y="0"/>
                </a:cxn>
                <a:cxn ang="0">
                  <a:pos x="30" y="23"/>
                </a:cxn>
                <a:cxn ang="0">
                  <a:pos x="30" y="23"/>
                </a:cxn>
              </a:cxnLst>
              <a:rect l="0" t="0" r="r" b="b"/>
              <a:pathLst>
                <a:path w="37" h="23">
                  <a:moveTo>
                    <a:pt x="30" y="23"/>
                  </a:moveTo>
                  <a:lnTo>
                    <a:pt x="0" y="23"/>
                  </a:lnTo>
                  <a:lnTo>
                    <a:pt x="6" y="0"/>
                  </a:lnTo>
                  <a:lnTo>
                    <a:pt x="37" y="0"/>
                  </a:lnTo>
                  <a:lnTo>
                    <a:pt x="30" y="23"/>
                  </a:lnTo>
                  <a:lnTo>
                    <a:pt x="30" y="23"/>
                  </a:lnTo>
                  <a:close/>
                </a:path>
              </a:pathLst>
            </a:custGeom>
            <a:solidFill>
              <a:srgbClr val="1C4195"/>
            </a:solidFill>
            <a:ln w="9525">
              <a:noFill/>
              <a:round/>
              <a:headEnd/>
              <a:tailEnd/>
            </a:ln>
          </p:spPr>
          <p:txBody>
            <a:bodyPr/>
            <a:lstStyle/>
            <a:p>
              <a:pPr>
                <a:defRPr/>
              </a:pPr>
              <a:endParaRPr lang="ja-JP" altLang="en-US">
                <a:ea typeface="ＭＳ Ｐゴシック" pitchFamily="50" charset="-128"/>
              </a:endParaRPr>
            </a:p>
          </p:txBody>
        </p:sp>
        <p:sp>
          <p:nvSpPr>
            <p:cNvPr id="1173" name="Freeform 149"/>
            <p:cNvSpPr>
              <a:spLocks/>
            </p:cNvSpPr>
            <p:nvPr userDrawn="1"/>
          </p:nvSpPr>
          <p:spPr bwMode="auto">
            <a:xfrm>
              <a:off x="4658" y="420"/>
              <a:ext cx="80" cy="103"/>
            </a:xfrm>
            <a:custGeom>
              <a:avLst/>
              <a:gdLst/>
              <a:ahLst/>
              <a:cxnLst>
                <a:cxn ang="0">
                  <a:pos x="80" y="0"/>
                </a:cxn>
                <a:cxn ang="0">
                  <a:pos x="29" y="0"/>
                </a:cxn>
                <a:cxn ang="0">
                  <a:pos x="0" y="103"/>
                </a:cxn>
                <a:cxn ang="0">
                  <a:pos x="23" y="103"/>
                </a:cxn>
                <a:cxn ang="0">
                  <a:pos x="47" y="23"/>
                </a:cxn>
                <a:cxn ang="0">
                  <a:pos x="75" y="23"/>
                </a:cxn>
                <a:cxn ang="0">
                  <a:pos x="80" y="0"/>
                </a:cxn>
                <a:cxn ang="0">
                  <a:pos x="80" y="0"/>
                </a:cxn>
              </a:cxnLst>
              <a:rect l="0" t="0" r="r" b="b"/>
              <a:pathLst>
                <a:path w="80" h="103">
                  <a:moveTo>
                    <a:pt x="80" y="0"/>
                  </a:moveTo>
                  <a:lnTo>
                    <a:pt x="29" y="0"/>
                  </a:lnTo>
                  <a:lnTo>
                    <a:pt x="0" y="103"/>
                  </a:lnTo>
                  <a:lnTo>
                    <a:pt x="23" y="103"/>
                  </a:lnTo>
                  <a:lnTo>
                    <a:pt x="47" y="23"/>
                  </a:lnTo>
                  <a:lnTo>
                    <a:pt x="75" y="23"/>
                  </a:lnTo>
                  <a:lnTo>
                    <a:pt x="80" y="0"/>
                  </a:lnTo>
                  <a:lnTo>
                    <a:pt x="80" y="0"/>
                  </a:lnTo>
                  <a:close/>
                </a:path>
              </a:pathLst>
            </a:custGeom>
            <a:solidFill>
              <a:srgbClr val="1C4195"/>
            </a:solidFill>
            <a:ln w="9525">
              <a:noFill/>
              <a:round/>
              <a:headEnd/>
              <a:tailEnd/>
            </a:ln>
          </p:spPr>
          <p:txBody>
            <a:bodyPr/>
            <a:lstStyle/>
            <a:p>
              <a:pPr>
                <a:defRPr/>
              </a:pPr>
              <a:endParaRPr lang="ja-JP" altLang="en-US">
                <a:ea typeface="ＭＳ Ｐゴシック" pitchFamily="50" charset="-128"/>
              </a:endParaRPr>
            </a:p>
          </p:txBody>
        </p:sp>
        <p:sp>
          <p:nvSpPr>
            <p:cNvPr id="1174" name="Freeform 150"/>
            <p:cNvSpPr>
              <a:spLocks/>
            </p:cNvSpPr>
            <p:nvPr userDrawn="1"/>
          </p:nvSpPr>
          <p:spPr bwMode="auto">
            <a:xfrm>
              <a:off x="5127" y="420"/>
              <a:ext cx="37" cy="23"/>
            </a:xfrm>
            <a:custGeom>
              <a:avLst/>
              <a:gdLst/>
              <a:ahLst/>
              <a:cxnLst>
                <a:cxn ang="0">
                  <a:pos x="32" y="23"/>
                </a:cxn>
                <a:cxn ang="0">
                  <a:pos x="0" y="23"/>
                </a:cxn>
                <a:cxn ang="0">
                  <a:pos x="5" y="0"/>
                </a:cxn>
                <a:cxn ang="0">
                  <a:pos x="37" y="0"/>
                </a:cxn>
                <a:cxn ang="0">
                  <a:pos x="32" y="23"/>
                </a:cxn>
                <a:cxn ang="0">
                  <a:pos x="32" y="23"/>
                </a:cxn>
              </a:cxnLst>
              <a:rect l="0" t="0" r="r" b="b"/>
              <a:pathLst>
                <a:path w="37" h="23">
                  <a:moveTo>
                    <a:pt x="32" y="23"/>
                  </a:moveTo>
                  <a:lnTo>
                    <a:pt x="0" y="23"/>
                  </a:lnTo>
                  <a:lnTo>
                    <a:pt x="5" y="0"/>
                  </a:lnTo>
                  <a:lnTo>
                    <a:pt x="37" y="0"/>
                  </a:lnTo>
                  <a:lnTo>
                    <a:pt x="32" y="23"/>
                  </a:lnTo>
                  <a:lnTo>
                    <a:pt x="32" y="23"/>
                  </a:lnTo>
                  <a:close/>
                </a:path>
              </a:pathLst>
            </a:custGeom>
            <a:solidFill>
              <a:srgbClr val="1C4195"/>
            </a:solidFill>
            <a:ln w="9525">
              <a:noFill/>
              <a:round/>
              <a:headEnd/>
              <a:tailEnd/>
            </a:ln>
          </p:spPr>
          <p:txBody>
            <a:bodyPr/>
            <a:lstStyle/>
            <a:p>
              <a:pPr>
                <a:defRPr/>
              </a:pPr>
              <a:endParaRPr lang="ja-JP" altLang="en-US">
                <a:ea typeface="ＭＳ Ｐゴシック" pitchFamily="50" charset="-128"/>
              </a:endParaRPr>
            </a:p>
          </p:txBody>
        </p:sp>
        <p:sp>
          <p:nvSpPr>
            <p:cNvPr id="1175" name="Freeform 151"/>
            <p:cNvSpPr>
              <a:spLocks/>
            </p:cNvSpPr>
            <p:nvPr userDrawn="1"/>
          </p:nvSpPr>
          <p:spPr bwMode="auto">
            <a:xfrm>
              <a:off x="5141" y="420"/>
              <a:ext cx="81" cy="103"/>
            </a:xfrm>
            <a:custGeom>
              <a:avLst/>
              <a:gdLst/>
              <a:ahLst/>
              <a:cxnLst>
                <a:cxn ang="0">
                  <a:pos x="81" y="0"/>
                </a:cxn>
                <a:cxn ang="0">
                  <a:pos x="30" y="0"/>
                </a:cxn>
                <a:cxn ang="0">
                  <a:pos x="0" y="103"/>
                </a:cxn>
                <a:cxn ang="0">
                  <a:pos x="23" y="103"/>
                </a:cxn>
                <a:cxn ang="0">
                  <a:pos x="46" y="23"/>
                </a:cxn>
                <a:cxn ang="0">
                  <a:pos x="74" y="23"/>
                </a:cxn>
                <a:cxn ang="0">
                  <a:pos x="81" y="0"/>
                </a:cxn>
                <a:cxn ang="0">
                  <a:pos x="81" y="0"/>
                </a:cxn>
              </a:cxnLst>
              <a:rect l="0" t="0" r="r" b="b"/>
              <a:pathLst>
                <a:path w="81" h="103">
                  <a:moveTo>
                    <a:pt x="81" y="0"/>
                  </a:moveTo>
                  <a:lnTo>
                    <a:pt x="30" y="0"/>
                  </a:lnTo>
                  <a:lnTo>
                    <a:pt x="0" y="103"/>
                  </a:lnTo>
                  <a:lnTo>
                    <a:pt x="23" y="103"/>
                  </a:lnTo>
                  <a:lnTo>
                    <a:pt x="46" y="23"/>
                  </a:lnTo>
                  <a:lnTo>
                    <a:pt x="74" y="23"/>
                  </a:lnTo>
                  <a:lnTo>
                    <a:pt x="81" y="0"/>
                  </a:lnTo>
                  <a:lnTo>
                    <a:pt x="81" y="0"/>
                  </a:lnTo>
                  <a:close/>
                </a:path>
              </a:pathLst>
            </a:custGeom>
            <a:solidFill>
              <a:srgbClr val="1C4195"/>
            </a:solidFill>
            <a:ln w="9525">
              <a:noFill/>
              <a:round/>
              <a:headEnd/>
              <a:tailEnd/>
            </a:ln>
          </p:spPr>
          <p:txBody>
            <a:bodyPr/>
            <a:lstStyle/>
            <a:p>
              <a:pPr>
                <a:defRPr/>
              </a:pPr>
              <a:endParaRPr lang="ja-JP" altLang="en-US">
                <a:ea typeface="ＭＳ Ｐゴシック" pitchFamily="50" charset="-128"/>
              </a:endParaRPr>
            </a:p>
          </p:txBody>
        </p:sp>
        <p:sp>
          <p:nvSpPr>
            <p:cNvPr id="1176" name="Freeform 152"/>
            <p:cNvSpPr>
              <a:spLocks/>
            </p:cNvSpPr>
            <p:nvPr userDrawn="1"/>
          </p:nvSpPr>
          <p:spPr bwMode="auto">
            <a:xfrm>
              <a:off x="4818" y="420"/>
              <a:ext cx="51" cy="103"/>
            </a:xfrm>
            <a:custGeom>
              <a:avLst/>
              <a:gdLst/>
              <a:ahLst/>
              <a:cxnLst>
                <a:cxn ang="0">
                  <a:pos x="23" y="103"/>
                </a:cxn>
                <a:cxn ang="0">
                  <a:pos x="0" y="103"/>
                </a:cxn>
                <a:cxn ang="0">
                  <a:pos x="28" y="0"/>
                </a:cxn>
                <a:cxn ang="0">
                  <a:pos x="51" y="0"/>
                </a:cxn>
                <a:cxn ang="0">
                  <a:pos x="23" y="103"/>
                </a:cxn>
                <a:cxn ang="0">
                  <a:pos x="23" y="103"/>
                </a:cxn>
              </a:cxnLst>
              <a:rect l="0" t="0" r="r" b="b"/>
              <a:pathLst>
                <a:path w="51" h="103">
                  <a:moveTo>
                    <a:pt x="23" y="103"/>
                  </a:moveTo>
                  <a:lnTo>
                    <a:pt x="0" y="103"/>
                  </a:lnTo>
                  <a:lnTo>
                    <a:pt x="28" y="0"/>
                  </a:lnTo>
                  <a:lnTo>
                    <a:pt x="51" y="0"/>
                  </a:lnTo>
                  <a:lnTo>
                    <a:pt x="23" y="103"/>
                  </a:lnTo>
                  <a:lnTo>
                    <a:pt x="23" y="103"/>
                  </a:lnTo>
                  <a:close/>
                </a:path>
              </a:pathLst>
            </a:custGeom>
            <a:solidFill>
              <a:srgbClr val="1C4195"/>
            </a:solidFill>
            <a:ln w="9525">
              <a:noFill/>
              <a:round/>
              <a:headEnd/>
              <a:tailEnd/>
            </a:ln>
          </p:spPr>
          <p:txBody>
            <a:bodyPr/>
            <a:lstStyle/>
            <a:p>
              <a:pPr>
                <a:defRPr/>
              </a:pPr>
              <a:endParaRPr lang="ja-JP" altLang="en-US">
                <a:ea typeface="ＭＳ Ｐゴシック" pitchFamily="50" charset="-128"/>
              </a:endParaRPr>
            </a:p>
          </p:txBody>
        </p:sp>
        <p:sp>
          <p:nvSpPr>
            <p:cNvPr id="1177" name="Freeform 153"/>
            <p:cNvSpPr>
              <a:spLocks/>
            </p:cNvSpPr>
            <p:nvPr userDrawn="1"/>
          </p:nvSpPr>
          <p:spPr bwMode="auto">
            <a:xfrm>
              <a:off x="4857" y="420"/>
              <a:ext cx="73" cy="103"/>
            </a:xfrm>
            <a:custGeom>
              <a:avLst/>
              <a:gdLst/>
              <a:ahLst/>
              <a:cxnLst>
                <a:cxn ang="0">
                  <a:pos x="73" y="0"/>
                </a:cxn>
                <a:cxn ang="0">
                  <a:pos x="48" y="0"/>
                </a:cxn>
                <a:cxn ang="0">
                  <a:pos x="0" y="51"/>
                </a:cxn>
                <a:cxn ang="0">
                  <a:pos x="23" y="103"/>
                </a:cxn>
                <a:cxn ang="0">
                  <a:pos x="50" y="103"/>
                </a:cxn>
                <a:cxn ang="0">
                  <a:pos x="27" y="53"/>
                </a:cxn>
                <a:cxn ang="0">
                  <a:pos x="73" y="0"/>
                </a:cxn>
                <a:cxn ang="0">
                  <a:pos x="73" y="0"/>
                </a:cxn>
              </a:cxnLst>
              <a:rect l="0" t="0" r="r" b="b"/>
              <a:pathLst>
                <a:path w="73" h="103">
                  <a:moveTo>
                    <a:pt x="73" y="0"/>
                  </a:moveTo>
                  <a:lnTo>
                    <a:pt x="48" y="0"/>
                  </a:lnTo>
                  <a:lnTo>
                    <a:pt x="0" y="51"/>
                  </a:lnTo>
                  <a:lnTo>
                    <a:pt x="23" y="103"/>
                  </a:lnTo>
                  <a:lnTo>
                    <a:pt x="50" y="103"/>
                  </a:lnTo>
                  <a:lnTo>
                    <a:pt x="27" y="53"/>
                  </a:lnTo>
                  <a:lnTo>
                    <a:pt x="73" y="0"/>
                  </a:lnTo>
                  <a:lnTo>
                    <a:pt x="73" y="0"/>
                  </a:lnTo>
                  <a:close/>
                </a:path>
              </a:pathLst>
            </a:custGeom>
            <a:solidFill>
              <a:srgbClr val="1C4195"/>
            </a:solidFill>
            <a:ln w="9525">
              <a:noFill/>
              <a:round/>
              <a:headEnd/>
              <a:tailEnd/>
            </a:ln>
          </p:spPr>
          <p:txBody>
            <a:bodyPr/>
            <a:lstStyle/>
            <a:p>
              <a:pPr>
                <a:defRPr/>
              </a:pPr>
              <a:endParaRPr lang="ja-JP" altLang="en-US">
                <a:ea typeface="ＭＳ Ｐゴシック" pitchFamily="50" charset="-128"/>
              </a:endParaRPr>
            </a:p>
          </p:txBody>
        </p:sp>
        <p:sp>
          <p:nvSpPr>
            <p:cNvPr id="1178" name="Freeform 154"/>
            <p:cNvSpPr>
              <a:spLocks/>
            </p:cNvSpPr>
            <p:nvPr userDrawn="1"/>
          </p:nvSpPr>
          <p:spPr bwMode="auto">
            <a:xfrm>
              <a:off x="5235" y="501"/>
              <a:ext cx="55" cy="22"/>
            </a:xfrm>
            <a:custGeom>
              <a:avLst/>
              <a:gdLst/>
              <a:ahLst/>
              <a:cxnLst>
                <a:cxn ang="0">
                  <a:pos x="48" y="22"/>
                </a:cxn>
                <a:cxn ang="0">
                  <a:pos x="0" y="22"/>
                </a:cxn>
                <a:cxn ang="0">
                  <a:pos x="7" y="0"/>
                </a:cxn>
                <a:cxn ang="0">
                  <a:pos x="55" y="0"/>
                </a:cxn>
                <a:cxn ang="0">
                  <a:pos x="48" y="22"/>
                </a:cxn>
                <a:cxn ang="0">
                  <a:pos x="48" y="22"/>
                </a:cxn>
              </a:cxnLst>
              <a:rect l="0" t="0" r="r" b="b"/>
              <a:pathLst>
                <a:path w="55" h="22">
                  <a:moveTo>
                    <a:pt x="48" y="22"/>
                  </a:moveTo>
                  <a:lnTo>
                    <a:pt x="0" y="22"/>
                  </a:lnTo>
                  <a:lnTo>
                    <a:pt x="7" y="0"/>
                  </a:lnTo>
                  <a:lnTo>
                    <a:pt x="55" y="0"/>
                  </a:lnTo>
                  <a:lnTo>
                    <a:pt x="48" y="22"/>
                  </a:lnTo>
                  <a:lnTo>
                    <a:pt x="48" y="22"/>
                  </a:lnTo>
                  <a:close/>
                </a:path>
              </a:pathLst>
            </a:custGeom>
            <a:solidFill>
              <a:srgbClr val="1C4195"/>
            </a:solidFill>
            <a:ln w="9525">
              <a:noFill/>
              <a:round/>
              <a:headEnd/>
              <a:tailEnd/>
            </a:ln>
          </p:spPr>
          <p:txBody>
            <a:bodyPr/>
            <a:lstStyle/>
            <a:p>
              <a:pPr>
                <a:defRPr/>
              </a:pPr>
              <a:endParaRPr lang="ja-JP" altLang="en-US">
                <a:ea typeface="ＭＳ Ｐゴシック" pitchFamily="50" charset="-128"/>
              </a:endParaRPr>
            </a:p>
          </p:txBody>
        </p:sp>
        <p:sp>
          <p:nvSpPr>
            <p:cNvPr id="1179" name="Freeform 155"/>
            <p:cNvSpPr>
              <a:spLocks/>
            </p:cNvSpPr>
            <p:nvPr userDrawn="1"/>
          </p:nvSpPr>
          <p:spPr bwMode="auto">
            <a:xfrm>
              <a:off x="5246" y="461"/>
              <a:ext cx="55" cy="23"/>
            </a:xfrm>
            <a:custGeom>
              <a:avLst/>
              <a:gdLst/>
              <a:ahLst/>
              <a:cxnLst>
                <a:cxn ang="0">
                  <a:pos x="49" y="23"/>
                </a:cxn>
                <a:cxn ang="0">
                  <a:pos x="0" y="23"/>
                </a:cxn>
                <a:cxn ang="0">
                  <a:pos x="7" y="0"/>
                </a:cxn>
                <a:cxn ang="0">
                  <a:pos x="55" y="0"/>
                </a:cxn>
                <a:cxn ang="0">
                  <a:pos x="49" y="23"/>
                </a:cxn>
                <a:cxn ang="0">
                  <a:pos x="49" y="23"/>
                </a:cxn>
              </a:cxnLst>
              <a:rect l="0" t="0" r="r" b="b"/>
              <a:pathLst>
                <a:path w="55" h="23">
                  <a:moveTo>
                    <a:pt x="49" y="23"/>
                  </a:moveTo>
                  <a:lnTo>
                    <a:pt x="0" y="23"/>
                  </a:lnTo>
                  <a:lnTo>
                    <a:pt x="7" y="0"/>
                  </a:lnTo>
                  <a:lnTo>
                    <a:pt x="55" y="0"/>
                  </a:lnTo>
                  <a:lnTo>
                    <a:pt x="49" y="23"/>
                  </a:lnTo>
                  <a:lnTo>
                    <a:pt x="49" y="23"/>
                  </a:lnTo>
                  <a:close/>
                </a:path>
              </a:pathLst>
            </a:custGeom>
            <a:solidFill>
              <a:srgbClr val="1C4195"/>
            </a:solidFill>
            <a:ln w="9525">
              <a:noFill/>
              <a:round/>
              <a:headEnd/>
              <a:tailEnd/>
            </a:ln>
          </p:spPr>
          <p:txBody>
            <a:bodyPr/>
            <a:lstStyle/>
            <a:p>
              <a:pPr>
                <a:defRPr/>
              </a:pPr>
              <a:endParaRPr lang="ja-JP" altLang="en-US">
                <a:ea typeface="ＭＳ Ｐゴシック" pitchFamily="50" charset="-128"/>
              </a:endParaRPr>
            </a:p>
          </p:txBody>
        </p:sp>
        <p:sp>
          <p:nvSpPr>
            <p:cNvPr id="1180" name="Freeform 156"/>
            <p:cNvSpPr>
              <a:spLocks/>
            </p:cNvSpPr>
            <p:nvPr userDrawn="1"/>
          </p:nvSpPr>
          <p:spPr bwMode="auto">
            <a:xfrm>
              <a:off x="5258" y="421"/>
              <a:ext cx="55" cy="22"/>
            </a:xfrm>
            <a:custGeom>
              <a:avLst/>
              <a:gdLst/>
              <a:ahLst/>
              <a:cxnLst>
                <a:cxn ang="0">
                  <a:pos x="48" y="22"/>
                </a:cxn>
                <a:cxn ang="0">
                  <a:pos x="0" y="22"/>
                </a:cxn>
                <a:cxn ang="0">
                  <a:pos x="5" y="0"/>
                </a:cxn>
                <a:cxn ang="0">
                  <a:pos x="55" y="0"/>
                </a:cxn>
                <a:cxn ang="0">
                  <a:pos x="48" y="22"/>
                </a:cxn>
                <a:cxn ang="0">
                  <a:pos x="48" y="22"/>
                </a:cxn>
              </a:cxnLst>
              <a:rect l="0" t="0" r="r" b="b"/>
              <a:pathLst>
                <a:path w="55" h="22">
                  <a:moveTo>
                    <a:pt x="48" y="22"/>
                  </a:moveTo>
                  <a:lnTo>
                    <a:pt x="0" y="22"/>
                  </a:lnTo>
                  <a:lnTo>
                    <a:pt x="5" y="0"/>
                  </a:lnTo>
                  <a:lnTo>
                    <a:pt x="55" y="0"/>
                  </a:lnTo>
                  <a:lnTo>
                    <a:pt x="48" y="22"/>
                  </a:lnTo>
                  <a:lnTo>
                    <a:pt x="48" y="22"/>
                  </a:lnTo>
                  <a:close/>
                </a:path>
              </a:pathLst>
            </a:custGeom>
            <a:solidFill>
              <a:srgbClr val="1C4195"/>
            </a:solidFill>
            <a:ln w="9525">
              <a:noFill/>
              <a:round/>
              <a:headEnd/>
              <a:tailEnd/>
            </a:ln>
          </p:spPr>
          <p:txBody>
            <a:bodyPr/>
            <a:lstStyle/>
            <a:p>
              <a:pPr>
                <a:defRPr/>
              </a:pPr>
              <a:endParaRPr lang="ja-JP" altLang="en-US">
                <a:ea typeface="ＭＳ Ｐゴシック" pitchFamily="50" charset="-128"/>
              </a:endParaRPr>
            </a:p>
          </p:txBody>
        </p:sp>
        <p:sp>
          <p:nvSpPr>
            <p:cNvPr id="1181" name="Freeform 157"/>
            <p:cNvSpPr>
              <a:spLocks/>
            </p:cNvSpPr>
            <p:nvPr userDrawn="1"/>
          </p:nvSpPr>
          <p:spPr bwMode="auto">
            <a:xfrm>
              <a:off x="5205" y="420"/>
              <a:ext cx="53" cy="103"/>
            </a:xfrm>
            <a:custGeom>
              <a:avLst/>
              <a:gdLst/>
              <a:ahLst/>
              <a:cxnLst>
                <a:cxn ang="0">
                  <a:pos x="25" y="103"/>
                </a:cxn>
                <a:cxn ang="0">
                  <a:pos x="0" y="103"/>
                </a:cxn>
                <a:cxn ang="0">
                  <a:pos x="30" y="0"/>
                </a:cxn>
                <a:cxn ang="0">
                  <a:pos x="53" y="0"/>
                </a:cxn>
                <a:cxn ang="0">
                  <a:pos x="25" y="103"/>
                </a:cxn>
                <a:cxn ang="0">
                  <a:pos x="25" y="103"/>
                </a:cxn>
              </a:cxnLst>
              <a:rect l="0" t="0" r="r" b="b"/>
              <a:pathLst>
                <a:path w="53" h="103">
                  <a:moveTo>
                    <a:pt x="25" y="103"/>
                  </a:moveTo>
                  <a:lnTo>
                    <a:pt x="0" y="103"/>
                  </a:lnTo>
                  <a:lnTo>
                    <a:pt x="30" y="0"/>
                  </a:lnTo>
                  <a:lnTo>
                    <a:pt x="53" y="0"/>
                  </a:lnTo>
                  <a:lnTo>
                    <a:pt x="25" y="103"/>
                  </a:lnTo>
                  <a:lnTo>
                    <a:pt x="25" y="103"/>
                  </a:lnTo>
                  <a:close/>
                </a:path>
              </a:pathLst>
            </a:custGeom>
            <a:solidFill>
              <a:srgbClr val="1C4195"/>
            </a:solidFill>
            <a:ln w="9525">
              <a:noFill/>
              <a:round/>
              <a:headEnd/>
              <a:tailEnd/>
            </a:ln>
          </p:spPr>
          <p:txBody>
            <a:bodyPr/>
            <a:lstStyle/>
            <a:p>
              <a:pPr>
                <a:defRPr/>
              </a:pPr>
              <a:endParaRPr lang="ja-JP" altLang="en-US">
                <a:ea typeface="ＭＳ Ｐゴシック" pitchFamily="50" charset="-128"/>
              </a:endParaRPr>
            </a:p>
          </p:txBody>
        </p:sp>
        <p:sp>
          <p:nvSpPr>
            <p:cNvPr id="1182" name="Freeform 158"/>
            <p:cNvSpPr>
              <a:spLocks/>
            </p:cNvSpPr>
            <p:nvPr userDrawn="1"/>
          </p:nvSpPr>
          <p:spPr bwMode="auto">
            <a:xfrm>
              <a:off x="5387" y="420"/>
              <a:ext cx="73" cy="103"/>
            </a:xfrm>
            <a:custGeom>
              <a:avLst/>
              <a:gdLst/>
              <a:ahLst/>
              <a:cxnLst>
                <a:cxn ang="0">
                  <a:pos x="73" y="41"/>
                </a:cxn>
                <a:cxn ang="0">
                  <a:pos x="41" y="41"/>
                </a:cxn>
                <a:cxn ang="0">
                  <a:pos x="54" y="0"/>
                </a:cxn>
                <a:cxn ang="0">
                  <a:pos x="29" y="0"/>
                </a:cxn>
                <a:cxn ang="0">
                  <a:pos x="0" y="103"/>
                </a:cxn>
                <a:cxn ang="0">
                  <a:pos x="24" y="103"/>
                </a:cxn>
                <a:cxn ang="0">
                  <a:pos x="36" y="64"/>
                </a:cxn>
                <a:cxn ang="0">
                  <a:pos x="66" y="64"/>
                </a:cxn>
                <a:cxn ang="0">
                  <a:pos x="73" y="41"/>
                </a:cxn>
                <a:cxn ang="0">
                  <a:pos x="73" y="41"/>
                </a:cxn>
              </a:cxnLst>
              <a:rect l="0" t="0" r="r" b="b"/>
              <a:pathLst>
                <a:path w="73" h="103">
                  <a:moveTo>
                    <a:pt x="73" y="41"/>
                  </a:moveTo>
                  <a:lnTo>
                    <a:pt x="41" y="41"/>
                  </a:lnTo>
                  <a:lnTo>
                    <a:pt x="54" y="0"/>
                  </a:lnTo>
                  <a:lnTo>
                    <a:pt x="29" y="0"/>
                  </a:lnTo>
                  <a:lnTo>
                    <a:pt x="0" y="103"/>
                  </a:lnTo>
                  <a:lnTo>
                    <a:pt x="24" y="103"/>
                  </a:lnTo>
                  <a:lnTo>
                    <a:pt x="36" y="64"/>
                  </a:lnTo>
                  <a:lnTo>
                    <a:pt x="66" y="64"/>
                  </a:lnTo>
                  <a:lnTo>
                    <a:pt x="73" y="41"/>
                  </a:lnTo>
                  <a:lnTo>
                    <a:pt x="73" y="41"/>
                  </a:lnTo>
                  <a:close/>
                </a:path>
              </a:pathLst>
            </a:custGeom>
            <a:solidFill>
              <a:srgbClr val="1C4195"/>
            </a:solidFill>
            <a:ln w="9525">
              <a:noFill/>
              <a:round/>
              <a:headEnd/>
              <a:tailEnd/>
            </a:ln>
          </p:spPr>
          <p:txBody>
            <a:bodyPr/>
            <a:lstStyle/>
            <a:p>
              <a:pPr>
                <a:defRPr/>
              </a:pPr>
              <a:endParaRPr lang="ja-JP" altLang="en-US">
                <a:ea typeface="ＭＳ Ｐゴシック" pitchFamily="50" charset="-128"/>
              </a:endParaRPr>
            </a:p>
          </p:txBody>
        </p:sp>
        <p:sp>
          <p:nvSpPr>
            <p:cNvPr id="1183" name="Freeform 159"/>
            <p:cNvSpPr>
              <a:spLocks/>
            </p:cNvSpPr>
            <p:nvPr userDrawn="1"/>
          </p:nvSpPr>
          <p:spPr bwMode="auto">
            <a:xfrm>
              <a:off x="5448" y="420"/>
              <a:ext cx="53" cy="103"/>
            </a:xfrm>
            <a:custGeom>
              <a:avLst/>
              <a:gdLst/>
              <a:ahLst/>
              <a:cxnLst>
                <a:cxn ang="0">
                  <a:pos x="23" y="103"/>
                </a:cxn>
                <a:cxn ang="0">
                  <a:pos x="0" y="103"/>
                </a:cxn>
                <a:cxn ang="0">
                  <a:pos x="30" y="0"/>
                </a:cxn>
                <a:cxn ang="0">
                  <a:pos x="53" y="0"/>
                </a:cxn>
                <a:cxn ang="0">
                  <a:pos x="23" y="103"/>
                </a:cxn>
                <a:cxn ang="0">
                  <a:pos x="23" y="103"/>
                </a:cxn>
              </a:cxnLst>
              <a:rect l="0" t="0" r="r" b="b"/>
              <a:pathLst>
                <a:path w="53" h="103">
                  <a:moveTo>
                    <a:pt x="23" y="103"/>
                  </a:moveTo>
                  <a:lnTo>
                    <a:pt x="0" y="103"/>
                  </a:lnTo>
                  <a:lnTo>
                    <a:pt x="30" y="0"/>
                  </a:lnTo>
                  <a:lnTo>
                    <a:pt x="53" y="0"/>
                  </a:lnTo>
                  <a:lnTo>
                    <a:pt x="23" y="103"/>
                  </a:lnTo>
                  <a:lnTo>
                    <a:pt x="23" y="103"/>
                  </a:lnTo>
                  <a:close/>
                </a:path>
              </a:pathLst>
            </a:custGeom>
            <a:solidFill>
              <a:srgbClr val="1C4195"/>
            </a:solidFill>
            <a:ln w="9525">
              <a:noFill/>
              <a:round/>
              <a:headEnd/>
              <a:tailEnd/>
            </a:ln>
          </p:spPr>
          <p:txBody>
            <a:bodyPr/>
            <a:lstStyle/>
            <a:p>
              <a:pPr>
                <a:defRPr/>
              </a:pPr>
              <a:endParaRPr lang="ja-JP" altLang="en-US">
                <a:ea typeface="ＭＳ Ｐゴシック" pitchFamily="50" charset="-128"/>
              </a:endParaRPr>
            </a:p>
          </p:txBody>
        </p:sp>
        <p:sp>
          <p:nvSpPr>
            <p:cNvPr id="1184" name="Freeform 160"/>
            <p:cNvSpPr>
              <a:spLocks/>
            </p:cNvSpPr>
            <p:nvPr userDrawn="1"/>
          </p:nvSpPr>
          <p:spPr bwMode="auto">
            <a:xfrm>
              <a:off x="5301" y="420"/>
              <a:ext cx="99" cy="103"/>
            </a:xfrm>
            <a:custGeom>
              <a:avLst/>
              <a:gdLst/>
              <a:ahLst/>
              <a:cxnLst>
                <a:cxn ang="0">
                  <a:pos x="94" y="23"/>
                </a:cxn>
                <a:cxn ang="0">
                  <a:pos x="99" y="1"/>
                </a:cxn>
                <a:cxn ang="0">
                  <a:pos x="28" y="0"/>
                </a:cxn>
                <a:cxn ang="0">
                  <a:pos x="0" y="103"/>
                </a:cxn>
                <a:cxn ang="0">
                  <a:pos x="71" y="103"/>
                </a:cxn>
                <a:cxn ang="0">
                  <a:pos x="76" y="81"/>
                </a:cxn>
                <a:cxn ang="0">
                  <a:pos x="30" y="81"/>
                </a:cxn>
                <a:cxn ang="0">
                  <a:pos x="46" y="23"/>
                </a:cxn>
                <a:cxn ang="0">
                  <a:pos x="94" y="23"/>
                </a:cxn>
                <a:cxn ang="0">
                  <a:pos x="94" y="23"/>
                </a:cxn>
              </a:cxnLst>
              <a:rect l="0" t="0" r="r" b="b"/>
              <a:pathLst>
                <a:path w="99" h="103">
                  <a:moveTo>
                    <a:pt x="94" y="23"/>
                  </a:moveTo>
                  <a:lnTo>
                    <a:pt x="99" y="1"/>
                  </a:lnTo>
                  <a:lnTo>
                    <a:pt x="28" y="0"/>
                  </a:lnTo>
                  <a:lnTo>
                    <a:pt x="0" y="103"/>
                  </a:lnTo>
                  <a:lnTo>
                    <a:pt x="71" y="103"/>
                  </a:lnTo>
                  <a:lnTo>
                    <a:pt x="76" y="81"/>
                  </a:lnTo>
                  <a:lnTo>
                    <a:pt x="30" y="81"/>
                  </a:lnTo>
                  <a:lnTo>
                    <a:pt x="46" y="23"/>
                  </a:lnTo>
                  <a:lnTo>
                    <a:pt x="94" y="23"/>
                  </a:lnTo>
                  <a:lnTo>
                    <a:pt x="94" y="23"/>
                  </a:lnTo>
                  <a:close/>
                </a:path>
              </a:pathLst>
            </a:custGeom>
            <a:solidFill>
              <a:srgbClr val="1C4195"/>
            </a:solidFill>
            <a:ln w="9525">
              <a:noFill/>
              <a:round/>
              <a:headEnd/>
              <a:tailEnd/>
            </a:ln>
          </p:spPr>
          <p:txBody>
            <a:bodyPr/>
            <a:lstStyle/>
            <a:p>
              <a:pPr>
                <a:defRPr/>
              </a:pPr>
              <a:endParaRPr lang="ja-JP" altLang="en-US">
                <a:ea typeface="ＭＳ Ｐゴシック" pitchFamily="50" charset="-128"/>
              </a:endParaRPr>
            </a:p>
          </p:txBody>
        </p:sp>
        <p:sp>
          <p:nvSpPr>
            <p:cNvPr id="1185" name="Freeform 161"/>
            <p:cNvSpPr>
              <a:spLocks/>
            </p:cNvSpPr>
            <p:nvPr userDrawn="1"/>
          </p:nvSpPr>
          <p:spPr bwMode="auto">
            <a:xfrm>
              <a:off x="4935" y="420"/>
              <a:ext cx="89" cy="103"/>
            </a:xfrm>
            <a:custGeom>
              <a:avLst/>
              <a:gdLst/>
              <a:ahLst/>
              <a:cxnLst>
                <a:cxn ang="0">
                  <a:pos x="89" y="0"/>
                </a:cxn>
                <a:cxn ang="0">
                  <a:pos x="62" y="0"/>
                </a:cxn>
                <a:cxn ang="0">
                  <a:pos x="14" y="51"/>
                </a:cxn>
                <a:cxn ang="0">
                  <a:pos x="0" y="103"/>
                </a:cxn>
                <a:cxn ang="0">
                  <a:pos x="23" y="103"/>
                </a:cxn>
                <a:cxn ang="0">
                  <a:pos x="36" y="56"/>
                </a:cxn>
                <a:cxn ang="0">
                  <a:pos x="89" y="0"/>
                </a:cxn>
                <a:cxn ang="0">
                  <a:pos x="89" y="0"/>
                </a:cxn>
              </a:cxnLst>
              <a:rect l="0" t="0" r="r" b="b"/>
              <a:pathLst>
                <a:path w="89" h="103">
                  <a:moveTo>
                    <a:pt x="89" y="0"/>
                  </a:moveTo>
                  <a:lnTo>
                    <a:pt x="62" y="0"/>
                  </a:lnTo>
                  <a:lnTo>
                    <a:pt x="14" y="51"/>
                  </a:lnTo>
                  <a:lnTo>
                    <a:pt x="0" y="103"/>
                  </a:lnTo>
                  <a:lnTo>
                    <a:pt x="23" y="103"/>
                  </a:lnTo>
                  <a:lnTo>
                    <a:pt x="36" y="56"/>
                  </a:lnTo>
                  <a:lnTo>
                    <a:pt x="89" y="0"/>
                  </a:lnTo>
                  <a:lnTo>
                    <a:pt x="89" y="0"/>
                  </a:lnTo>
                  <a:close/>
                </a:path>
              </a:pathLst>
            </a:custGeom>
            <a:solidFill>
              <a:srgbClr val="1C4195"/>
            </a:solidFill>
            <a:ln w="9525">
              <a:noFill/>
              <a:round/>
              <a:headEnd/>
              <a:tailEnd/>
            </a:ln>
          </p:spPr>
          <p:txBody>
            <a:bodyPr/>
            <a:lstStyle/>
            <a:p>
              <a:pPr>
                <a:defRPr/>
              </a:pPr>
              <a:endParaRPr lang="ja-JP" altLang="en-US">
                <a:ea typeface="ＭＳ Ｐゴシック" pitchFamily="50" charset="-128"/>
              </a:endParaRPr>
            </a:p>
          </p:txBody>
        </p:sp>
        <p:sp>
          <p:nvSpPr>
            <p:cNvPr id="1186" name="Freeform 162"/>
            <p:cNvSpPr>
              <a:spLocks noEditPoints="1"/>
            </p:cNvSpPr>
            <p:nvPr userDrawn="1"/>
          </p:nvSpPr>
          <p:spPr bwMode="auto">
            <a:xfrm>
              <a:off x="4722" y="420"/>
              <a:ext cx="107" cy="103"/>
            </a:xfrm>
            <a:custGeom>
              <a:avLst/>
              <a:gdLst/>
              <a:ahLst/>
              <a:cxnLst>
                <a:cxn ang="0">
                  <a:pos x="77" y="103"/>
                </a:cxn>
                <a:cxn ang="0">
                  <a:pos x="0" y="103"/>
                </a:cxn>
                <a:cxn ang="0">
                  <a:pos x="30" y="0"/>
                </a:cxn>
                <a:cxn ang="0">
                  <a:pos x="107" y="0"/>
                </a:cxn>
                <a:cxn ang="0">
                  <a:pos x="77" y="103"/>
                </a:cxn>
                <a:cxn ang="0">
                  <a:pos x="77" y="23"/>
                </a:cxn>
                <a:cxn ang="0">
                  <a:pos x="46" y="23"/>
                </a:cxn>
                <a:cxn ang="0">
                  <a:pos x="30" y="81"/>
                </a:cxn>
                <a:cxn ang="0">
                  <a:pos x="61" y="81"/>
                </a:cxn>
                <a:cxn ang="0">
                  <a:pos x="77" y="23"/>
                </a:cxn>
                <a:cxn ang="0">
                  <a:pos x="77" y="23"/>
                </a:cxn>
              </a:cxnLst>
              <a:rect l="0" t="0" r="r" b="b"/>
              <a:pathLst>
                <a:path w="107" h="103">
                  <a:moveTo>
                    <a:pt x="77" y="103"/>
                  </a:moveTo>
                  <a:lnTo>
                    <a:pt x="0" y="103"/>
                  </a:lnTo>
                  <a:lnTo>
                    <a:pt x="30" y="0"/>
                  </a:lnTo>
                  <a:lnTo>
                    <a:pt x="107" y="0"/>
                  </a:lnTo>
                  <a:lnTo>
                    <a:pt x="77" y="103"/>
                  </a:lnTo>
                  <a:close/>
                  <a:moveTo>
                    <a:pt x="77" y="23"/>
                  </a:moveTo>
                  <a:lnTo>
                    <a:pt x="46" y="23"/>
                  </a:lnTo>
                  <a:lnTo>
                    <a:pt x="30" y="81"/>
                  </a:lnTo>
                  <a:lnTo>
                    <a:pt x="61" y="81"/>
                  </a:lnTo>
                  <a:lnTo>
                    <a:pt x="77" y="23"/>
                  </a:lnTo>
                  <a:lnTo>
                    <a:pt x="77" y="23"/>
                  </a:lnTo>
                  <a:close/>
                </a:path>
              </a:pathLst>
            </a:custGeom>
            <a:solidFill>
              <a:srgbClr val="1C4195"/>
            </a:solidFill>
            <a:ln w="9525">
              <a:noFill/>
              <a:round/>
              <a:headEnd/>
              <a:tailEnd/>
            </a:ln>
          </p:spPr>
          <p:txBody>
            <a:bodyPr/>
            <a:lstStyle/>
            <a:p>
              <a:pPr>
                <a:defRPr/>
              </a:pPr>
              <a:endParaRPr lang="ja-JP" altLang="en-US">
                <a:ea typeface="ＭＳ Ｐゴシック" pitchFamily="50" charset="-128"/>
              </a:endParaRPr>
            </a:p>
          </p:txBody>
        </p:sp>
        <p:sp>
          <p:nvSpPr>
            <p:cNvPr id="1187" name="Freeform 163"/>
            <p:cNvSpPr>
              <a:spLocks/>
            </p:cNvSpPr>
            <p:nvPr userDrawn="1"/>
          </p:nvSpPr>
          <p:spPr bwMode="auto">
            <a:xfrm>
              <a:off x="4722" y="420"/>
              <a:ext cx="107" cy="103"/>
            </a:xfrm>
            <a:custGeom>
              <a:avLst/>
              <a:gdLst/>
              <a:ahLst/>
              <a:cxnLst>
                <a:cxn ang="0">
                  <a:pos x="77" y="103"/>
                </a:cxn>
                <a:cxn ang="0">
                  <a:pos x="0" y="103"/>
                </a:cxn>
                <a:cxn ang="0">
                  <a:pos x="30" y="0"/>
                </a:cxn>
                <a:cxn ang="0">
                  <a:pos x="107" y="0"/>
                </a:cxn>
                <a:cxn ang="0">
                  <a:pos x="77" y="103"/>
                </a:cxn>
              </a:cxnLst>
              <a:rect l="0" t="0" r="r" b="b"/>
              <a:pathLst>
                <a:path w="107" h="103">
                  <a:moveTo>
                    <a:pt x="77" y="103"/>
                  </a:moveTo>
                  <a:lnTo>
                    <a:pt x="0" y="103"/>
                  </a:lnTo>
                  <a:lnTo>
                    <a:pt x="30" y="0"/>
                  </a:lnTo>
                  <a:lnTo>
                    <a:pt x="107" y="0"/>
                  </a:lnTo>
                  <a:lnTo>
                    <a:pt x="77" y="103"/>
                  </a:lnTo>
                </a:path>
              </a:pathLst>
            </a:custGeom>
            <a:noFill/>
            <a:ln w="9525">
              <a:noFill/>
              <a:round/>
              <a:headEnd/>
              <a:tailEnd/>
            </a:ln>
          </p:spPr>
          <p:txBody>
            <a:bodyPr/>
            <a:lstStyle/>
            <a:p>
              <a:pPr>
                <a:defRPr/>
              </a:pPr>
              <a:endParaRPr lang="ja-JP" altLang="en-US">
                <a:ea typeface="ＭＳ Ｐゴシック" pitchFamily="50" charset="-128"/>
              </a:endParaRPr>
            </a:p>
          </p:txBody>
        </p:sp>
        <p:sp>
          <p:nvSpPr>
            <p:cNvPr id="1188" name="Freeform 164"/>
            <p:cNvSpPr>
              <a:spLocks/>
            </p:cNvSpPr>
            <p:nvPr userDrawn="1"/>
          </p:nvSpPr>
          <p:spPr bwMode="auto">
            <a:xfrm>
              <a:off x="4752" y="443"/>
              <a:ext cx="47" cy="58"/>
            </a:xfrm>
            <a:custGeom>
              <a:avLst/>
              <a:gdLst/>
              <a:ahLst/>
              <a:cxnLst>
                <a:cxn ang="0">
                  <a:pos x="47" y="0"/>
                </a:cxn>
                <a:cxn ang="0">
                  <a:pos x="16" y="0"/>
                </a:cxn>
                <a:cxn ang="0">
                  <a:pos x="0" y="58"/>
                </a:cxn>
                <a:cxn ang="0">
                  <a:pos x="31" y="58"/>
                </a:cxn>
                <a:cxn ang="0">
                  <a:pos x="47" y="0"/>
                </a:cxn>
                <a:cxn ang="0">
                  <a:pos x="47" y="0"/>
                </a:cxn>
              </a:cxnLst>
              <a:rect l="0" t="0" r="r" b="b"/>
              <a:pathLst>
                <a:path w="47" h="58">
                  <a:moveTo>
                    <a:pt x="47" y="0"/>
                  </a:moveTo>
                  <a:lnTo>
                    <a:pt x="16" y="0"/>
                  </a:lnTo>
                  <a:lnTo>
                    <a:pt x="0" y="58"/>
                  </a:lnTo>
                  <a:lnTo>
                    <a:pt x="31" y="58"/>
                  </a:lnTo>
                  <a:lnTo>
                    <a:pt x="47" y="0"/>
                  </a:lnTo>
                  <a:lnTo>
                    <a:pt x="47" y="0"/>
                  </a:lnTo>
                </a:path>
              </a:pathLst>
            </a:custGeom>
            <a:noFill/>
            <a:ln w="9525">
              <a:noFill/>
              <a:round/>
              <a:headEnd/>
              <a:tailEnd/>
            </a:ln>
          </p:spPr>
          <p:txBody>
            <a:bodyPr/>
            <a:lstStyle/>
            <a:p>
              <a:pPr>
                <a:defRPr/>
              </a:pPr>
              <a:endParaRPr lang="ja-JP" altLang="en-US">
                <a:ea typeface="ＭＳ Ｐゴシック" pitchFamily="50" charset="-128"/>
              </a:endParaRPr>
            </a:p>
          </p:txBody>
        </p:sp>
        <p:sp>
          <p:nvSpPr>
            <p:cNvPr id="1189" name="Freeform 165"/>
            <p:cNvSpPr>
              <a:spLocks noEditPoints="1"/>
            </p:cNvSpPr>
            <p:nvPr userDrawn="1"/>
          </p:nvSpPr>
          <p:spPr bwMode="auto">
            <a:xfrm>
              <a:off x="4997" y="420"/>
              <a:ext cx="107" cy="103"/>
            </a:xfrm>
            <a:custGeom>
              <a:avLst/>
              <a:gdLst/>
              <a:ahLst/>
              <a:cxnLst>
                <a:cxn ang="0">
                  <a:pos x="76" y="103"/>
                </a:cxn>
                <a:cxn ang="0">
                  <a:pos x="0" y="103"/>
                </a:cxn>
                <a:cxn ang="0">
                  <a:pos x="30" y="0"/>
                </a:cxn>
                <a:cxn ang="0">
                  <a:pos x="107" y="0"/>
                </a:cxn>
                <a:cxn ang="0">
                  <a:pos x="76" y="103"/>
                </a:cxn>
                <a:cxn ang="0">
                  <a:pos x="76" y="23"/>
                </a:cxn>
                <a:cxn ang="0">
                  <a:pos x="48" y="23"/>
                </a:cxn>
                <a:cxn ang="0">
                  <a:pos x="30" y="81"/>
                </a:cxn>
                <a:cxn ang="0">
                  <a:pos x="61" y="81"/>
                </a:cxn>
                <a:cxn ang="0">
                  <a:pos x="76" y="23"/>
                </a:cxn>
                <a:cxn ang="0">
                  <a:pos x="76" y="23"/>
                </a:cxn>
              </a:cxnLst>
              <a:rect l="0" t="0" r="r" b="b"/>
              <a:pathLst>
                <a:path w="107" h="103">
                  <a:moveTo>
                    <a:pt x="76" y="103"/>
                  </a:moveTo>
                  <a:lnTo>
                    <a:pt x="0" y="103"/>
                  </a:lnTo>
                  <a:lnTo>
                    <a:pt x="30" y="0"/>
                  </a:lnTo>
                  <a:lnTo>
                    <a:pt x="107" y="0"/>
                  </a:lnTo>
                  <a:lnTo>
                    <a:pt x="76" y="103"/>
                  </a:lnTo>
                  <a:close/>
                  <a:moveTo>
                    <a:pt x="76" y="23"/>
                  </a:moveTo>
                  <a:lnTo>
                    <a:pt x="48" y="23"/>
                  </a:lnTo>
                  <a:lnTo>
                    <a:pt x="30" y="81"/>
                  </a:lnTo>
                  <a:lnTo>
                    <a:pt x="61" y="81"/>
                  </a:lnTo>
                  <a:lnTo>
                    <a:pt x="76" y="23"/>
                  </a:lnTo>
                  <a:lnTo>
                    <a:pt x="76" y="23"/>
                  </a:lnTo>
                  <a:close/>
                </a:path>
              </a:pathLst>
            </a:custGeom>
            <a:solidFill>
              <a:srgbClr val="1C4195"/>
            </a:solidFill>
            <a:ln w="9525">
              <a:noFill/>
              <a:round/>
              <a:headEnd/>
              <a:tailEnd/>
            </a:ln>
          </p:spPr>
          <p:txBody>
            <a:bodyPr/>
            <a:lstStyle/>
            <a:p>
              <a:pPr>
                <a:defRPr/>
              </a:pPr>
              <a:endParaRPr lang="ja-JP" altLang="en-US">
                <a:ea typeface="ＭＳ Ｐゴシック" pitchFamily="50" charset="-128"/>
              </a:endParaRPr>
            </a:p>
          </p:txBody>
        </p:sp>
        <p:sp>
          <p:nvSpPr>
            <p:cNvPr id="1190" name="Freeform 166"/>
            <p:cNvSpPr>
              <a:spLocks/>
            </p:cNvSpPr>
            <p:nvPr userDrawn="1"/>
          </p:nvSpPr>
          <p:spPr bwMode="auto">
            <a:xfrm>
              <a:off x="4997" y="420"/>
              <a:ext cx="107" cy="103"/>
            </a:xfrm>
            <a:custGeom>
              <a:avLst/>
              <a:gdLst/>
              <a:ahLst/>
              <a:cxnLst>
                <a:cxn ang="0">
                  <a:pos x="76" y="103"/>
                </a:cxn>
                <a:cxn ang="0">
                  <a:pos x="0" y="103"/>
                </a:cxn>
                <a:cxn ang="0">
                  <a:pos x="30" y="0"/>
                </a:cxn>
                <a:cxn ang="0">
                  <a:pos x="107" y="0"/>
                </a:cxn>
                <a:cxn ang="0">
                  <a:pos x="76" y="103"/>
                </a:cxn>
              </a:cxnLst>
              <a:rect l="0" t="0" r="r" b="b"/>
              <a:pathLst>
                <a:path w="107" h="103">
                  <a:moveTo>
                    <a:pt x="76" y="103"/>
                  </a:moveTo>
                  <a:lnTo>
                    <a:pt x="0" y="103"/>
                  </a:lnTo>
                  <a:lnTo>
                    <a:pt x="30" y="0"/>
                  </a:lnTo>
                  <a:lnTo>
                    <a:pt x="107" y="0"/>
                  </a:lnTo>
                  <a:lnTo>
                    <a:pt x="76" y="103"/>
                  </a:lnTo>
                </a:path>
              </a:pathLst>
            </a:custGeom>
            <a:noFill/>
            <a:ln w="9525">
              <a:noFill/>
              <a:round/>
              <a:headEnd/>
              <a:tailEnd/>
            </a:ln>
          </p:spPr>
          <p:txBody>
            <a:bodyPr/>
            <a:lstStyle/>
            <a:p>
              <a:pPr>
                <a:defRPr/>
              </a:pPr>
              <a:endParaRPr lang="ja-JP" altLang="en-US">
                <a:ea typeface="ＭＳ Ｐゴシック" pitchFamily="50" charset="-128"/>
              </a:endParaRPr>
            </a:p>
          </p:txBody>
        </p:sp>
        <p:sp>
          <p:nvSpPr>
            <p:cNvPr id="1191" name="Freeform 167"/>
            <p:cNvSpPr>
              <a:spLocks/>
            </p:cNvSpPr>
            <p:nvPr userDrawn="1"/>
          </p:nvSpPr>
          <p:spPr bwMode="auto">
            <a:xfrm>
              <a:off x="5027" y="443"/>
              <a:ext cx="46" cy="58"/>
            </a:xfrm>
            <a:custGeom>
              <a:avLst/>
              <a:gdLst/>
              <a:ahLst/>
              <a:cxnLst>
                <a:cxn ang="0">
                  <a:pos x="46" y="0"/>
                </a:cxn>
                <a:cxn ang="0">
                  <a:pos x="18" y="0"/>
                </a:cxn>
                <a:cxn ang="0">
                  <a:pos x="0" y="58"/>
                </a:cxn>
                <a:cxn ang="0">
                  <a:pos x="31" y="58"/>
                </a:cxn>
                <a:cxn ang="0">
                  <a:pos x="46" y="0"/>
                </a:cxn>
                <a:cxn ang="0">
                  <a:pos x="46" y="0"/>
                </a:cxn>
              </a:cxnLst>
              <a:rect l="0" t="0" r="r" b="b"/>
              <a:pathLst>
                <a:path w="46" h="58">
                  <a:moveTo>
                    <a:pt x="46" y="0"/>
                  </a:moveTo>
                  <a:lnTo>
                    <a:pt x="18" y="0"/>
                  </a:lnTo>
                  <a:lnTo>
                    <a:pt x="0" y="58"/>
                  </a:lnTo>
                  <a:lnTo>
                    <a:pt x="31" y="58"/>
                  </a:lnTo>
                  <a:lnTo>
                    <a:pt x="46" y="0"/>
                  </a:lnTo>
                  <a:lnTo>
                    <a:pt x="46" y="0"/>
                  </a:lnTo>
                </a:path>
              </a:pathLst>
            </a:custGeom>
            <a:noFill/>
            <a:ln w="9525">
              <a:noFill/>
              <a:round/>
              <a:headEnd/>
              <a:tailEnd/>
            </a:ln>
          </p:spPr>
          <p:txBody>
            <a:bodyPr/>
            <a:lstStyle/>
            <a:p>
              <a:pPr>
                <a:defRPr/>
              </a:pPr>
              <a:endParaRPr lang="ja-JP" altLang="en-US">
                <a:ea typeface="ＭＳ Ｐゴシック" pitchFamily="50" charset="-128"/>
              </a:endParaRPr>
            </a:p>
          </p:txBody>
        </p:sp>
        <p:sp>
          <p:nvSpPr>
            <p:cNvPr id="1192" name="Freeform 168"/>
            <p:cNvSpPr>
              <a:spLocks/>
            </p:cNvSpPr>
            <p:nvPr userDrawn="1"/>
          </p:nvSpPr>
          <p:spPr bwMode="auto">
            <a:xfrm>
              <a:off x="4930" y="421"/>
              <a:ext cx="35" cy="45"/>
            </a:xfrm>
            <a:custGeom>
              <a:avLst/>
              <a:gdLst/>
              <a:ahLst/>
              <a:cxnLst>
                <a:cxn ang="0">
                  <a:pos x="26" y="0"/>
                </a:cxn>
                <a:cxn ang="0">
                  <a:pos x="0" y="0"/>
                </a:cxn>
                <a:cxn ang="0">
                  <a:pos x="18" y="45"/>
                </a:cxn>
                <a:cxn ang="0">
                  <a:pos x="35" y="25"/>
                </a:cxn>
                <a:cxn ang="0">
                  <a:pos x="26" y="0"/>
                </a:cxn>
                <a:cxn ang="0">
                  <a:pos x="26" y="0"/>
                </a:cxn>
              </a:cxnLst>
              <a:rect l="0" t="0" r="r" b="b"/>
              <a:pathLst>
                <a:path w="35" h="45">
                  <a:moveTo>
                    <a:pt x="26" y="0"/>
                  </a:moveTo>
                  <a:lnTo>
                    <a:pt x="0" y="0"/>
                  </a:lnTo>
                  <a:lnTo>
                    <a:pt x="18" y="45"/>
                  </a:lnTo>
                  <a:lnTo>
                    <a:pt x="35" y="25"/>
                  </a:lnTo>
                  <a:lnTo>
                    <a:pt x="26" y="0"/>
                  </a:lnTo>
                  <a:lnTo>
                    <a:pt x="26" y="0"/>
                  </a:lnTo>
                  <a:close/>
                </a:path>
              </a:pathLst>
            </a:custGeom>
            <a:solidFill>
              <a:srgbClr val="1C4195"/>
            </a:solidFill>
            <a:ln w="9525">
              <a:noFill/>
              <a:round/>
              <a:headEnd/>
              <a:tailEnd/>
            </a:ln>
          </p:spPr>
          <p:txBody>
            <a:bodyPr/>
            <a:lstStyle/>
            <a:p>
              <a:pPr>
                <a:defRPr/>
              </a:pPr>
              <a:endParaRPr lang="ja-JP" altLang="en-US">
                <a:ea typeface="ＭＳ Ｐゴシック" pitchFamily="50" charset="-128"/>
              </a:endParaRPr>
            </a:p>
          </p:txBody>
        </p:sp>
        <p:sp>
          <p:nvSpPr>
            <p:cNvPr id="1193" name="Freeform 169"/>
            <p:cNvSpPr>
              <a:spLocks noEditPoints="1"/>
            </p:cNvSpPr>
            <p:nvPr userDrawn="1"/>
          </p:nvSpPr>
          <p:spPr bwMode="auto">
            <a:xfrm>
              <a:off x="4974" y="551"/>
              <a:ext cx="48" cy="59"/>
            </a:xfrm>
            <a:custGeom>
              <a:avLst/>
              <a:gdLst/>
              <a:ahLst/>
              <a:cxnLst>
                <a:cxn ang="0">
                  <a:pos x="36" y="12"/>
                </a:cxn>
                <a:cxn ang="0">
                  <a:pos x="36" y="12"/>
                </a:cxn>
                <a:cxn ang="0">
                  <a:pos x="36" y="20"/>
                </a:cxn>
                <a:cxn ang="0">
                  <a:pos x="32" y="23"/>
                </a:cxn>
                <a:cxn ang="0">
                  <a:pos x="32" y="23"/>
                </a:cxn>
                <a:cxn ang="0">
                  <a:pos x="29" y="27"/>
                </a:cxn>
                <a:cxn ang="0">
                  <a:pos x="23" y="27"/>
                </a:cxn>
                <a:cxn ang="0">
                  <a:pos x="20" y="27"/>
                </a:cxn>
                <a:cxn ang="0">
                  <a:pos x="25" y="9"/>
                </a:cxn>
                <a:cxn ang="0">
                  <a:pos x="29" y="9"/>
                </a:cxn>
                <a:cxn ang="0">
                  <a:pos x="29" y="9"/>
                </a:cxn>
                <a:cxn ang="0">
                  <a:pos x="34" y="9"/>
                </a:cxn>
                <a:cxn ang="0">
                  <a:pos x="36" y="11"/>
                </a:cxn>
                <a:cxn ang="0">
                  <a:pos x="36" y="12"/>
                </a:cxn>
                <a:cxn ang="0">
                  <a:pos x="48" y="11"/>
                </a:cxn>
                <a:cxn ang="0">
                  <a:pos x="48" y="11"/>
                </a:cxn>
                <a:cxn ang="0">
                  <a:pos x="46" y="5"/>
                </a:cxn>
                <a:cxn ang="0">
                  <a:pos x="43" y="2"/>
                </a:cxn>
                <a:cxn ang="0">
                  <a:pos x="37" y="0"/>
                </a:cxn>
                <a:cxn ang="0">
                  <a:pos x="32" y="0"/>
                </a:cxn>
                <a:cxn ang="0">
                  <a:pos x="16" y="0"/>
                </a:cxn>
                <a:cxn ang="0">
                  <a:pos x="0" y="59"/>
                </a:cxn>
                <a:cxn ang="0">
                  <a:pos x="11" y="59"/>
                </a:cxn>
                <a:cxn ang="0">
                  <a:pos x="16" y="34"/>
                </a:cxn>
                <a:cxn ang="0">
                  <a:pos x="16" y="34"/>
                </a:cxn>
                <a:cxn ang="0">
                  <a:pos x="23" y="34"/>
                </a:cxn>
                <a:cxn ang="0">
                  <a:pos x="23" y="34"/>
                </a:cxn>
                <a:cxn ang="0">
                  <a:pos x="34" y="34"/>
                </a:cxn>
                <a:cxn ang="0">
                  <a:pos x="37" y="32"/>
                </a:cxn>
                <a:cxn ang="0">
                  <a:pos x="41" y="30"/>
                </a:cxn>
                <a:cxn ang="0">
                  <a:pos x="41" y="30"/>
                </a:cxn>
                <a:cxn ang="0">
                  <a:pos x="43" y="25"/>
                </a:cxn>
                <a:cxn ang="0">
                  <a:pos x="46" y="21"/>
                </a:cxn>
                <a:cxn ang="0">
                  <a:pos x="48" y="11"/>
                </a:cxn>
                <a:cxn ang="0">
                  <a:pos x="48" y="11"/>
                </a:cxn>
              </a:cxnLst>
              <a:rect l="0" t="0" r="r" b="b"/>
              <a:pathLst>
                <a:path w="48" h="59">
                  <a:moveTo>
                    <a:pt x="36" y="12"/>
                  </a:moveTo>
                  <a:lnTo>
                    <a:pt x="36" y="12"/>
                  </a:lnTo>
                  <a:lnTo>
                    <a:pt x="36" y="20"/>
                  </a:lnTo>
                  <a:lnTo>
                    <a:pt x="32" y="23"/>
                  </a:lnTo>
                  <a:lnTo>
                    <a:pt x="32" y="23"/>
                  </a:lnTo>
                  <a:lnTo>
                    <a:pt x="29" y="27"/>
                  </a:lnTo>
                  <a:lnTo>
                    <a:pt x="23" y="27"/>
                  </a:lnTo>
                  <a:lnTo>
                    <a:pt x="20" y="27"/>
                  </a:lnTo>
                  <a:lnTo>
                    <a:pt x="25" y="9"/>
                  </a:lnTo>
                  <a:lnTo>
                    <a:pt x="29" y="9"/>
                  </a:lnTo>
                  <a:lnTo>
                    <a:pt x="29" y="9"/>
                  </a:lnTo>
                  <a:lnTo>
                    <a:pt x="34" y="9"/>
                  </a:lnTo>
                  <a:lnTo>
                    <a:pt x="36" y="11"/>
                  </a:lnTo>
                  <a:lnTo>
                    <a:pt x="36" y="12"/>
                  </a:lnTo>
                  <a:close/>
                  <a:moveTo>
                    <a:pt x="48" y="11"/>
                  </a:moveTo>
                  <a:lnTo>
                    <a:pt x="48" y="11"/>
                  </a:lnTo>
                  <a:lnTo>
                    <a:pt x="46" y="5"/>
                  </a:lnTo>
                  <a:lnTo>
                    <a:pt x="43" y="2"/>
                  </a:lnTo>
                  <a:lnTo>
                    <a:pt x="37" y="0"/>
                  </a:lnTo>
                  <a:lnTo>
                    <a:pt x="32" y="0"/>
                  </a:lnTo>
                  <a:lnTo>
                    <a:pt x="16" y="0"/>
                  </a:lnTo>
                  <a:lnTo>
                    <a:pt x="0" y="59"/>
                  </a:lnTo>
                  <a:lnTo>
                    <a:pt x="11" y="59"/>
                  </a:lnTo>
                  <a:lnTo>
                    <a:pt x="16" y="34"/>
                  </a:lnTo>
                  <a:lnTo>
                    <a:pt x="16" y="34"/>
                  </a:lnTo>
                  <a:lnTo>
                    <a:pt x="23" y="34"/>
                  </a:lnTo>
                  <a:lnTo>
                    <a:pt x="23" y="34"/>
                  </a:lnTo>
                  <a:lnTo>
                    <a:pt x="34" y="34"/>
                  </a:lnTo>
                  <a:lnTo>
                    <a:pt x="37" y="32"/>
                  </a:lnTo>
                  <a:lnTo>
                    <a:pt x="41" y="30"/>
                  </a:lnTo>
                  <a:lnTo>
                    <a:pt x="41" y="30"/>
                  </a:lnTo>
                  <a:lnTo>
                    <a:pt x="43" y="25"/>
                  </a:lnTo>
                  <a:lnTo>
                    <a:pt x="46" y="21"/>
                  </a:lnTo>
                  <a:lnTo>
                    <a:pt x="48" y="11"/>
                  </a:lnTo>
                  <a:lnTo>
                    <a:pt x="48" y="11"/>
                  </a:lnTo>
                  <a:close/>
                </a:path>
              </a:pathLst>
            </a:custGeom>
            <a:solidFill>
              <a:srgbClr val="48B0C3"/>
            </a:solidFill>
            <a:ln w="9525">
              <a:noFill/>
              <a:round/>
              <a:headEnd/>
              <a:tailEnd/>
            </a:ln>
          </p:spPr>
          <p:txBody>
            <a:bodyPr/>
            <a:lstStyle/>
            <a:p>
              <a:pPr>
                <a:defRPr/>
              </a:pPr>
              <a:endParaRPr lang="ja-JP" altLang="en-US">
                <a:ea typeface="ＭＳ Ｐゴシック" pitchFamily="50" charset="-128"/>
              </a:endParaRPr>
            </a:p>
          </p:txBody>
        </p:sp>
        <p:sp>
          <p:nvSpPr>
            <p:cNvPr id="1194" name="Freeform 170"/>
            <p:cNvSpPr>
              <a:spLocks/>
            </p:cNvSpPr>
            <p:nvPr userDrawn="1"/>
          </p:nvSpPr>
          <p:spPr bwMode="auto">
            <a:xfrm>
              <a:off x="4994" y="560"/>
              <a:ext cx="16" cy="18"/>
            </a:xfrm>
            <a:custGeom>
              <a:avLst/>
              <a:gdLst/>
              <a:ahLst/>
              <a:cxnLst>
                <a:cxn ang="0">
                  <a:pos x="16" y="3"/>
                </a:cxn>
                <a:cxn ang="0">
                  <a:pos x="16" y="3"/>
                </a:cxn>
                <a:cxn ang="0">
                  <a:pos x="16" y="11"/>
                </a:cxn>
                <a:cxn ang="0">
                  <a:pos x="12" y="14"/>
                </a:cxn>
                <a:cxn ang="0">
                  <a:pos x="12" y="14"/>
                </a:cxn>
                <a:cxn ang="0">
                  <a:pos x="9" y="18"/>
                </a:cxn>
                <a:cxn ang="0">
                  <a:pos x="3" y="18"/>
                </a:cxn>
                <a:cxn ang="0">
                  <a:pos x="0" y="18"/>
                </a:cxn>
                <a:cxn ang="0">
                  <a:pos x="5" y="0"/>
                </a:cxn>
                <a:cxn ang="0">
                  <a:pos x="9" y="0"/>
                </a:cxn>
                <a:cxn ang="0">
                  <a:pos x="9" y="0"/>
                </a:cxn>
                <a:cxn ang="0">
                  <a:pos x="14" y="0"/>
                </a:cxn>
                <a:cxn ang="0">
                  <a:pos x="16" y="2"/>
                </a:cxn>
                <a:cxn ang="0">
                  <a:pos x="16" y="3"/>
                </a:cxn>
              </a:cxnLst>
              <a:rect l="0" t="0" r="r" b="b"/>
              <a:pathLst>
                <a:path w="16" h="18">
                  <a:moveTo>
                    <a:pt x="16" y="3"/>
                  </a:moveTo>
                  <a:lnTo>
                    <a:pt x="16" y="3"/>
                  </a:lnTo>
                  <a:lnTo>
                    <a:pt x="16" y="11"/>
                  </a:lnTo>
                  <a:lnTo>
                    <a:pt x="12" y="14"/>
                  </a:lnTo>
                  <a:lnTo>
                    <a:pt x="12" y="14"/>
                  </a:lnTo>
                  <a:lnTo>
                    <a:pt x="9" y="18"/>
                  </a:lnTo>
                  <a:lnTo>
                    <a:pt x="3" y="18"/>
                  </a:lnTo>
                  <a:lnTo>
                    <a:pt x="0" y="18"/>
                  </a:lnTo>
                  <a:lnTo>
                    <a:pt x="5" y="0"/>
                  </a:lnTo>
                  <a:lnTo>
                    <a:pt x="9" y="0"/>
                  </a:lnTo>
                  <a:lnTo>
                    <a:pt x="9" y="0"/>
                  </a:lnTo>
                  <a:lnTo>
                    <a:pt x="14" y="0"/>
                  </a:lnTo>
                  <a:lnTo>
                    <a:pt x="16" y="2"/>
                  </a:lnTo>
                  <a:lnTo>
                    <a:pt x="16" y="3"/>
                  </a:lnTo>
                </a:path>
              </a:pathLst>
            </a:custGeom>
            <a:noFill/>
            <a:ln w="9525">
              <a:noFill/>
              <a:round/>
              <a:headEnd/>
              <a:tailEnd/>
            </a:ln>
          </p:spPr>
          <p:txBody>
            <a:bodyPr/>
            <a:lstStyle/>
            <a:p>
              <a:pPr>
                <a:defRPr/>
              </a:pPr>
              <a:endParaRPr lang="ja-JP" altLang="en-US">
                <a:ea typeface="ＭＳ Ｐゴシック" pitchFamily="50" charset="-128"/>
              </a:endParaRPr>
            </a:p>
          </p:txBody>
        </p:sp>
        <p:sp>
          <p:nvSpPr>
            <p:cNvPr id="1195" name="Freeform 171"/>
            <p:cNvSpPr>
              <a:spLocks/>
            </p:cNvSpPr>
            <p:nvPr userDrawn="1"/>
          </p:nvSpPr>
          <p:spPr bwMode="auto">
            <a:xfrm>
              <a:off x="4974" y="551"/>
              <a:ext cx="48" cy="59"/>
            </a:xfrm>
            <a:custGeom>
              <a:avLst/>
              <a:gdLst/>
              <a:ahLst/>
              <a:cxnLst>
                <a:cxn ang="0">
                  <a:pos x="48" y="11"/>
                </a:cxn>
                <a:cxn ang="0">
                  <a:pos x="48" y="11"/>
                </a:cxn>
                <a:cxn ang="0">
                  <a:pos x="46" y="5"/>
                </a:cxn>
                <a:cxn ang="0">
                  <a:pos x="43" y="2"/>
                </a:cxn>
                <a:cxn ang="0">
                  <a:pos x="37" y="0"/>
                </a:cxn>
                <a:cxn ang="0">
                  <a:pos x="32" y="0"/>
                </a:cxn>
                <a:cxn ang="0">
                  <a:pos x="16" y="0"/>
                </a:cxn>
                <a:cxn ang="0">
                  <a:pos x="0" y="59"/>
                </a:cxn>
                <a:cxn ang="0">
                  <a:pos x="11" y="59"/>
                </a:cxn>
                <a:cxn ang="0">
                  <a:pos x="16" y="34"/>
                </a:cxn>
                <a:cxn ang="0">
                  <a:pos x="16" y="34"/>
                </a:cxn>
                <a:cxn ang="0">
                  <a:pos x="23" y="34"/>
                </a:cxn>
                <a:cxn ang="0">
                  <a:pos x="23" y="34"/>
                </a:cxn>
                <a:cxn ang="0">
                  <a:pos x="34" y="34"/>
                </a:cxn>
                <a:cxn ang="0">
                  <a:pos x="37" y="32"/>
                </a:cxn>
                <a:cxn ang="0">
                  <a:pos x="41" y="30"/>
                </a:cxn>
                <a:cxn ang="0">
                  <a:pos x="41" y="30"/>
                </a:cxn>
                <a:cxn ang="0">
                  <a:pos x="43" y="25"/>
                </a:cxn>
                <a:cxn ang="0">
                  <a:pos x="46" y="21"/>
                </a:cxn>
                <a:cxn ang="0">
                  <a:pos x="48" y="11"/>
                </a:cxn>
                <a:cxn ang="0">
                  <a:pos x="48" y="11"/>
                </a:cxn>
              </a:cxnLst>
              <a:rect l="0" t="0" r="r" b="b"/>
              <a:pathLst>
                <a:path w="48" h="59">
                  <a:moveTo>
                    <a:pt x="48" y="11"/>
                  </a:moveTo>
                  <a:lnTo>
                    <a:pt x="48" y="11"/>
                  </a:lnTo>
                  <a:lnTo>
                    <a:pt x="46" y="5"/>
                  </a:lnTo>
                  <a:lnTo>
                    <a:pt x="43" y="2"/>
                  </a:lnTo>
                  <a:lnTo>
                    <a:pt x="37" y="0"/>
                  </a:lnTo>
                  <a:lnTo>
                    <a:pt x="32" y="0"/>
                  </a:lnTo>
                  <a:lnTo>
                    <a:pt x="16" y="0"/>
                  </a:lnTo>
                  <a:lnTo>
                    <a:pt x="0" y="59"/>
                  </a:lnTo>
                  <a:lnTo>
                    <a:pt x="11" y="59"/>
                  </a:lnTo>
                  <a:lnTo>
                    <a:pt x="16" y="34"/>
                  </a:lnTo>
                  <a:lnTo>
                    <a:pt x="16" y="34"/>
                  </a:lnTo>
                  <a:lnTo>
                    <a:pt x="23" y="34"/>
                  </a:lnTo>
                  <a:lnTo>
                    <a:pt x="23" y="34"/>
                  </a:lnTo>
                  <a:lnTo>
                    <a:pt x="34" y="34"/>
                  </a:lnTo>
                  <a:lnTo>
                    <a:pt x="37" y="32"/>
                  </a:lnTo>
                  <a:lnTo>
                    <a:pt x="41" y="30"/>
                  </a:lnTo>
                  <a:lnTo>
                    <a:pt x="41" y="30"/>
                  </a:lnTo>
                  <a:lnTo>
                    <a:pt x="43" y="25"/>
                  </a:lnTo>
                  <a:lnTo>
                    <a:pt x="46" y="21"/>
                  </a:lnTo>
                  <a:lnTo>
                    <a:pt x="48" y="11"/>
                  </a:lnTo>
                  <a:lnTo>
                    <a:pt x="48" y="11"/>
                  </a:lnTo>
                </a:path>
              </a:pathLst>
            </a:custGeom>
            <a:noFill/>
            <a:ln w="9525">
              <a:noFill/>
              <a:round/>
              <a:headEnd/>
              <a:tailEnd/>
            </a:ln>
          </p:spPr>
          <p:txBody>
            <a:bodyPr/>
            <a:lstStyle/>
            <a:p>
              <a:pPr>
                <a:defRPr/>
              </a:pPr>
              <a:endParaRPr lang="ja-JP" altLang="en-US">
                <a:ea typeface="ＭＳ Ｐゴシック" pitchFamily="50" charset="-128"/>
              </a:endParaRPr>
            </a:p>
          </p:txBody>
        </p:sp>
        <p:sp>
          <p:nvSpPr>
            <p:cNvPr id="1196" name="Freeform 172"/>
            <p:cNvSpPr>
              <a:spLocks/>
            </p:cNvSpPr>
            <p:nvPr userDrawn="1"/>
          </p:nvSpPr>
          <p:spPr bwMode="auto">
            <a:xfrm>
              <a:off x="5018" y="569"/>
              <a:ext cx="40" cy="41"/>
            </a:xfrm>
            <a:custGeom>
              <a:avLst/>
              <a:gdLst/>
              <a:ahLst/>
              <a:cxnLst>
                <a:cxn ang="0">
                  <a:pos x="31" y="33"/>
                </a:cxn>
                <a:cxn ang="0">
                  <a:pos x="31" y="33"/>
                </a:cxn>
                <a:cxn ang="0">
                  <a:pos x="29" y="41"/>
                </a:cxn>
                <a:cxn ang="0">
                  <a:pos x="18" y="41"/>
                </a:cxn>
                <a:cxn ang="0">
                  <a:pos x="20" y="35"/>
                </a:cxn>
                <a:cxn ang="0">
                  <a:pos x="20" y="35"/>
                </a:cxn>
                <a:cxn ang="0">
                  <a:pos x="15" y="39"/>
                </a:cxn>
                <a:cxn ang="0">
                  <a:pos x="9" y="41"/>
                </a:cxn>
                <a:cxn ang="0">
                  <a:pos x="9" y="41"/>
                </a:cxn>
                <a:cxn ang="0">
                  <a:pos x="2" y="39"/>
                </a:cxn>
                <a:cxn ang="0">
                  <a:pos x="0" y="37"/>
                </a:cxn>
                <a:cxn ang="0">
                  <a:pos x="0" y="33"/>
                </a:cxn>
                <a:cxn ang="0">
                  <a:pos x="0" y="33"/>
                </a:cxn>
                <a:cxn ang="0">
                  <a:pos x="0" y="30"/>
                </a:cxn>
                <a:cxn ang="0">
                  <a:pos x="9" y="0"/>
                </a:cxn>
                <a:cxn ang="0">
                  <a:pos x="20" y="0"/>
                </a:cxn>
                <a:cxn ang="0">
                  <a:pos x="11" y="26"/>
                </a:cxn>
                <a:cxn ang="0">
                  <a:pos x="11" y="26"/>
                </a:cxn>
                <a:cxn ang="0">
                  <a:pos x="11" y="32"/>
                </a:cxn>
                <a:cxn ang="0">
                  <a:pos x="11" y="32"/>
                </a:cxn>
                <a:cxn ang="0">
                  <a:pos x="11" y="33"/>
                </a:cxn>
                <a:cxn ang="0">
                  <a:pos x="15" y="35"/>
                </a:cxn>
                <a:cxn ang="0">
                  <a:pos x="15" y="35"/>
                </a:cxn>
                <a:cxn ang="0">
                  <a:pos x="18" y="33"/>
                </a:cxn>
                <a:cxn ang="0">
                  <a:pos x="20" y="32"/>
                </a:cxn>
                <a:cxn ang="0">
                  <a:pos x="22" y="26"/>
                </a:cxn>
                <a:cxn ang="0">
                  <a:pos x="31" y="0"/>
                </a:cxn>
                <a:cxn ang="0">
                  <a:pos x="40" y="0"/>
                </a:cxn>
                <a:cxn ang="0">
                  <a:pos x="31" y="33"/>
                </a:cxn>
                <a:cxn ang="0">
                  <a:pos x="31" y="33"/>
                </a:cxn>
              </a:cxnLst>
              <a:rect l="0" t="0" r="r" b="b"/>
              <a:pathLst>
                <a:path w="40" h="41">
                  <a:moveTo>
                    <a:pt x="31" y="33"/>
                  </a:moveTo>
                  <a:lnTo>
                    <a:pt x="31" y="33"/>
                  </a:lnTo>
                  <a:lnTo>
                    <a:pt x="29" y="41"/>
                  </a:lnTo>
                  <a:lnTo>
                    <a:pt x="18" y="41"/>
                  </a:lnTo>
                  <a:lnTo>
                    <a:pt x="20" y="35"/>
                  </a:lnTo>
                  <a:lnTo>
                    <a:pt x="20" y="35"/>
                  </a:lnTo>
                  <a:lnTo>
                    <a:pt x="15" y="39"/>
                  </a:lnTo>
                  <a:lnTo>
                    <a:pt x="9" y="41"/>
                  </a:lnTo>
                  <a:lnTo>
                    <a:pt x="9" y="41"/>
                  </a:lnTo>
                  <a:lnTo>
                    <a:pt x="2" y="39"/>
                  </a:lnTo>
                  <a:lnTo>
                    <a:pt x="0" y="37"/>
                  </a:lnTo>
                  <a:lnTo>
                    <a:pt x="0" y="33"/>
                  </a:lnTo>
                  <a:lnTo>
                    <a:pt x="0" y="33"/>
                  </a:lnTo>
                  <a:lnTo>
                    <a:pt x="0" y="30"/>
                  </a:lnTo>
                  <a:lnTo>
                    <a:pt x="9" y="0"/>
                  </a:lnTo>
                  <a:lnTo>
                    <a:pt x="20" y="0"/>
                  </a:lnTo>
                  <a:lnTo>
                    <a:pt x="11" y="26"/>
                  </a:lnTo>
                  <a:lnTo>
                    <a:pt x="11" y="26"/>
                  </a:lnTo>
                  <a:lnTo>
                    <a:pt x="11" y="32"/>
                  </a:lnTo>
                  <a:lnTo>
                    <a:pt x="11" y="32"/>
                  </a:lnTo>
                  <a:lnTo>
                    <a:pt x="11" y="33"/>
                  </a:lnTo>
                  <a:lnTo>
                    <a:pt x="15" y="35"/>
                  </a:lnTo>
                  <a:lnTo>
                    <a:pt x="15" y="35"/>
                  </a:lnTo>
                  <a:lnTo>
                    <a:pt x="18" y="33"/>
                  </a:lnTo>
                  <a:lnTo>
                    <a:pt x="20" y="32"/>
                  </a:lnTo>
                  <a:lnTo>
                    <a:pt x="22" y="26"/>
                  </a:lnTo>
                  <a:lnTo>
                    <a:pt x="31" y="0"/>
                  </a:lnTo>
                  <a:lnTo>
                    <a:pt x="40" y="0"/>
                  </a:lnTo>
                  <a:lnTo>
                    <a:pt x="31" y="33"/>
                  </a:lnTo>
                  <a:lnTo>
                    <a:pt x="31" y="33"/>
                  </a:lnTo>
                  <a:close/>
                </a:path>
              </a:pathLst>
            </a:custGeom>
            <a:solidFill>
              <a:srgbClr val="48B0C3"/>
            </a:solidFill>
            <a:ln w="9525">
              <a:noFill/>
              <a:round/>
              <a:headEnd/>
              <a:tailEnd/>
            </a:ln>
          </p:spPr>
          <p:txBody>
            <a:bodyPr/>
            <a:lstStyle/>
            <a:p>
              <a:pPr>
                <a:defRPr/>
              </a:pPr>
              <a:endParaRPr lang="ja-JP" altLang="en-US">
                <a:ea typeface="ＭＳ Ｐゴシック" pitchFamily="50" charset="-128"/>
              </a:endParaRPr>
            </a:p>
          </p:txBody>
        </p:sp>
        <p:sp>
          <p:nvSpPr>
            <p:cNvPr id="1197" name="Freeform 173"/>
            <p:cNvSpPr>
              <a:spLocks/>
            </p:cNvSpPr>
            <p:nvPr userDrawn="1"/>
          </p:nvSpPr>
          <p:spPr bwMode="auto">
            <a:xfrm>
              <a:off x="5058" y="569"/>
              <a:ext cx="31" cy="41"/>
            </a:xfrm>
            <a:custGeom>
              <a:avLst/>
              <a:gdLst/>
              <a:ahLst/>
              <a:cxnLst>
                <a:cxn ang="0">
                  <a:pos x="30" y="9"/>
                </a:cxn>
                <a:cxn ang="0">
                  <a:pos x="28" y="9"/>
                </a:cxn>
                <a:cxn ang="0">
                  <a:pos x="28" y="9"/>
                </a:cxn>
                <a:cxn ang="0">
                  <a:pos x="23" y="9"/>
                </a:cxn>
                <a:cxn ang="0">
                  <a:pos x="21" y="10"/>
                </a:cxn>
                <a:cxn ang="0">
                  <a:pos x="17" y="14"/>
                </a:cxn>
                <a:cxn ang="0">
                  <a:pos x="15" y="17"/>
                </a:cxn>
                <a:cxn ang="0">
                  <a:pos x="10" y="41"/>
                </a:cxn>
                <a:cxn ang="0">
                  <a:pos x="0" y="41"/>
                </a:cxn>
                <a:cxn ang="0">
                  <a:pos x="8" y="7"/>
                </a:cxn>
                <a:cxn ang="0">
                  <a:pos x="8" y="7"/>
                </a:cxn>
                <a:cxn ang="0">
                  <a:pos x="12" y="0"/>
                </a:cxn>
                <a:cxn ang="0">
                  <a:pos x="21" y="0"/>
                </a:cxn>
                <a:cxn ang="0">
                  <a:pos x="19" y="5"/>
                </a:cxn>
                <a:cxn ang="0">
                  <a:pos x="19" y="5"/>
                </a:cxn>
                <a:cxn ang="0">
                  <a:pos x="24" y="2"/>
                </a:cxn>
                <a:cxn ang="0">
                  <a:pos x="31" y="0"/>
                </a:cxn>
                <a:cxn ang="0">
                  <a:pos x="31" y="0"/>
                </a:cxn>
                <a:cxn ang="0">
                  <a:pos x="30" y="9"/>
                </a:cxn>
                <a:cxn ang="0">
                  <a:pos x="30" y="9"/>
                </a:cxn>
              </a:cxnLst>
              <a:rect l="0" t="0" r="r" b="b"/>
              <a:pathLst>
                <a:path w="31" h="41">
                  <a:moveTo>
                    <a:pt x="30" y="9"/>
                  </a:moveTo>
                  <a:lnTo>
                    <a:pt x="28" y="9"/>
                  </a:lnTo>
                  <a:lnTo>
                    <a:pt x="28" y="9"/>
                  </a:lnTo>
                  <a:lnTo>
                    <a:pt x="23" y="9"/>
                  </a:lnTo>
                  <a:lnTo>
                    <a:pt x="21" y="10"/>
                  </a:lnTo>
                  <a:lnTo>
                    <a:pt x="17" y="14"/>
                  </a:lnTo>
                  <a:lnTo>
                    <a:pt x="15" y="17"/>
                  </a:lnTo>
                  <a:lnTo>
                    <a:pt x="10" y="41"/>
                  </a:lnTo>
                  <a:lnTo>
                    <a:pt x="0" y="41"/>
                  </a:lnTo>
                  <a:lnTo>
                    <a:pt x="8" y="7"/>
                  </a:lnTo>
                  <a:lnTo>
                    <a:pt x="8" y="7"/>
                  </a:lnTo>
                  <a:lnTo>
                    <a:pt x="12" y="0"/>
                  </a:lnTo>
                  <a:lnTo>
                    <a:pt x="21" y="0"/>
                  </a:lnTo>
                  <a:lnTo>
                    <a:pt x="19" y="5"/>
                  </a:lnTo>
                  <a:lnTo>
                    <a:pt x="19" y="5"/>
                  </a:lnTo>
                  <a:lnTo>
                    <a:pt x="24" y="2"/>
                  </a:lnTo>
                  <a:lnTo>
                    <a:pt x="31" y="0"/>
                  </a:lnTo>
                  <a:lnTo>
                    <a:pt x="31" y="0"/>
                  </a:lnTo>
                  <a:lnTo>
                    <a:pt x="30" y="9"/>
                  </a:lnTo>
                  <a:lnTo>
                    <a:pt x="30" y="9"/>
                  </a:lnTo>
                  <a:close/>
                </a:path>
              </a:pathLst>
            </a:custGeom>
            <a:solidFill>
              <a:srgbClr val="48B0C3"/>
            </a:solidFill>
            <a:ln w="9525">
              <a:noFill/>
              <a:round/>
              <a:headEnd/>
              <a:tailEnd/>
            </a:ln>
          </p:spPr>
          <p:txBody>
            <a:bodyPr/>
            <a:lstStyle/>
            <a:p>
              <a:pPr>
                <a:defRPr/>
              </a:pPr>
              <a:endParaRPr lang="ja-JP" altLang="en-US">
                <a:ea typeface="ＭＳ Ｐゴシック" pitchFamily="50" charset="-128"/>
              </a:endParaRPr>
            </a:p>
          </p:txBody>
        </p:sp>
        <p:sp>
          <p:nvSpPr>
            <p:cNvPr id="1198" name="Freeform 174"/>
            <p:cNvSpPr>
              <a:spLocks/>
            </p:cNvSpPr>
            <p:nvPr userDrawn="1"/>
          </p:nvSpPr>
          <p:spPr bwMode="auto">
            <a:xfrm>
              <a:off x="5088" y="569"/>
              <a:ext cx="35" cy="41"/>
            </a:xfrm>
            <a:custGeom>
              <a:avLst/>
              <a:gdLst/>
              <a:ahLst/>
              <a:cxnLst>
                <a:cxn ang="0">
                  <a:pos x="33" y="12"/>
                </a:cxn>
                <a:cxn ang="0">
                  <a:pos x="25" y="12"/>
                </a:cxn>
                <a:cxn ang="0">
                  <a:pos x="25" y="12"/>
                </a:cxn>
                <a:cxn ang="0">
                  <a:pos x="25" y="7"/>
                </a:cxn>
                <a:cxn ang="0">
                  <a:pos x="25" y="7"/>
                </a:cxn>
                <a:cxn ang="0">
                  <a:pos x="25" y="5"/>
                </a:cxn>
                <a:cxn ang="0">
                  <a:pos x="23" y="5"/>
                </a:cxn>
                <a:cxn ang="0">
                  <a:pos x="23" y="5"/>
                </a:cxn>
                <a:cxn ang="0">
                  <a:pos x="17" y="7"/>
                </a:cxn>
                <a:cxn ang="0">
                  <a:pos x="16" y="10"/>
                </a:cxn>
                <a:cxn ang="0">
                  <a:pos x="16" y="10"/>
                </a:cxn>
                <a:cxn ang="0">
                  <a:pos x="17" y="12"/>
                </a:cxn>
                <a:cxn ang="0">
                  <a:pos x="19" y="14"/>
                </a:cxn>
                <a:cxn ang="0">
                  <a:pos x="23" y="17"/>
                </a:cxn>
                <a:cxn ang="0">
                  <a:pos x="28" y="21"/>
                </a:cxn>
                <a:cxn ang="0">
                  <a:pos x="30" y="23"/>
                </a:cxn>
                <a:cxn ang="0">
                  <a:pos x="30" y="26"/>
                </a:cxn>
                <a:cxn ang="0">
                  <a:pos x="30" y="26"/>
                </a:cxn>
                <a:cxn ang="0">
                  <a:pos x="30" y="30"/>
                </a:cxn>
                <a:cxn ang="0">
                  <a:pos x="30" y="30"/>
                </a:cxn>
                <a:cxn ang="0">
                  <a:pos x="28" y="35"/>
                </a:cxn>
                <a:cxn ang="0">
                  <a:pos x="23" y="39"/>
                </a:cxn>
                <a:cxn ang="0">
                  <a:pos x="17" y="41"/>
                </a:cxn>
                <a:cxn ang="0">
                  <a:pos x="12" y="41"/>
                </a:cxn>
                <a:cxn ang="0">
                  <a:pos x="12" y="41"/>
                </a:cxn>
                <a:cxn ang="0">
                  <a:pos x="3" y="39"/>
                </a:cxn>
                <a:cxn ang="0">
                  <a:pos x="1" y="37"/>
                </a:cxn>
                <a:cxn ang="0">
                  <a:pos x="0" y="33"/>
                </a:cxn>
                <a:cxn ang="0">
                  <a:pos x="0" y="33"/>
                </a:cxn>
                <a:cxn ang="0">
                  <a:pos x="1" y="28"/>
                </a:cxn>
                <a:cxn ang="0">
                  <a:pos x="10" y="28"/>
                </a:cxn>
                <a:cxn ang="0">
                  <a:pos x="10" y="28"/>
                </a:cxn>
                <a:cxn ang="0">
                  <a:pos x="10" y="32"/>
                </a:cxn>
                <a:cxn ang="0">
                  <a:pos x="10" y="32"/>
                </a:cxn>
                <a:cxn ang="0">
                  <a:pos x="10" y="33"/>
                </a:cxn>
                <a:cxn ang="0">
                  <a:pos x="14" y="35"/>
                </a:cxn>
                <a:cxn ang="0">
                  <a:pos x="14" y="35"/>
                </a:cxn>
                <a:cxn ang="0">
                  <a:pos x="16" y="35"/>
                </a:cxn>
                <a:cxn ang="0">
                  <a:pos x="17" y="33"/>
                </a:cxn>
                <a:cxn ang="0">
                  <a:pos x="19" y="28"/>
                </a:cxn>
                <a:cxn ang="0">
                  <a:pos x="19" y="28"/>
                </a:cxn>
                <a:cxn ang="0">
                  <a:pos x="19" y="26"/>
                </a:cxn>
                <a:cxn ang="0">
                  <a:pos x="17" y="25"/>
                </a:cxn>
                <a:cxn ang="0">
                  <a:pos x="12" y="21"/>
                </a:cxn>
                <a:cxn ang="0">
                  <a:pos x="9" y="17"/>
                </a:cxn>
                <a:cxn ang="0">
                  <a:pos x="7" y="16"/>
                </a:cxn>
                <a:cxn ang="0">
                  <a:pos x="7" y="12"/>
                </a:cxn>
                <a:cxn ang="0">
                  <a:pos x="7" y="12"/>
                </a:cxn>
                <a:cxn ang="0">
                  <a:pos x="7" y="9"/>
                </a:cxn>
                <a:cxn ang="0">
                  <a:pos x="7" y="9"/>
                </a:cxn>
                <a:cxn ang="0">
                  <a:pos x="9" y="5"/>
                </a:cxn>
                <a:cxn ang="0">
                  <a:pos x="12" y="2"/>
                </a:cxn>
                <a:cxn ang="0">
                  <a:pos x="17" y="0"/>
                </a:cxn>
                <a:cxn ang="0">
                  <a:pos x="23" y="0"/>
                </a:cxn>
                <a:cxn ang="0">
                  <a:pos x="23" y="0"/>
                </a:cxn>
                <a:cxn ang="0">
                  <a:pos x="32" y="0"/>
                </a:cxn>
                <a:cxn ang="0">
                  <a:pos x="33" y="3"/>
                </a:cxn>
                <a:cxn ang="0">
                  <a:pos x="35" y="7"/>
                </a:cxn>
                <a:cxn ang="0">
                  <a:pos x="35" y="7"/>
                </a:cxn>
                <a:cxn ang="0">
                  <a:pos x="33" y="12"/>
                </a:cxn>
                <a:cxn ang="0">
                  <a:pos x="33" y="12"/>
                </a:cxn>
              </a:cxnLst>
              <a:rect l="0" t="0" r="r" b="b"/>
              <a:pathLst>
                <a:path w="35" h="41">
                  <a:moveTo>
                    <a:pt x="33" y="12"/>
                  </a:moveTo>
                  <a:lnTo>
                    <a:pt x="25" y="12"/>
                  </a:lnTo>
                  <a:lnTo>
                    <a:pt x="25" y="12"/>
                  </a:lnTo>
                  <a:lnTo>
                    <a:pt x="25" y="7"/>
                  </a:lnTo>
                  <a:lnTo>
                    <a:pt x="25" y="7"/>
                  </a:lnTo>
                  <a:lnTo>
                    <a:pt x="25" y="5"/>
                  </a:lnTo>
                  <a:lnTo>
                    <a:pt x="23" y="5"/>
                  </a:lnTo>
                  <a:lnTo>
                    <a:pt x="23" y="5"/>
                  </a:lnTo>
                  <a:lnTo>
                    <a:pt x="17" y="7"/>
                  </a:lnTo>
                  <a:lnTo>
                    <a:pt x="16" y="10"/>
                  </a:lnTo>
                  <a:lnTo>
                    <a:pt x="16" y="10"/>
                  </a:lnTo>
                  <a:lnTo>
                    <a:pt x="17" y="12"/>
                  </a:lnTo>
                  <a:lnTo>
                    <a:pt x="19" y="14"/>
                  </a:lnTo>
                  <a:lnTo>
                    <a:pt x="23" y="17"/>
                  </a:lnTo>
                  <a:lnTo>
                    <a:pt x="28" y="21"/>
                  </a:lnTo>
                  <a:lnTo>
                    <a:pt x="30" y="23"/>
                  </a:lnTo>
                  <a:lnTo>
                    <a:pt x="30" y="26"/>
                  </a:lnTo>
                  <a:lnTo>
                    <a:pt x="30" y="26"/>
                  </a:lnTo>
                  <a:lnTo>
                    <a:pt x="30" y="30"/>
                  </a:lnTo>
                  <a:lnTo>
                    <a:pt x="30" y="30"/>
                  </a:lnTo>
                  <a:lnTo>
                    <a:pt x="28" y="35"/>
                  </a:lnTo>
                  <a:lnTo>
                    <a:pt x="23" y="39"/>
                  </a:lnTo>
                  <a:lnTo>
                    <a:pt x="17" y="41"/>
                  </a:lnTo>
                  <a:lnTo>
                    <a:pt x="12" y="41"/>
                  </a:lnTo>
                  <a:lnTo>
                    <a:pt x="12" y="41"/>
                  </a:lnTo>
                  <a:lnTo>
                    <a:pt x="3" y="39"/>
                  </a:lnTo>
                  <a:lnTo>
                    <a:pt x="1" y="37"/>
                  </a:lnTo>
                  <a:lnTo>
                    <a:pt x="0" y="33"/>
                  </a:lnTo>
                  <a:lnTo>
                    <a:pt x="0" y="33"/>
                  </a:lnTo>
                  <a:lnTo>
                    <a:pt x="1" y="28"/>
                  </a:lnTo>
                  <a:lnTo>
                    <a:pt x="10" y="28"/>
                  </a:lnTo>
                  <a:lnTo>
                    <a:pt x="10" y="28"/>
                  </a:lnTo>
                  <a:lnTo>
                    <a:pt x="10" y="32"/>
                  </a:lnTo>
                  <a:lnTo>
                    <a:pt x="10" y="32"/>
                  </a:lnTo>
                  <a:lnTo>
                    <a:pt x="10" y="33"/>
                  </a:lnTo>
                  <a:lnTo>
                    <a:pt x="14" y="35"/>
                  </a:lnTo>
                  <a:lnTo>
                    <a:pt x="14" y="35"/>
                  </a:lnTo>
                  <a:lnTo>
                    <a:pt x="16" y="35"/>
                  </a:lnTo>
                  <a:lnTo>
                    <a:pt x="17" y="33"/>
                  </a:lnTo>
                  <a:lnTo>
                    <a:pt x="19" y="28"/>
                  </a:lnTo>
                  <a:lnTo>
                    <a:pt x="19" y="28"/>
                  </a:lnTo>
                  <a:lnTo>
                    <a:pt x="19" y="26"/>
                  </a:lnTo>
                  <a:lnTo>
                    <a:pt x="17" y="25"/>
                  </a:lnTo>
                  <a:lnTo>
                    <a:pt x="12" y="21"/>
                  </a:lnTo>
                  <a:lnTo>
                    <a:pt x="9" y="17"/>
                  </a:lnTo>
                  <a:lnTo>
                    <a:pt x="7" y="16"/>
                  </a:lnTo>
                  <a:lnTo>
                    <a:pt x="7" y="12"/>
                  </a:lnTo>
                  <a:lnTo>
                    <a:pt x="7" y="12"/>
                  </a:lnTo>
                  <a:lnTo>
                    <a:pt x="7" y="9"/>
                  </a:lnTo>
                  <a:lnTo>
                    <a:pt x="7" y="9"/>
                  </a:lnTo>
                  <a:lnTo>
                    <a:pt x="9" y="5"/>
                  </a:lnTo>
                  <a:lnTo>
                    <a:pt x="12" y="2"/>
                  </a:lnTo>
                  <a:lnTo>
                    <a:pt x="17" y="0"/>
                  </a:lnTo>
                  <a:lnTo>
                    <a:pt x="23" y="0"/>
                  </a:lnTo>
                  <a:lnTo>
                    <a:pt x="23" y="0"/>
                  </a:lnTo>
                  <a:lnTo>
                    <a:pt x="32" y="0"/>
                  </a:lnTo>
                  <a:lnTo>
                    <a:pt x="33" y="3"/>
                  </a:lnTo>
                  <a:lnTo>
                    <a:pt x="35" y="7"/>
                  </a:lnTo>
                  <a:lnTo>
                    <a:pt x="35" y="7"/>
                  </a:lnTo>
                  <a:lnTo>
                    <a:pt x="33" y="12"/>
                  </a:lnTo>
                  <a:lnTo>
                    <a:pt x="33" y="12"/>
                  </a:lnTo>
                  <a:close/>
                </a:path>
              </a:pathLst>
            </a:custGeom>
            <a:solidFill>
              <a:srgbClr val="48B0C3"/>
            </a:solidFill>
            <a:ln w="9525">
              <a:noFill/>
              <a:round/>
              <a:headEnd/>
              <a:tailEnd/>
            </a:ln>
          </p:spPr>
          <p:txBody>
            <a:bodyPr/>
            <a:lstStyle/>
            <a:p>
              <a:pPr>
                <a:defRPr/>
              </a:pPr>
              <a:endParaRPr lang="ja-JP" altLang="en-US">
                <a:ea typeface="ＭＳ Ｐゴシック" pitchFamily="50" charset="-128"/>
              </a:endParaRPr>
            </a:p>
          </p:txBody>
        </p:sp>
        <p:sp>
          <p:nvSpPr>
            <p:cNvPr id="1199" name="Freeform 175"/>
            <p:cNvSpPr>
              <a:spLocks/>
            </p:cNvSpPr>
            <p:nvPr userDrawn="1"/>
          </p:nvSpPr>
          <p:spPr bwMode="auto">
            <a:xfrm>
              <a:off x="5125" y="569"/>
              <a:ext cx="41" cy="41"/>
            </a:xfrm>
            <a:custGeom>
              <a:avLst/>
              <a:gdLst/>
              <a:ahLst/>
              <a:cxnLst>
                <a:cxn ang="0">
                  <a:pos x="30" y="33"/>
                </a:cxn>
                <a:cxn ang="0">
                  <a:pos x="30" y="33"/>
                </a:cxn>
                <a:cxn ang="0">
                  <a:pos x="28" y="41"/>
                </a:cxn>
                <a:cxn ang="0">
                  <a:pos x="19" y="41"/>
                </a:cxn>
                <a:cxn ang="0">
                  <a:pos x="19" y="35"/>
                </a:cxn>
                <a:cxn ang="0">
                  <a:pos x="19" y="35"/>
                </a:cxn>
                <a:cxn ang="0">
                  <a:pos x="14" y="39"/>
                </a:cxn>
                <a:cxn ang="0">
                  <a:pos x="9" y="41"/>
                </a:cxn>
                <a:cxn ang="0">
                  <a:pos x="9" y="41"/>
                </a:cxn>
                <a:cxn ang="0">
                  <a:pos x="3" y="39"/>
                </a:cxn>
                <a:cxn ang="0">
                  <a:pos x="2" y="37"/>
                </a:cxn>
                <a:cxn ang="0">
                  <a:pos x="0" y="33"/>
                </a:cxn>
                <a:cxn ang="0">
                  <a:pos x="0" y="33"/>
                </a:cxn>
                <a:cxn ang="0">
                  <a:pos x="2" y="30"/>
                </a:cxn>
                <a:cxn ang="0">
                  <a:pos x="9" y="0"/>
                </a:cxn>
                <a:cxn ang="0">
                  <a:pos x="19" y="0"/>
                </a:cxn>
                <a:cxn ang="0">
                  <a:pos x="12" y="26"/>
                </a:cxn>
                <a:cxn ang="0">
                  <a:pos x="12" y="26"/>
                </a:cxn>
                <a:cxn ang="0">
                  <a:pos x="11" y="32"/>
                </a:cxn>
                <a:cxn ang="0">
                  <a:pos x="11" y="32"/>
                </a:cxn>
                <a:cxn ang="0">
                  <a:pos x="12" y="33"/>
                </a:cxn>
                <a:cxn ang="0">
                  <a:pos x="14" y="35"/>
                </a:cxn>
                <a:cxn ang="0">
                  <a:pos x="14" y="35"/>
                </a:cxn>
                <a:cxn ang="0">
                  <a:pos x="18" y="33"/>
                </a:cxn>
                <a:cxn ang="0">
                  <a:pos x="19" y="32"/>
                </a:cxn>
                <a:cxn ang="0">
                  <a:pos x="23" y="26"/>
                </a:cxn>
                <a:cxn ang="0">
                  <a:pos x="30" y="0"/>
                </a:cxn>
                <a:cxn ang="0">
                  <a:pos x="41" y="0"/>
                </a:cxn>
                <a:cxn ang="0">
                  <a:pos x="30" y="33"/>
                </a:cxn>
                <a:cxn ang="0">
                  <a:pos x="30" y="33"/>
                </a:cxn>
              </a:cxnLst>
              <a:rect l="0" t="0" r="r" b="b"/>
              <a:pathLst>
                <a:path w="41" h="41">
                  <a:moveTo>
                    <a:pt x="30" y="33"/>
                  </a:moveTo>
                  <a:lnTo>
                    <a:pt x="30" y="33"/>
                  </a:lnTo>
                  <a:lnTo>
                    <a:pt x="28" y="41"/>
                  </a:lnTo>
                  <a:lnTo>
                    <a:pt x="19" y="41"/>
                  </a:lnTo>
                  <a:lnTo>
                    <a:pt x="19" y="35"/>
                  </a:lnTo>
                  <a:lnTo>
                    <a:pt x="19" y="35"/>
                  </a:lnTo>
                  <a:lnTo>
                    <a:pt x="14" y="39"/>
                  </a:lnTo>
                  <a:lnTo>
                    <a:pt x="9" y="41"/>
                  </a:lnTo>
                  <a:lnTo>
                    <a:pt x="9" y="41"/>
                  </a:lnTo>
                  <a:lnTo>
                    <a:pt x="3" y="39"/>
                  </a:lnTo>
                  <a:lnTo>
                    <a:pt x="2" y="37"/>
                  </a:lnTo>
                  <a:lnTo>
                    <a:pt x="0" y="33"/>
                  </a:lnTo>
                  <a:lnTo>
                    <a:pt x="0" y="33"/>
                  </a:lnTo>
                  <a:lnTo>
                    <a:pt x="2" y="30"/>
                  </a:lnTo>
                  <a:lnTo>
                    <a:pt x="9" y="0"/>
                  </a:lnTo>
                  <a:lnTo>
                    <a:pt x="19" y="0"/>
                  </a:lnTo>
                  <a:lnTo>
                    <a:pt x="12" y="26"/>
                  </a:lnTo>
                  <a:lnTo>
                    <a:pt x="12" y="26"/>
                  </a:lnTo>
                  <a:lnTo>
                    <a:pt x="11" y="32"/>
                  </a:lnTo>
                  <a:lnTo>
                    <a:pt x="11" y="32"/>
                  </a:lnTo>
                  <a:lnTo>
                    <a:pt x="12" y="33"/>
                  </a:lnTo>
                  <a:lnTo>
                    <a:pt x="14" y="35"/>
                  </a:lnTo>
                  <a:lnTo>
                    <a:pt x="14" y="35"/>
                  </a:lnTo>
                  <a:lnTo>
                    <a:pt x="18" y="33"/>
                  </a:lnTo>
                  <a:lnTo>
                    <a:pt x="19" y="32"/>
                  </a:lnTo>
                  <a:lnTo>
                    <a:pt x="23" y="26"/>
                  </a:lnTo>
                  <a:lnTo>
                    <a:pt x="30" y="0"/>
                  </a:lnTo>
                  <a:lnTo>
                    <a:pt x="41" y="0"/>
                  </a:lnTo>
                  <a:lnTo>
                    <a:pt x="30" y="33"/>
                  </a:lnTo>
                  <a:lnTo>
                    <a:pt x="30" y="33"/>
                  </a:lnTo>
                  <a:close/>
                </a:path>
              </a:pathLst>
            </a:custGeom>
            <a:solidFill>
              <a:srgbClr val="48B0C3"/>
            </a:solidFill>
            <a:ln w="9525">
              <a:noFill/>
              <a:round/>
              <a:headEnd/>
              <a:tailEnd/>
            </a:ln>
          </p:spPr>
          <p:txBody>
            <a:bodyPr/>
            <a:lstStyle/>
            <a:p>
              <a:pPr>
                <a:defRPr/>
              </a:pPr>
              <a:endParaRPr lang="ja-JP" altLang="en-US">
                <a:ea typeface="ＭＳ Ｐゴシック" pitchFamily="50" charset="-128"/>
              </a:endParaRPr>
            </a:p>
          </p:txBody>
        </p:sp>
        <p:sp>
          <p:nvSpPr>
            <p:cNvPr id="1200" name="Freeform 176"/>
            <p:cNvSpPr>
              <a:spLocks noEditPoints="1"/>
            </p:cNvSpPr>
            <p:nvPr userDrawn="1"/>
          </p:nvSpPr>
          <p:spPr bwMode="auto">
            <a:xfrm>
              <a:off x="5166" y="553"/>
              <a:ext cx="26" cy="57"/>
            </a:xfrm>
            <a:custGeom>
              <a:avLst/>
              <a:gdLst/>
              <a:ahLst/>
              <a:cxnLst>
                <a:cxn ang="0">
                  <a:pos x="23" y="7"/>
                </a:cxn>
                <a:cxn ang="0">
                  <a:pos x="12" y="7"/>
                </a:cxn>
                <a:cxn ang="0">
                  <a:pos x="16" y="0"/>
                </a:cxn>
                <a:cxn ang="0">
                  <a:pos x="26" y="0"/>
                </a:cxn>
                <a:cxn ang="0">
                  <a:pos x="23" y="7"/>
                </a:cxn>
                <a:cxn ang="0">
                  <a:pos x="9" y="57"/>
                </a:cxn>
                <a:cxn ang="0">
                  <a:pos x="0" y="57"/>
                </a:cxn>
                <a:cxn ang="0">
                  <a:pos x="10" y="16"/>
                </a:cxn>
                <a:cxn ang="0">
                  <a:pos x="21" y="16"/>
                </a:cxn>
                <a:cxn ang="0">
                  <a:pos x="9" y="57"/>
                </a:cxn>
                <a:cxn ang="0">
                  <a:pos x="9" y="57"/>
                </a:cxn>
              </a:cxnLst>
              <a:rect l="0" t="0" r="r" b="b"/>
              <a:pathLst>
                <a:path w="26" h="57">
                  <a:moveTo>
                    <a:pt x="23" y="7"/>
                  </a:moveTo>
                  <a:lnTo>
                    <a:pt x="12" y="7"/>
                  </a:lnTo>
                  <a:lnTo>
                    <a:pt x="16" y="0"/>
                  </a:lnTo>
                  <a:lnTo>
                    <a:pt x="26" y="0"/>
                  </a:lnTo>
                  <a:lnTo>
                    <a:pt x="23" y="7"/>
                  </a:lnTo>
                  <a:close/>
                  <a:moveTo>
                    <a:pt x="9" y="57"/>
                  </a:moveTo>
                  <a:lnTo>
                    <a:pt x="0" y="57"/>
                  </a:lnTo>
                  <a:lnTo>
                    <a:pt x="10" y="16"/>
                  </a:lnTo>
                  <a:lnTo>
                    <a:pt x="21" y="16"/>
                  </a:lnTo>
                  <a:lnTo>
                    <a:pt x="9" y="57"/>
                  </a:lnTo>
                  <a:lnTo>
                    <a:pt x="9" y="57"/>
                  </a:lnTo>
                  <a:close/>
                </a:path>
              </a:pathLst>
            </a:custGeom>
            <a:solidFill>
              <a:srgbClr val="48B0C3"/>
            </a:solidFill>
            <a:ln w="9525">
              <a:noFill/>
              <a:round/>
              <a:headEnd/>
              <a:tailEnd/>
            </a:ln>
          </p:spPr>
          <p:txBody>
            <a:bodyPr/>
            <a:lstStyle/>
            <a:p>
              <a:pPr>
                <a:defRPr/>
              </a:pPr>
              <a:endParaRPr lang="ja-JP" altLang="en-US">
                <a:ea typeface="ＭＳ Ｐゴシック" pitchFamily="50" charset="-128"/>
              </a:endParaRPr>
            </a:p>
          </p:txBody>
        </p:sp>
        <p:sp>
          <p:nvSpPr>
            <p:cNvPr id="1201" name="Freeform 177"/>
            <p:cNvSpPr>
              <a:spLocks/>
            </p:cNvSpPr>
            <p:nvPr userDrawn="1"/>
          </p:nvSpPr>
          <p:spPr bwMode="auto">
            <a:xfrm>
              <a:off x="5178" y="553"/>
              <a:ext cx="14" cy="7"/>
            </a:xfrm>
            <a:custGeom>
              <a:avLst/>
              <a:gdLst/>
              <a:ahLst/>
              <a:cxnLst>
                <a:cxn ang="0">
                  <a:pos x="11" y="7"/>
                </a:cxn>
                <a:cxn ang="0">
                  <a:pos x="0" y="7"/>
                </a:cxn>
                <a:cxn ang="0">
                  <a:pos x="4" y="0"/>
                </a:cxn>
                <a:cxn ang="0">
                  <a:pos x="14" y="0"/>
                </a:cxn>
                <a:cxn ang="0">
                  <a:pos x="11" y="7"/>
                </a:cxn>
              </a:cxnLst>
              <a:rect l="0" t="0" r="r" b="b"/>
              <a:pathLst>
                <a:path w="14" h="7">
                  <a:moveTo>
                    <a:pt x="11" y="7"/>
                  </a:moveTo>
                  <a:lnTo>
                    <a:pt x="0" y="7"/>
                  </a:lnTo>
                  <a:lnTo>
                    <a:pt x="4" y="0"/>
                  </a:lnTo>
                  <a:lnTo>
                    <a:pt x="14" y="0"/>
                  </a:lnTo>
                  <a:lnTo>
                    <a:pt x="11" y="7"/>
                  </a:lnTo>
                </a:path>
              </a:pathLst>
            </a:custGeom>
            <a:noFill/>
            <a:ln w="9525">
              <a:noFill/>
              <a:round/>
              <a:headEnd/>
              <a:tailEnd/>
            </a:ln>
          </p:spPr>
          <p:txBody>
            <a:bodyPr/>
            <a:lstStyle/>
            <a:p>
              <a:pPr>
                <a:defRPr/>
              </a:pPr>
              <a:endParaRPr lang="ja-JP" altLang="en-US">
                <a:ea typeface="ＭＳ Ｐゴシック" pitchFamily="50" charset="-128"/>
              </a:endParaRPr>
            </a:p>
          </p:txBody>
        </p:sp>
        <p:sp>
          <p:nvSpPr>
            <p:cNvPr id="1202" name="Freeform 178"/>
            <p:cNvSpPr>
              <a:spLocks/>
            </p:cNvSpPr>
            <p:nvPr userDrawn="1"/>
          </p:nvSpPr>
          <p:spPr bwMode="auto">
            <a:xfrm>
              <a:off x="5166" y="569"/>
              <a:ext cx="21" cy="41"/>
            </a:xfrm>
            <a:custGeom>
              <a:avLst/>
              <a:gdLst/>
              <a:ahLst/>
              <a:cxnLst>
                <a:cxn ang="0">
                  <a:pos x="9" y="41"/>
                </a:cxn>
                <a:cxn ang="0">
                  <a:pos x="0" y="41"/>
                </a:cxn>
                <a:cxn ang="0">
                  <a:pos x="10" y="0"/>
                </a:cxn>
                <a:cxn ang="0">
                  <a:pos x="21" y="0"/>
                </a:cxn>
                <a:cxn ang="0">
                  <a:pos x="9" y="41"/>
                </a:cxn>
                <a:cxn ang="0">
                  <a:pos x="9" y="41"/>
                </a:cxn>
              </a:cxnLst>
              <a:rect l="0" t="0" r="r" b="b"/>
              <a:pathLst>
                <a:path w="21" h="41">
                  <a:moveTo>
                    <a:pt x="9" y="41"/>
                  </a:moveTo>
                  <a:lnTo>
                    <a:pt x="0" y="41"/>
                  </a:lnTo>
                  <a:lnTo>
                    <a:pt x="10" y="0"/>
                  </a:lnTo>
                  <a:lnTo>
                    <a:pt x="21" y="0"/>
                  </a:lnTo>
                  <a:lnTo>
                    <a:pt x="9" y="41"/>
                  </a:lnTo>
                  <a:lnTo>
                    <a:pt x="9" y="41"/>
                  </a:lnTo>
                </a:path>
              </a:pathLst>
            </a:custGeom>
            <a:noFill/>
            <a:ln w="9525">
              <a:noFill/>
              <a:round/>
              <a:headEnd/>
              <a:tailEnd/>
            </a:ln>
          </p:spPr>
          <p:txBody>
            <a:bodyPr/>
            <a:lstStyle/>
            <a:p>
              <a:pPr>
                <a:defRPr/>
              </a:pPr>
              <a:endParaRPr lang="ja-JP" altLang="en-US">
                <a:ea typeface="ＭＳ Ｐゴシック" pitchFamily="50" charset="-128"/>
              </a:endParaRPr>
            </a:p>
          </p:txBody>
        </p:sp>
        <p:sp>
          <p:nvSpPr>
            <p:cNvPr id="1203" name="Freeform 179"/>
            <p:cNvSpPr>
              <a:spLocks/>
            </p:cNvSpPr>
            <p:nvPr userDrawn="1"/>
          </p:nvSpPr>
          <p:spPr bwMode="auto">
            <a:xfrm>
              <a:off x="5187" y="569"/>
              <a:ext cx="39" cy="41"/>
            </a:xfrm>
            <a:custGeom>
              <a:avLst/>
              <a:gdLst/>
              <a:ahLst/>
              <a:cxnLst>
                <a:cxn ang="0">
                  <a:pos x="39" y="12"/>
                </a:cxn>
                <a:cxn ang="0">
                  <a:pos x="30" y="41"/>
                </a:cxn>
                <a:cxn ang="0">
                  <a:pos x="21" y="41"/>
                </a:cxn>
                <a:cxn ang="0">
                  <a:pos x="28" y="14"/>
                </a:cxn>
                <a:cxn ang="0">
                  <a:pos x="28" y="14"/>
                </a:cxn>
                <a:cxn ang="0">
                  <a:pos x="28" y="9"/>
                </a:cxn>
                <a:cxn ang="0">
                  <a:pos x="28" y="9"/>
                </a:cxn>
                <a:cxn ang="0">
                  <a:pos x="28" y="7"/>
                </a:cxn>
                <a:cxn ang="0">
                  <a:pos x="27" y="5"/>
                </a:cxn>
                <a:cxn ang="0">
                  <a:pos x="27" y="5"/>
                </a:cxn>
                <a:cxn ang="0">
                  <a:pos x="23" y="7"/>
                </a:cxn>
                <a:cxn ang="0">
                  <a:pos x="20" y="9"/>
                </a:cxn>
                <a:cxn ang="0">
                  <a:pos x="18" y="14"/>
                </a:cxn>
                <a:cxn ang="0">
                  <a:pos x="11" y="41"/>
                </a:cxn>
                <a:cxn ang="0">
                  <a:pos x="0" y="41"/>
                </a:cxn>
                <a:cxn ang="0">
                  <a:pos x="9" y="7"/>
                </a:cxn>
                <a:cxn ang="0">
                  <a:pos x="9" y="7"/>
                </a:cxn>
                <a:cxn ang="0">
                  <a:pos x="11" y="0"/>
                </a:cxn>
                <a:cxn ang="0">
                  <a:pos x="21" y="0"/>
                </a:cxn>
                <a:cxn ang="0">
                  <a:pos x="20" y="5"/>
                </a:cxn>
                <a:cxn ang="0">
                  <a:pos x="20" y="5"/>
                </a:cxn>
                <a:cxn ang="0">
                  <a:pos x="25" y="0"/>
                </a:cxn>
                <a:cxn ang="0">
                  <a:pos x="32" y="0"/>
                </a:cxn>
                <a:cxn ang="0">
                  <a:pos x="32" y="0"/>
                </a:cxn>
                <a:cxn ang="0">
                  <a:pos x="37" y="0"/>
                </a:cxn>
                <a:cxn ang="0">
                  <a:pos x="39" y="3"/>
                </a:cxn>
                <a:cxn ang="0">
                  <a:pos x="39" y="7"/>
                </a:cxn>
                <a:cxn ang="0">
                  <a:pos x="39" y="7"/>
                </a:cxn>
                <a:cxn ang="0">
                  <a:pos x="39" y="12"/>
                </a:cxn>
                <a:cxn ang="0">
                  <a:pos x="39" y="12"/>
                </a:cxn>
              </a:cxnLst>
              <a:rect l="0" t="0" r="r" b="b"/>
              <a:pathLst>
                <a:path w="39" h="41">
                  <a:moveTo>
                    <a:pt x="39" y="12"/>
                  </a:moveTo>
                  <a:lnTo>
                    <a:pt x="30" y="41"/>
                  </a:lnTo>
                  <a:lnTo>
                    <a:pt x="21" y="41"/>
                  </a:lnTo>
                  <a:lnTo>
                    <a:pt x="28" y="14"/>
                  </a:lnTo>
                  <a:lnTo>
                    <a:pt x="28" y="14"/>
                  </a:lnTo>
                  <a:lnTo>
                    <a:pt x="28" y="9"/>
                  </a:lnTo>
                  <a:lnTo>
                    <a:pt x="28" y="9"/>
                  </a:lnTo>
                  <a:lnTo>
                    <a:pt x="28" y="7"/>
                  </a:lnTo>
                  <a:lnTo>
                    <a:pt x="27" y="5"/>
                  </a:lnTo>
                  <a:lnTo>
                    <a:pt x="27" y="5"/>
                  </a:lnTo>
                  <a:lnTo>
                    <a:pt x="23" y="7"/>
                  </a:lnTo>
                  <a:lnTo>
                    <a:pt x="20" y="9"/>
                  </a:lnTo>
                  <a:lnTo>
                    <a:pt x="18" y="14"/>
                  </a:lnTo>
                  <a:lnTo>
                    <a:pt x="11" y="41"/>
                  </a:lnTo>
                  <a:lnTo>
                    <a:pt x="0" y="41"/>
                  </a:lnTo>
                  <a:lnTo>
                    <a:pt x="9" y="7"/>
                  </a:lnTo>
                  <a:lnTo>
                    <a:pt x="9" y="7"/>
                  </a:lnTo>
                  <a:lnTo>
                    <a:pt x="11" y="0"/>
                  </a:lnTo>
                  <a:lnTo>
                    <a:pt x="21" y="0"/>
                  </a:lnTo>
                  <a:lnTo>
                    <a:pt x="20" y="5"/>
                  </a:lnTo>
                  <a:lnTo>
                    <a:pt x="20" y="5"/>
                  </a:lnTo>
                  <a:lnTo>
                    <a:pt x="25" y="0"/>
                  </a:lnTo>
                  <a:lnTo>
                    <a:pt x="32" y="0"/>
                  </a:lnTo>
                  <a:lnTo>
                    <a:pt x="32" y="0"/>
                  </a:lnTo>
                  <a:lnTo>
                    <a:pt x="37" y="0"/>
                  </a:lnTo>
                  <a:lnTo>
                    <a:pt x="39" y="3"/>
                  </a:lnTo>
                  <a:lnTo>
                    <a:pt x="39" y="7"/>
                  </a:lnTo>
                  <a:lnTo>
                    <a:pt x="39" y="7"/>
                  </a:lnTo>
                  <a:lnTo>
                    <a:pt x="39" y="12"/>
                  </a:lnTo>
                  <a:lnTo>
                    <a:pt x="39" y="12"/>
                  </a:lnTo>
                  <a:close/>
                </a:path>
              </a:pathLst>
            </a:custGeom>
            <a:solidFill>
              <a:srgbClr val="48B0C3"/>
            </a:solidFill>
            <a:ln w="9525">
              <a:noFill/>
              <a:round/>
              <a:headEnd/>
              <a:tailEnd/>
            </a:ln>
          </p:spPr>
          <p:txBody>
            <a:bodyPr/>
            <a:lstStyle/>
            <a:p>
              <a:pPr>
                <a:defRPr/>
              </a:pPr>
              <a:endParaRPr lang="ja-JP" altLang="en-US">
                <a:ea typeface="ＭＳ Ｐゴシック" pitchFamily="50" charset="-128"/>
              </a:endParaRPr>
            </a:p>
          </p:txBody>
        </p:sp>
        <p:sp>
          <p:nvSpPr>
            <p:cNvPr id="1204" name="Freeform 180"/>
            <p:cNvSpPr>
              <a:spLocks noEditPoints="1"/>
            </p:cNvSpPr>
            <p:nvPr userDrawn="1"/>
          </p:nvSpPr>
          <p:spPr bwMode="auto">
            <a:xfrm>
              <a:off x="5226" y="569"/>
              <a:ext cx="44" cy="57"/>
            </a:xfrm>
            <a:custGeom>
              <a:avLst/>
              <a:gdLst/>
              <a:ahLst/>
              <a:cxnLst>
                <a:cxn ang="0">
                  <a:pos x="30" y="10"/>
                </a:cxn>
                <a:cxn ang="0">
                  <a:pos x="28" y="21"/>
                </a:cxn>
                <a:cxn ang="0">
                  <a:pos x="21" y="32"/>
                </a:cxn>
                <a:cxn ang="0">
                  <a:pos x="18" y="33"/>
                </a:cxn>
                <a:cxn ang="0">
                  <a:pos x="14" y="30"/>
                </a:cxn>
                <a:cxn ang="0">
                  <a:pos x="16" y="21"/>
                </a:cxn>
                <a:cxn ang="0">
                  <a:pos x="20" y="12"/>
                </a:cxn>
                <a:cxn ang="0">
                  <a:pos x="27" y="5"/>
                </a:cxn>
                <a:cxn ang="0">
                  <a:pos x="28" y="7"/>
                </a:cxn>
                <a:cxn ang="0">
                  <a:pos x="44" y="0"/>
                </a:cxn>
                <a:cxn ang="0">
                  <a:pos x="32" y="5"/>
                </a:cxn>
                <a:cxn ang="0">
                  <a:pos x="32" y="2"/>
                </a:cxn>
                <a:cxn ang="0">
                  <a:pos x="23" y="0"/>
                </a:cxn>
                <a:cxn ang="0">
                  <a:pos x="18" y="2"/>
                </a:cxn>
                <a:cxn ang="0">
                  <a:pos x="9" y="12"/>
                </a:cxn>
                <a:cxn ang="0">
                  <a:pos x="5" y="21"/>
                </a:cxn>
                <a:cxn ang="0">
                  <a:pos x="4" y="32"/>
                </a:cxn>
                <a:cxn ang="0">
                  <a:pos x="7" y="37"/>
                </a:cxn>
                <a:cxn ang="0">
                  <a:pos x="12" y="41"/>
                </a:cxn>
                <a:cxn ang="0">
                  <a:pos x="20" y="39"/>
                </a:cxn>
                <a:cxn ang="0">
                  <a:pos x="23" y="35"/>
                </a:cxn>
                <a:cxn ang="0">
                  <a:pos x="18" y="49"/>
                </a:cxn>
                <a:cxn ang="0">
                  <a:pos x="14" y="51"/>
                </a:cxn>
                <a:cxn ang="0">
                  <a:pos x="11" y="48"/>
                </a:cxn>
                <a:cxn ang="0">
                  <a:pos x="11" y="44"/>
                </a:cxn>
                <a:cxn ang="0">
                  <a:pos x="0" y="44"/>
                </a:cxn>
                <a:cxn ang="0">
                  <a:pos x="0" y="48"/>
                </a:cxn>
                <a:cxn ang="0">
                  <a:pos x="4" y="55"/>
                </a:cxn>
                <a:cxn ang="0">
                  <a:pos x="12" y="57"/>
                </a:cxn>
                <a:cxn ang="0">
                  <a:pos x="25" y="53"/>
                </a:cxn>
                <a:cxn ang="0">
                  <a:pos x="32" y="42"/>
                </a:cxn>
                <a:cxn ang="0">
                  <a:pos x="43" y="7"/>
                </a:cxn>
                <a:cxn ang="0">
                  <a:pos x="44" y="0"/>
                </a:cxn>
              </a:cxnLst>
              <a:rect l="0" t="0" r="r" b="b"/>
              <a:pathLst>
                <a:path w="44" h="57">
                  <a:moveTo>
                    <a:pt x="30" y="10"/>
                  </a:moveTo>
                  <a:lnTo>
                    <a:pt x="30" y="10"/>
                  </a:lnTo>
                  <a:lnTo>
                    <a:pt x="28" y="21"/>
                  </a:lnTo>
                  <a:lnTo>
                    <a:pt x="28" y="21"/>
                  </a:lnTo>
                  <a:lnTo>
                    <a:pt x="25" y="28"/>
                  </a:lnTo>
                  <a:lnTo>
                    <a:pt x="21" y="32"/>
                  </a:lnTo>
                  <a:lnTo>
                    <a:pt x="18" y="33"/>
                  </a:lnTo>
                  <a:lnTo>
                    <a:pt x="18" y="33"/>
                  </a:lnTo>
                  <a:lnTo>
                    <a:pt x="16" y="32"/>
                  </a:lnTo>
                  <a:lnTo>
                    <a:pt x="14" y="30"/>
                  </a:lnTo>
                  <a:lnTo>
                    <a:pt x="14" y="30"/>
                  </a:lnTo>
                  <a:lnTo>
                    <a:pt x="16" y="21"/>
                  </a:lnTo>
                  <a:lnTo>
                    <a:pt x="16" y="21"/>
                  </a:lnTo>
                  <a:lnTo>
                    <a:pt x="20" y="12"/>
                  </a:lnTo>
                  <a:lnTo>
                    <a:pt x="23" y="7"/>
                  </a:lnTo>
                  <a:lnTo>
                    <a:pt x="27" y="5"/>
                  </a:lnTo>
                  <a:lnTo>
                    <a:pt x="27" y="5"/>
                  </a:lnTo>
                  <a:lnTo>
                    <a:pt x="28" y="7"/>
                  </a:lnTo>
                  <a:lnTo>
                    <a:pt x="30" y="10"/>
                  </a:lnTo>
                  <a:close/>
                  <a:moveTo>
                    <a:pt x="44" y="0"/>
                  </a:moveTo>
                  <a:lnTo>
                    <a:pt x="34" y="0"/>
                  </a:lnTo>
                  <a:lnTo>
                    <a:pt x="32" y="5"/>
                  </a:lnTo>
                  <a:lnTo>
                    <a:pt x="32" y="5"/>
                  </a:lnTo>
                  <a:lnTo>
                    <a:pt x="32" y="2"/>
                  </a:lnTo>
                  <a:lnTo>
                    <a:pt x="30" y="0"/>
                  </a:lnTo>
                  <a:lnTo>
                    <a:pt x="23" y="0"/>
                  </a:lnTo>
                  <a:lnTo>
                    <a:pt x="23" y="0"/>
                  </a:lnTo>
                  <a:lnTo>
                    <a:pt x="18" y="2"/>
                  </a:lnTo>
                  <a:lnTo>
                    <a:pt x="12" y="5"/>
                  </a:lnTo>
                  <a:lnTo>
                    <a:pt x="9" y="12"/>
                  </a:lnTo>
                  <a:lnTo>
                    <a:pt x="5" y="21"/>
                  </a:lnTo>
                  <a:lnTo>
                    <a:pt x="5" y="21"/>
                  </a:lnTo>
                  <a:lnTo>
                    <a:pt x="4" y="32"/>
                  </a:lnTo>
                  <a:lnTo>
                    <a:pt x="4" y="32"/>
                  </a:lnTo>
                  <a:lnTo>
                    <a:pt x="5" y="35"/>
                  </a:lnTo>
                  <a:lnTo>
                    <a:pt x="7" y="37"/>
                  </a:lnTo>
                  <a:lnTo>
                    <a:pt x="9" y="39"/>
                  </a:lnTo>
                  <a:lnTo>
                    <a:pt x="12" y="41"/>
                  </a:lnTo>
                  <a:lnTo>
                    <a:pt x="12" y="41"/>
                  </a:lnTo>
                  <a:lnTo>
                    <a:pt x="20" y="39"/>
                  </a:lnTo>
                  <a:lnTo>
                    <a:pt x="23" y="35"/>
                  </a:lnTo>
                  <a:lnTo>
                    <a:pt x="23" y="35"/>
                  </a:lnTo>
                  <a:lnTo>
                    <a:pt x="21" y="46"/>
                  </a:lnTo>
                  <a:lnTo>
                    <a:pt x="18" y="49"/>
                  </a:lnTo>
                  <a:lnTo>
                    <a:pt x="14" y="51"/>
                  </a:lnTo>
                  <a:lnTo>
                    <a:pt x="14" y="51"/>
                  </a:lnTo>
                  <a:lnTo>
                    <a:pt x="11" y="49"/>
                  </a:lnTo>
                  <a:lnTo>
                    <a:pt x="11" y="48"/>
                  </a:lnTo>
                  <a:lnTo>
                    <a:pt x="11" y="48"/>
                  </a:lnTo>
                  <a:lnTo>
                    <a:pt x="11" y="44"/>
                  </a:lnTo>
                  <a:lnTo>
                    <a:pt x="0" y="44"/>
                  </a:lnTo>
                  <a:lnTo>
                    <a:pt x="0" y="44"/>
                  </a:lnTo>
                  <a:lnTo>
                    <a:pt x="0" y="48"/>
                  </a:lnTo>
                  <a:lnTo>
                    <a:pt x="0" y="48"/>
                  </a:lnTo>
                  <a:lnTo>
                    <a:pt x="2" y="53"/>
                  </a:lnTo>
                  <a:lnTo>
                    <a:pt x="4" y="55"/>
                  </a:lnTo>
                  <a:lnTo>
                    <a:pt x="12" y="57"/>
                  </a:lnTo>
                  <a:lnTo>
                    <a:pt x="12" y="57"/>
                  </a:lnTo>
                  <a:lnTo>
                    <a:pt x="20" y="55"/>
                  </a:lnTo>
                  <a:lnTo>
                    <a:pt x="25" y="53"/>
                  </a:lnTo>
                  <a:lnTo>
                    <a:pt x="28" y="48"/>
                  </a:lnTo>
                  <a:lnTo>
                    <a:pt x="32" y="42"/>
                  </a:lnTo>
                  <a:lnTo>
                    <a:pt x="43" y="7"/>
                  </a:lnTo>
                  <a:lnTo>
                    <a:pt x="43" y="7"/>
                  </a:lnTo>
                  <a:lnTo>
                    <a:pt x="44" y="0"/>
                  </a:lnTo>
                  <a:lnTo>
                    <a:pt x="44" y="0"/>
                  </a:lnTo>
                  <a:close/>
                </a:path>
              </a:pathLst>
            </a:custGeom>
            <a:solidFill>
              <a:srgbClr val="48B0C3"/>
            </a:solidFill>
            <a:ln w="9525">
              <a:noFill/>
              <a:round/>
              <a:headEnd/>
              <a:tailEnd/>
            </a:ln>
          </p:spPr>
          <p:txBody>
            <a:bodyPr/>
            <a:lstStyle/>
            <a:p>
              <a:pPr>
                <a:defRPr/>
              </a:pPr>
              <a:endParaRPr lang="ja-JP" altLang="en-US">
                <a:ea typeface="ＭＳ Ｐゴシック" pitchFamily="50" charset="-128"/>
              </a:endParaRPr>
            </a:p>
          </p:txBody>
        </p:sp>
        <p:sp>
          <p:nvSpPr>
            <p:cNvPr id="1205" name="Freeform 181"/>
            <p:cNvSpPr>
              <a:spLocks/>
            </p:cNvSpPr>
            <p:nvPr userDrawn="1"/>
          </p:nvSpPr>
          <p:spPr bwMode="auto">
            <a:xfrm>
              <a:off x="5240" y="574"/>
              <a:ext cx="16" cy="28"/>
            </a:xfrm>
            <a:custGeom>
              <a:avLst/>
              <a:gdLst/>
              <a:ahLst/>
              <a:cxnLst>
                <a:cxn ang="0">
                  <a:pos x="16" y="5"/>
                </a:cxn>
                <a:cxn ang="0">
                  <a:pos x="16" y="5"/>
                </a:cxn>
                <a:cxn ang="0">
                  <a:pos x="14" y="16"/>
                </a:cxn>
                <a:cxn ang="0">
                  <a:pos x="14" y="16"/>
                </a:cxn>
                <a:cxn ang="0">
                  <a:pos x="11" y="23"/>
                </a:cxn>
                <a:cxn ang="0">
                  <a:pos x="7" y="27"/>
                </a:cxn>
                <a:cxn ang="0">
                  <a:pos x="4" y="28"/>
                </a:cxn>
                <a:cxn ang="0">
                  <a:pos x="4" y="28"/>
                </a:cxn>
                <a:cxn ang="0">
                  <a:pos x="2" y="27"/>
                </a:cxn>
                <a:cxn ang="0">
                  <a:pos x="0" y="25"/>
                </a:cxn>
                <a:cxn ang="0">
                  <a:pos x="0" y="25"/>
                </a:cxn>
                <a:cxn ang="0">
                  <a:pos x="2" y="16"/>
                </a:cxn>
                <a:cxn ang="0">
                  <a:pos x="2" y="16"/>
                </a:cxn>
                <a:cxn ang="0">
                  <a:pos x="6" y="7"/>
                </a:cxn>
                <a:cxn ang="0">
                  <a:pos x="9" y="2"/>
                </a:cxn>
                <a:cxn ang="0">
                  <a:pos x="13" y="0"/>
                </a:cxn>
                <a:cxn ang="0">
                  <a:pos x="13" y="0"/>
                </a:cxn>
                <a:cxn ang="0">
                  <a:pos x="14" y="2"/>
                </a:cxn>
                <a:cxn ang="0">
                  <a:pos x="16" y="5"/>
                </a:cxn>
              </a:cxnLst>
              <a:rect l="0" t="0" r="r" b="b"/>
              <a:pathLst>
                <a:path w="16" h="28">
                  <a:moveTo>
                    <a:pt x="16" y="5"/>
                  </a:moveTo>
                  <a:lnTo>
                    <a:pt x="16" y="5"/>
                  </a:lnTo>
                  <a:lnTo>
                    <a:pt x="14" y="16"/>
                  </a:lnTo>
                  <a:lnTo>
                    <a:pt x="14" y="16"/>
                  </a:lnTo>
                  <a:lnTo>
                    <a:pt x="11" y="23"/>
                  </a:lnTo>
                  <a:lnTo>
                    <a:pt x="7" y="27"/>
                  </a:lnTo>
                  <a:lnTo>
                    <a:pt x="4" y="28"/>
                  </a:lnTo>
                  <a:lnTo>
                    <a:pt x="4" y="28"/>
                  </a:lnTo>
                  <a:lnTo>
                    <a:pt x="2" y="27"/>
                  </a:lnTo>
                  <a:lnTo>
                    <a:pt x="0" y="25"/>
                  </a:lnTo>
                  <a:lnTo>
                    <a:pt x="0" y="25"/>
                  </a:lnTo>
                  <a:lnTo>
                    <a:pt x="2" y="16"/>
                  </a:lnTo>
                  <a:lnTo>
                    <a:pt x="2" y="16"/>
                  </a:lnTo>
                  <a:lnTo>
                    <a:pt x="6" y="7"/>
                  </a:lnTo>
                  <a:lnTo>
                    <a:pt x="9" y="2"/>
                  </a:lnTo>
                  <a:lnTo>
                    <a:pt x="13" y="0"/>
                  </a:lnTo>
                  <a:lnTo>
                    <a:pt x="13" y="0"/>
                  </a:lnTo>
                  <a:lnTo>
                    <a:pt x="14" y="2"/>
                  </a:lnTo>
                  <a:lnTo>
                    <a:pt x="16" y="5"/>
                  </a:lnTo>
                </a:path>
              </a:pathLst>
            </a:custGeom>
            <a:noFill/>
            <a:ln w="9525">
              <a:noFill/>
              <a:round/>
              <a:headEnd/>
              <a:tailEnd/>
            </a:ln>
          </p:spPr>
          <p:txBody>
            <a:bodyPr/>
            <a:lstStyle/>
            <a:p>
              <a:pPr>
                <a:defRPr/>
              </a:pPr>
              <a:endParaRPr lang="ja-JP" altLang="en-US">
                <a:ea typeface="ＭＳ Ｐゴシック" pitchFamily="50" charset="-128"/>
              </a:endParaRPr>
            </a:p>
          </p:txBody>
        </p:sp>
        <p:sp>
          <p:nvSpPr>
            <p:cNvPr id="1206" name="Freeform 182"/>
            <p:cNvSpPr>
              <a:spLocks/>
            </p:cNvSpPr>
            <p:nvPr userDrawn="1"/>
          </p:nvSpPr>
          <p:spPr bwMode="auto">
            <a:xfrm>
              <a:off x="5226" y="569"/>
              <a:ext cx="44" cy="57"/>
            </a:xfrm>
            <a:custGeom>
              <a:avLst/>
              <a:gdLst/>
              <a:ahLst/>
              <a:cxnLst>
                <a:cxn ang="0">
                  <a:pos x="44" y="0"/>
                </a:cxn>
                <a:cxn ang="0">
                  <a:pos x="34" y="0"/>
                </a:cxn>
                <a:cxn ang="0">
                  <a:pos x="32" y="5"/>
                </a:cxn>
                <a:cxn ang="0">
                  <a:pos x="32" y="5"/>
                </a:cxn>
                <a:cxn ang="0">
                  <a:pos x="32" y="2"/>
                </a:cxn>
                <a:cxn ang="0">
                  <a:pos x="30" y="0"/>
                </a:cxn>
                <a:cxn ang="0">
                  <a:pos x="23" y="0"/>
                </a:cxn>
                <a:cxn ang="0">
                  <a:pos x="23" y="0"/>
                </a:cxn>
                <a:cxn ang="0">
                  <a:pos x="18" y="2"/>
                </a:cxn>
                <a:cxn ang="0">
                  <a:pos x="12" y="5"/>
                </a:cxn>
                <a:cxn ang="0">
                  <a:pos x="9" y="12"/>
                </a:cxn>
                <a:cxn ang="0">
                  <a:pos x="5" y="21"/>
                </a:cxn>
                <a:cxn ang="0">
                  <a:pos x="5" y="21"/>
                </a:cxn>
                <a:cxn ang="0">
                  <a:pos x="4" y="32"/>
                </a:cxn>
                <a:cxn ang="0">
                  <a:pos x="4" y="32"/>
                </a:cxn>
                <a:cxn ang="0">
                  <a:pos x="5" y="35"/>
                </a:cxn>
                <a:cxn ang="0">
                  <a:pos x="7" y="37"/>
                </a:cxn>
                <a:cxn ang="0">
                  <a:pos x="9" y="39"/>
                </a:cxn>
                <a:cxn ang="0">
                  <a:pos x="12" y="41"/>
                </a:cxn>
                <a:cxn ang="0">
                  <a:pos x="12" y="41"/>
                </a:cxn>
                <a:cxn ang="0">
                  <a:pos x="20" y="39"/>
                </a:cxn>
                <a:cxn ang="0">
                  <a:pos x="23" y="35"/>
                </a:cxn>
                <a:cxn ang="0">
                  <a:pos x="23" y="35"/>
                </a:cxn>
                <a:cxn ang="0">
                  <a:pos x="21" y="46"/>
                </a:cxn>
                <a:cxn ang="0">
                  <a:pos x="18" y="49"/>
                </a:cxn>
                <a:cxn ang="0">
                  <a:pos x="14" y="51"/>
                </a:cxn>
                <a:cxn ang="0">
                  <a:pos x="14" y="51"/>
                </a:cxn>
                <a:cxn ang="0">
                  <a:pos x="11" y="49"/>
                </a:cxn>
                <a:cxn ang="0">
                  <a:pos x="11" y="48"/>
                </a:cxn>
                <a:cxn ang="0">
                  <a:pos x="11" y="48"/>
                </a:cxn>
                <a:cxn ang="0">
                  <a:pos x="11" y="44"/>
                </a:cxn>
                <a:cxn ang="0">
                  <a:pos x="0" y="44"/>
                </a:cxn>
                <a:cxn ang="0">
                  <a:pos x="0" y="44"/>
                </a:cxn>
                <a:cxn ang="0">
                  <a:pos x="0" y="48"/>
                </a:cxn>
                <a:cxn ang="0">
                  <a:pos x="0" y="48"/>
                </a:cxn>
                <a:cxn ang="0">
                  <a:pos x="2" y="53"/>
                </a:cxn>
                <a:cxn ang="0">
                  <a:pos x="4" y="55"/>
                </a:cxn>
                <a:cxn ang="0">
                  <a:pos x="12" y="57"/>
                </a:cxn>
                <a:cxn ang="0">
                  <a:pos x="12" y="57"/>
                </a:cxn>
                <a:cxn ang="0">
                  <a:pos x="20" y="55"/>
                </a:cxn>
                <a:cxn ang="0">
                  <a:pos x="25" y="53"/>
                </a:cxn>
                <a:cxn ang="0">
                  <a:pos x="28" y="48"/>
                </a:cxn>
                <a:cxn ang="0">
                  <a:pos x="32" y="42"/>
                </a:cxn>
                <a:cxn ang="0">
                  <a:pos x="43" y="7"/>
                </a:cxn>
                <a:cxn ang="0">
                  <a:pos x="43" y="7"/>
                </a:cxn>
                <a:cxn ang="0">
                  <a:pos x="44" y="0"/>
                </a:cxn>
                <a:cxn ang="0">
                  <a:pos x="44" y="0"/>
                </a:cxn>
              </a:cxnLst>
              <a:rect l="0" t="0" r="r" b="b"/>
              <a:pathLst>
                <a:path w="44" h="57">
                  <a:moveTo>
                    <a:pt x="44" y="0"/>
                  </a:moveTo>
                  <a:lnTo>
                    <a:pt x="34" y="0"/>
                  </a:lnTo>
                  <a:lnTo>
                    <a:pt x="32" y="5"/>
                  </a:lnTo>
                  <a:lnTo>
                    <a:pt x="32" y="5"/>
                  </a:lnTo>
                  <a:lnTo>
                    <a:pt x="32" y="2"/>
                  </a:lnTo>
                  <a:lnTo>
                    <a:pt x="30" y="0"/>
                  </a:lnTo>
                  <a:lnTo>
                    <a:pt x="23" y="0"/>
                  </a:lnTo>
                  <a:lnTo>
                    <a:pt x="23" y="0"/>
                  </a:lnTo>
                  <a:lnTo>
                    <a:pt x="18" y="2"/>
                  </a:lnTo>
                  <a:lnTo>
                    <a:pt x="12" y="5"/>
                  </a:lnTo>
                  <a:lnTo>
                    <a:pt x="9" y="12"/>
                  </a:lnTo>
                  <a:lnTo>
                    <a:pt x="5" y="21"/>
                  </a:lnTo>
                  <a:lnTo>
                    <a:pt x="5" y="21"/>
                  </a:lnTo>
                  <a:lnTo>
                    <a:pt x="4" y="32"/>
                  </a:lnTo>
                  <a:lnTo>
                    <a:pt x="4" y="32"/>
                  </a:lnTo>
                  <a:lnTo>
                    <a:pt x="5" y="35"/>
                  </a:lnTo>
                  <a:lnTo>
                    <a:pt x="7" y="37"/>
                  </a:lnTo>
                  <a:lnTo>
                    <a:pt x="9" y="39"/>
                  </a:lnTo>
                  <a:lnTo>
                    <a:pt x="12" y="41"/>
                  </a:lnTo>
                  <a:lnTo>
                    <a:pt x="12" y="41"/>
                  </a:lnTo>
                  <a:lnTo>
                    <a:pt x="20" y="39"/>
                  </a:lnTo>
                  <a:lnTo>
                    <a:pt x="23" y="35"/>
                  </a:lnTo>
                  <a:lnTo>
                    <a:pt x="23" y="35"/>
                  </a:lnTo>
                  <a:lnTo>
                    <a:pt x="21" y="46"/>
                  </a:lnTo>
                  <a:lnTo>
                    <a:pt x="18" y="49"/>
                  </a:lnTo>
                  <a:lnTo>
                    <a:pt x="14" y="51"/>
                  </a:lnTo>
                  <a:lnTo>
                    <a:pt x="14" y="51"/>
                  </a:lnTo>
                  <a:lnTo>
                    <a:pt x="11" y="49"/>
                  </a:lnTo>
                  <a:lnTo>
                    <a:pt x="11" y="48"/>
                  </a:lnTo>
                  <a:lnTo>
                    <a:pt x="11" y="48"/>
                  </a:lnTo>
                  <a:lnTo>
                    <a:pt x="11" y="44"/>
                  </a:lnTo>
                  <a:lnTo>
                    <a:pt x="0" y="44"/>
                  </a:lnTo>
                  <a:lnTo>
                    <a:pt x="0" y="44"/>
                  </a:lnTo>
                  <a:lnTo>
                    <a:pt x="0" y="48"/>
                  </a:lnTo>
                  <a:lnTo>
                    <a:pt x="0" y="48"/>
                  </a:lnTo>
                  <a:lnTo>
                    <a:pt x="2" y="53"/>
                  </a:lnTo>
                  <a:lnTo>
                    <a:pt x="4" y="55"/>
                  </a:lnTo>
                  <a:lnTo>
                    <a:pt x="12" y="57"/>
                  </a:lnTo>
                  <a:lnTo>
                    <a:pt x="12" y="57"/>
                  </a:lnTo>
                  <a:lnTo>
                    <a:pt x="20" y="55"/>
                  </a:lnTo>
                  <a:lnTo>
                    <a:pt x="25" y="53"/>
                  </a:lnTo>
                  <a:lnTo>
                    <a:pt x="28" y="48"/>
                  </a:lnTo>
                  <a:lnTo>
                    <a:pt x="32" y="42"/>
                  </a:lnTo>
                  <a:lnTo>
                    <a:pt x="43" y="7"/>
                  </a:lnTo>
                  <a:lnTo>
                    <a:pt x="43" y="7"/>
                  </a:lnTo>
                  <a:lnTo>
                    <a:pt x="44" y="0"/>
                  </a:lnTo>
                  <a:lnTo>
                    <a:pt x="44" y="0"/>
                  </a:lnTo>
                </a:path>
              </a:pathLst>
            </a:custGeom>
            <a:noFill/>
            <a:ln w="9525">
              <a:noFill/>
              <a:round/>
              <a:headEnd/>
              <a:tailEnd/>
            </a:ln>
          </p:spPr>
          <p:txBody>
            <a:bodyPr/>
            <a:lstStyle/>
            <a:p>
              <a:pPr>
                <a:defRPr/>
              </a:pPr>
              <a:endParaRPr lang="ja-JP" altLang="en-US">
                <a:ea typeface="ＭＳ Ｐゴシック" pitchFamily="50" charset="-128"/>
              </a:endParaRPr>
            </a:p>
          </p:txBody>
        </p:sp>
        <p:sp>
          <p:nvSpPr>
            <p:cNvPr id="1207" name="Freeform 183"/>
            <p:cNvSpPr>
              <a:spLocks/>
            </p:cNvSpPr>
            <p:nvPr userDrawn="1"/>
          </p:nvSpPr>
          <p:spPr bwMode="auto">
            <a:xfrm>
              <a:off x="5276" y="551"/>
              <a:ext cx="46" cy="59"/>
            </a:xfrm>
            <a:custGeom>
              <a:avLst/>
              <a:gdLst/>
              <a:ahLst/>
              <a:cxnLst>
                <a:cxn ang="0">
                  <a:pos x="44" y="9"/>
                </a:cxn>
                <a:cxn ang="0">
                  <a:pos x="25" y="9"/>
                </a:cxn>
                <a:cxn ang="0">
                  <a:pos x="21" y="25"/>
                </a:cxn>
                <a:cxn ang="0">
                  <a:pos x="39" y="25"/>
                </a:cxn>
                <a:cxn ang="0">
                  <a:pos x="35" y="32"/>
                </a:cxn>
                <a:cxn ang="0">
                  <a:pos x="17" y="32"/>
                </a:cxn>
                <a:cxn ang="0">
                  <a:pos x="12" y="50"/>
                </a:cxn>
                <a:cxn ang="0">
                  <a:pos x="33" y="50"/>
                </a:cxn>
                <a:cxn ang="0">
                  <a:pos x="30" y="59"/>
                </a:cxn>
                <a:cxn ang="0">
                  <a:pos x="0" y="59"/>
                </a:cxn>
                <a:cxn ang="0">
                  <a:pos x="16" y="0"/>
                </a:cxn>
                <a:cxn ang="0">
                  <a:pos x="46" y="0"/>
                </a:cxn>
                <a:cxn ang="0">
                  <a:pos x="44" y="9"/>
                </a:cxn>
                <a:cxn ang="0">
                  <a:pos x="44" y="9"/>
                </a:cxn>
              </a:cxnLst>
              <a:rect l="0" t="0" r="r" b="b"/>
              <a:pathLst>
                <a:path w="46" h="59">
                  <a:moveTo>
                    <a:pt x="44" y="9"/>
                  </a:moveTo>
                  <a:lnTo>
                    <a:pt x="25" y="9"/>
                  </a:lnTo>
                  <a:lnTo>
                    <a:pt x="21" y="25"/>
                  </a:lnTo>
                  <a:lnTo>
                    <a:pt x="39" y="25"/>
                  </a:lnTo>
                  <a:lnTo>
                    <a:pt x="35" y="32"/>
                  </a:lnTo>
                  <a:lnTo>
                    <a:pt x="17" y="32"/>
                  </a:lnTo>
                  <a:lnTo>
                    <a:pt x="12" y="50"/>
                  </a:lnTo>
                  <a:lnTo>
                    <a:pt x="33" y="50"/>
                  </a:lnTo>
                  <a:lnTo>
                    <a:pt x="30" y="59"/>
                  </a:lnTo>
                  <a:lnTo>
                    <a:pt x="0" y="59"/>
                  </a:lnTo>
                  <a:lnTo>
                    <a:pt x="16" y="0"/>
                  </a:lnTo>
                  <a:lnTo>
                    <a:pt x="46" y="0"/>
                  </a:lnTo>
                  <a:lnTo>
                    <a:pt x="44" y="9"/>
                  </a:lnTo>
                  <a:lnTo>
                    <a:pt x="44" y="9"/>
                  </a:lnTo>
                  <a:close/>
                </a:path>
              </a:pathLst>
            </a:custGeom>
            <a:solidFill>
              <a:srgbClr val="48B0C3"/>
            </a:solidFill>
            <a:ln w="9525">
              <a:noFill/>
              <a:round/>
              <a:headEnd/>
              <a:tailEnd/>
            </a:ln>
          </p:spPr>
          <p:txBody>
            <a:bodyPr/>
            <a:lstStyle/>
            <a:p>
              <a:pPr>
                <a:defRPr/>
              </a:pPr>
              <a:endParaRPr lang="ja-JP" altLang="en-US">
                <a:ea typeface="ＭＳ Ｐゴシック" pitchFamily="50" charset="-128"/>
              </a:endParaRPr>
            </a:p>
          </p:txBody>
        </p:sp>
        <p:sp>
          <p:nvSpPr>
            <p:cNvPr id="1208" name="Freeform 184"/>
            <p:cNvSpPr>
              <a:spLocks/>
            </p:cNvSpPr>
            <p:nvPr userDrawn="1"/>
          </p:nvSpPr>
          <p:spPr bwMode="auto">
            <a:xfrm>
              <a:off x="5313" y="569"/>
              <a:ext cx="44" cy="41"/>
            </a:xfrm>
            <a:custGeom>
              <a:avLst/>
              <a:gdLst/>
              <a:ahLst/>
              <a:cxnLst>
                <a:cxn ang="0">
                  <a:pos x="28" y="19"/>
                </a:cxn>
                <a:cxn ang="0">
                  <a:pos x="34" y="41"/>
                </a:cxn>
                <a:cxn ang="0">
                  <a:pos x="23" y="41"/>
                </a:cxn>
                <a:cxn ang="0">
                  <a:pos x="21" y="25"/>
                </a:cxn>
                <a:cxn ang="0">
                  <a:pos x="11" y="41"/>
                </a:cxn>
                <a:cxn ang="0">
                  <a:pos x="0" y="41"/>
                </a:cxn>
                <a:cxn ang="0">
                  <a:pos x="18" y="19"/>
                </a:cxn>
                <a:cxn ang="0">
                  <a:pos x="12" y="0"/>
                </a:cxn>
                <a:cxn ang="0">
                  <a:pos x="23" y="0"/>
                </a:cxn>
                <a:cxn ang="0">
                  <a:pos x="25" y="12"/>
                </a:cxn>
                <a:cxn ang="0">
                  <a:pos x="34" y="0"/>
                </a:cxn>
                <a:cxn ang="0">
                  <a:pos x="44" y="0"/>
                </a:cxn>
                <a:cxn ang="0">
                  <a:pos x="28" y="19"/>
                </a:cxn>
                <a:cxn ang="0">
                  <a:pos x="28" y="19"/>
                </a:cxn>
              </a:cxnLst>
              <a:rect l="0" t="0" r="r" b="b"/>
              <a:pathLst>
                <a:path w="44" h="41">
                  <a:moveTo>
                    <a:pt x="28" y="19"/>
                  </a:moveTo>
                  <a:lnTo>
                    <a:pt x="34" y="41"/>
                  </a:lnTo>
                  <a:lnTo>
                    <a:pt x="23" y="41"/>
                  </a:lnTo>
                  <a:lnTo>
                    <a:pt x="21" y="25"/>
                  </a:lnTo>
                  <a:lnTo>
                    <a:pt x="11" y="41"/>
                  </a:lnTo>
                  <a:lnTo>
                    <a:pt x="0" y="41"/>
                  </a:lnTo>
                  <a:lnTo>
                    <a:pt x="18" y="19"/>
                  </a:lnTo>
                  <a:lnTo>
                    <a:pt x="12" y="0"/>
                  </a:lnTo>
                  <a:lnTo>
                    <a:pt x="23" y="0"/>
                  </a:lnTo>
                  <a:lnTo>
                    <a:pt x="25" y="12"/>
                  </a:lnTo>
                  <a:lnTo>
                    <a:pt x="34" y="0"/>
                  </a:lnTo>
                  <a:lnTo>
                    <a:pt x="44" y="0"/>
                  </a:lnTo>
                  <a:lnTo>
                    <a:pt x="28" y="19"/>
                  </a:lnTo>
                  <a:lnTo>
                    <a:pt x="28" y="19"/>
                  </a:lnTo>
                  <a:close/>
                </a:path>
              </a:pathLst>
            </a:custGeom>
            <a:solidFill>
              <a:srgbClr val="48B0C3"/>
            </a:solidFill>
            <a:ln w="9525">
              <a:noFill/>
              <a:round/>
              <a:headEnd/>
              <a:tailEnd/>
            </a:ln>
          </p:spPr>
          <p:txBody>
            <a:bodyPr/>
            <a:lstStyle/>
            <a:p>
              <a:pPr>
                <a:defRPr/>
              </a:pPr>
              <a:endParaRPr lang="ja-JP" altLang="en-US">
                <a:ea typeface="ＭＳ Ｐゴシック" pitchFamily="50" charset="-128"/>
              </a:endParaRPr>
            </a:p>
          </p:txBody>
        </p:sp>
        <p:sp>
          <p:nvSpPr>
            <p:cNvPr id="1209" name="Freeform 185"/>
            <p:cNvSpPr>
              <a:spLocks/>
            </p:cNvSpPr>
            <p:nvPr userDrawn="1"/>
          </p:nvSpPr>
          <p:spPr bwMode="auto">
            <a:xfrm>
              <a:off x="5356" y="569"/>
              <a:ext cx="35" cy="41"/>
            </a:xfrm>
            <a:custGeom>
              <a:avLst/>
              <a:gdLst/>
              <a:ahLst/>
              <a:cxnLst>
                <a:cxn ang="0">
                  <a:pos x="35" y="14"/>
                </a:cxn>
                <a:cxn ang="0">
                  <a:pos x="24" y="14"/>
                </a:cxn>
                <a:cxn ang="0">
                  <a:pos x="24" y="14"/>
                </a:cxn>
                <a:cxn ang="0">
                  <a:pos x="26" y="9"/>
                </a:cxn>
                <a:cxn ang="0">
                  <a:pos x="26" y="9"/>
                </a:cxn>
                <a:cxn ang="0">
                  <a:pos x="24" y="7"/>
                </a:cxn>
                <a:cxn ang="0">
                  <a:pos x="23" y="5"/>
                </a:cxn>
                <a:cxn ang="0">
                  <a:pos x="23" y="5"/>
                </a:cxn>
                <a:cxn ang="0">
                  <a:pos x="17" y="7"/>
                </a:cxn>
                <a:cxn ang="0">
                  <a:pos x="16" y="10"/>
                </a:cxn>
                <a:cxn ang="0">
                  <a:pos x="12" y="21"/>
                </a:cxn>
                <a:cxn ang="0">
                  <a:pos x="12" y="21"/>
                </a:cxn>
                <a:cxn ang="0">
                  <a:pos x="10" y="30"/>
                </a:cxn>
                <a:cxn ang="0">
                  <a:pos x="10" y="30"/>
                </a:cxn>
                <a:cxn ang="0">
                  <a:pos x="10" y="33"/>
                </a:cxn>
                <a:cxn ang="0">
                  <a:pos x="14" y="35"/>
                </a:cxn>
                <a:cxn ang="0">
                  <a:pos x="14" y="35"/>
                </a:cxn>
                <a:cxn ang="0">
                  <a:pos x="17" y="33"/>
                </a:cxn>
                <a:cxn ang="0">
                  <a:pos x="19" y="32"/>
                </a:cxn>
                <a:cxn ang="0">
                  <a:pos x="21" y="26"/>
                </a:cxn>
                <a:cxn ang="0">
                  <a:pos x="31" y="26"/>
                </a:cxn>
                <a:cxn ang="0">
                  <a:pos x="31" y="26"/>
                </a:cxn>
                <a:cxn ang="0">
                  <a:pos x="28" y="33"/>
                </a:cxn>
                <a:cxn ang="0">
                  <a:pos x="24" y="37"/>
                </a:cxn>
                <a:cxn ang="0">
                  <a:pos x="19" y="41"/>
                </a:cxn>
                <a:cxn ang="0">
                  <a:pos x="12" y="41"/>
                </a:cxn>
                <a:cxn ang="0">
                  <a:pos x="12" y="41"/>
                </a:cxn>
                <a:cxn ang="0">
                  <a:pos x="8" y="41"/>
                </a:cxn>
                <a:cxn ang="0">
                  <a:pos x="3" y="39"/>
                </a:cxn>
                <a:cxn ang="0">
                  <a:pos x="1" y="37"/>
                </a:cxn>
                <a:cxn ang="0">
                  <a:pos x="0" y="32"/>
                </a:cxn>
                <a:cxn ang="0">
                  <a:pos x="0" y="32"/>
                </a:cxn>
                <a:cxn ang="0">
                  <a:pos x="1" y="21"/>
                </a:cxn>
                <a:cxn ang="0">
                  <a:pos x="1" y="21"/>
                </a:cxn>
                <a:cxn ang="0">
                  <a:pos x="5" y="12"/>
                </a:cxn>
                <a:cxn ang="0">
                  <a:pos x="8" y="5"/>
                </a:cxn>
                <a:cxn ang="0">
                  <a:pos x="14" y="2"/>
                </a:cxn>
                <a:cxn ang="0">
                  <a:pos x="17" y="0"/>
                </a:cxn>
                <a:cxn ang="0">
                  <a:pos x="23" y="0"/>
                </a:cxn>
                <a:cxn ang="0">
                  <a:pos x="23" y="0"/>
                </a:cxn>
                <a:cxn ang="0">
                  <a:pos x="28" y="0"/>
                </a:cxn>
                <a:cxn ang="0">
                  <a:pos x="31" y="0"/>
                </a:cxn>
                <a:cxn ang="0">
                  <a:pos x="35" y="3"/>
                </a:cxn>
                <a:cxn ang="0">
                  <a:pos x="35" y="7"/>
                </a:cxn>
                <a:cxn ang="0">
                  <a:pos x="35" y="7"/>
                </a:cxn>
                <a:cxn ang="0">
                  <a:pos x="35" y="14"/>
                </a:cxn>
                <a:cxn ang="0">
                  <a:pos x="35" y="14"/>
                </a:cxn>
              </a:cxnLst>
              <a:rect l="0" t="0" r="r" b="b"/>
              <a:pathLst>
                <a:path w="35" h="41">
                  <a:moveTo>
                    <a:pt x="35" y="14"/>
                  </a:moveTo>
                  <a:lnTo>
                    <a:pt x="24" y="14"/>
                  </a:lnTo>
                  <a:lnTo>
                    <a:pt x="24" y="14"/>
                  </a:lnTo>
                  <a:lnTo>
                    <a:pt x="26" y="9"/>
                  </a:lnTo>
                  <a:lnTo>
                    <a:pt x="26" y="9"/>
                  </a:lnTo>
                  <a:lnTo>
                    <a:pt x="24" y="7"/>
                  </a:lnTo>
                  <a:lnTo>
                    <a:pt x="23" y="5"/>
                  </a:lnTo>
                  <a:lnTo>
                    <a:pt x="23" y="5"/>
                  </a:lnTo>
                  <a:lnTo>
                    <a:pt x="17" y="7"/>
                  </a:lnTo>
                  <a:lnTo>
                    <a:pt x="16" y="10"/>
                  </a:lnTo>
                  <a:lnTo>
                    <a:pt x="12" y="21"/>
                  </a:lnTo>
                  <a:lnTo>
                    <a:pt x="12" y="21"/>
                  </a:lnTo>
                  <a:lnTo>
                    <a:pt x="10" y="30"/>
                  </a:lnTo>
                  <a:lnTo>
                    <a:pt x="10" y="30"/>
                  </a:lnTo>
                  <a:lnTo>
                    <a:pt x="10" y="33"/>
                  </a:lnTo>
                  <a:lnTo>
                    <a:pt x="14" y="35"/>
                  </a:lnTo>
                  <a:lnTo>
                    <a:pt x="14" y="35"/>
                  </a:lnTo>
                  <a:lnTo>
                    <a:pt x="17" y="33"/>
                  </a:lnTo>
                  <a:lnTo>
                    <a:pt x="19" y="32"/>
                  </a:lnTo>
                  <a:lnTo>
                    <a:pt x="21" y="26"/>
                  </a:lnTo>
                  <a:lnTo>
                    <a:pt x="31" y="26"/>
                  </a:lnTo>
                  <a:lnTo>
                    <a:pt x="31" y="26"/>
                  </a:lnTo>
                  <a:lnTo>
                    <a:pt x="28" y="33"/>
                  </a:lnTo>
                  <a:lnTo>
                    <a:pt x="24" y="37"/>
                  </a:lnTo>
                  <a:lnTo>
                    <a:pt x="19" y="41"/>
                  </a:lnTo>
                  <a:lnTo>
                    <a:pt x="12" y="41"/>
                  </a:lnTo>
                  <a:lnTo>
                    <a:pt x="12" y="41"/>
                  </a:lnTo>
                  <a:lnTo>
                    <a:pt x="8" y="41"/>
                  </a:lnTo>
                  <a:lnTo>
                    <a:pt x="3" y="39"/>
                  </a:lnTo>
                  <a:lnTo>
                    <a:pt x="1" y="37"/>
                  </a:lnTo>
                  <a:lnTo>
                    <a:pt x="0" y="32"/>
                  </a:lnTo>
                  <a:lnTo>
                    <a:pt x="0" y="32"/>
                  </a:lnTo>
                  <a:lnTo>
                    <a:pt x="1" y="21"/>
                  </a:lnTo>
                  <a:lnTo>
                    <a:pt x="1" y="21"/>
                  </a:lnTo>
                  <a:lnTo>
                    <a:pt x="5" y="12"/>
                  </a:lnTo>
                  <a:lnTo>
                    <a:pt x="8" y="5"/>
                  </a:lnTo>
                  <a:lnTo>
                    <a:pt x="14" y="2"/>
                  </a:lnTo>
                  <a:lnTo>
                    <a:pt x="17" y="0"/>
                  </a:lnTo>
                  <a:lnTo>
                    <a:pt x="23" y="0"/>
                  </a:lnTo>
                  <a:lnTo>
                    <a:pt x="23" y="0"/>
                  </a:lnTo>
                  <a:lnTo>
                    <a:pt x="28" y="0"/>
                  </a:lnTo>
                  <a:lnTo>
                    <a:pt x="31" y="0"/>
                  </a:lnTo>
                  <a:lnTo>
                    <a:pt x="35" y="3"/>
                  </a:lnTo>
                  <a:lnTo>
                    <a:pt x="35" y="7"/>
                  </a:lnTo>
                  <a:lnTo>
                    <a:pt x="35" y="7"/>
                  </a:lnTo>
                  <a:lnTo>
                    <a:pt x="35" y="14"/>
                  </a:lnTo>
                  <a:lnTo>
                    <a:pt x="35" y="14"/>
                  </a:lnTo>
                  <a:close/>
                </a:path>
              </a:pathLst>
            </a:custGeom>
            <a:solidFill>
              <a:srgbClr val="48B0C3"/>
            </a:solidFill>
            <a:ln w="9525">
              <a:noFill/>
              <a:round/>
              <a:headEnd/>
              <a:tailEnd/>
            </a:ln>
          </p:spPr>
          <p:txBody>
            <a:bodyPr/>
            <a:lstStyle/>
            <a:p>
              <a:pPr>
                <a:defRPr/>
              </a:pPr>
              <a:endParaRPr lang="ja-JP" altLang="en-US">
                <a:ea typeface="ＭＳ Ｐゴシック" pitchFamily="50" charset="-128"/>
              </a:endParaRPr>
            </a:p>
          </p:txBody>
        </p:sp>
        <p:sp>
          <p:nvSpPr>
            <p:cNvPr id="1210" name="Freeform 186"/>
            <p:cNvSpPr>
              <a:spLocks noEditPoints="1"/>
            </p:cNvSpPr>
            <p:nvPr userDrawn="1"/>
          </p:nvSpPr>
          <p:spPr bwMode="auto">
            <a:xfrm>
              <a:off x="5393" y="569"/>
              <a:ext cx="35" cy="41"/>
            </a:xfrm>
            <a:custGeom>
              <a:avLst/>
              <a:gdLst/>
              <a:ahLst/>
              <a:cxnLst>
                <a:cxn ang="0">
                  <a:pos x="26" y="9"/>
                </a:cxn>
                <a:cxn ang="0">
                  <a:pos x="26" y="9"/>
                </a:cxn>
                <a:cxn ang="0">
                  <a:pos x="25" y="16"/>
                </a:cxn>
                <a:cxn ang="0">
                  <a:pos x="14" y="16"/>
                </a:cxn>
                <a:cxn ang="0">
                  <a:pos x="14" y="16"/>
                </a:cxn>
                <a:cxn ang="0">
                  <a:pos x="16" y="9"/>
                </a:cxn>
                <a:cxn ang="0">
                  <a:pos x="19" y="7"/>
                </a:cxn>
                <a:cxn ang="0">
                  <a:pos x="23" y="5"/>
                </a:cxn>
                <a:cxn ang="0">
                  <a:pos x="23" y="5"/>
                </a:cxn>
                <a:cxn ang="0">
                  <a:pos x="25" y="7"/>
                </a:cxn>
                <a:cxn ang="0">
                  <a:pos x="26" y="9"/>
                </a:cxn>
                <a:cxn ang="0">
                  <a:pos x="35" y="9"/>
                </a:cxn>
                <a:cxn ang="0">
                  <a:pos x="35" y="9"/>
                </a:cxn>
                <a:cxn ang="0">
                  <a:pos x="35" y="3"/>
                </a:cxn>
                <a:cxn ang="0">
                  <a:pos x="32" y="2"/>
                </a:cxn>
                <a:cxn ang="0">
                  <a:pos x="28" y="0"/>
                </a:cxn>
                <a:cxn ang="0">
                  <a:pos x="25" y="0"/>
                </a:cxn>
                <a:cxn ang="0">
                  <a:pos x="25" y="0"/>
                </a:cxn>
                <a:cxn ang="0">
                  <a:pos x="16" y="2"/>
                </a:cxn>
                <a:cxn ang="0">
                  <a:pos x="9" y="5"/>
                </a:cxn>
                <a:cxn ang="0">
                  <a:pos x="5" y="12"/>
                </a:cxn>
                <a:cxn ang="0">
                  <a:pos x="2" y="21"/>
                </a:cxn>
                <a:cxn ang="0">
                  <a:pos x="2" y="21"/>
                </a:cxn>
                <a:cxn ang="0">
                  <a:pos x="0" y="32"/>
                </a:cxn>
                <a:cxn ang="0">
                  <a:pos x="0" y="32"/>
                </a:cxn>
                <a:cxn ang="0">
                  <a:pos x="2" y="37"/>
                </a:cxn>
                <a:cxn ang="0">
                  <a:pos x="3" y="39"/>
                </a:cxn>
                <a:cxn ang="0">
                  <a:pos x="9" y="41"/>
                </a:cxn>
                <a:cxn ang="0">
                  <a:pos x="12" y="41"/>
                </a:cxn>
                <a:cxn ang="0">
                  <a:pos x="12" y="41"/>
                </a:cxn>
                <a:cxn ang="0">
                  <a:pos x="19" y="41"/>
                </a:cxn>
                <a:cxn ang="0">
                  <a:pos x="25" y="37"/>
                </a:cxn>
                <a:cxn ang="0">
                  <a:pos x="28" y="33"/>
                </a:cxn>
                <a:cxn ang="0">
                  <a:pos x="32" y="26"/>
                </a:cxn>
                <a:cxn ang="0">
                  <a:pos x="21" y="26"/>
                </a:cxn>
                <a:cxn ang="0">
                  <a:pos x="21" y="26"/>
                </a:cxn>
                <a:cxn ang="0">
                  <a:pos x="19" y="32"/>
                </a:cxn>
                <a:cxn ang="0">
                  <a:pos x="18" y="33"/>
                </a:cxn>
                <a:cxn ang="0">
                  <a:pos x="14" y="35"/>
                </a:cxn>
                <a:cxn ang="0">
                  <a:pos x="14" y="35"/>
                </a:cxn>
                <a:cxn ang="0">
                  <a:pos x="10" y="33"/>
                </a:cxn>
                <a:cxn ang="0">
                  <a:pos x="10" y="32"/>
                </a:cxn>
                <a:cxn ang="0">
                  <a:pos x="10" y="32"/>
                </a:cxn>
                <a:cxn ang="0">
                  <a:pos x="12" y="21"/>
                </a:cxn>
                <a:cxn ang="0">
                  <a:pos x="33" y="21"/>
                </a:cxn>
                <a:cxn ang="0">
                  <a:pos x="33" y="21"/>
                </a:cxn>
                <a:cxn ang="0">
                  <a:pos x="35" y="16"/>
                </a:cxn>
                <a:cxn ang="0">
                  <a:pos x="35" y="9"/>
                </a:cxn>
                <a:cxn ang="0">
                  <a:pos x="35" y="9"/>
                </a:cxn>
              </a:cxnLst>
              <a:rect l="0" t="0" r="r" b="b"/>
              <a:pathLst>
                <a:path w="35" h="41">
                  <a:moveTo>
                    <a:pt x="26" y="9"/>
                  </a:moveTo>
                  <a:lnTo>
                    <a:pt x="26" y="9"/>
                  </a:lnTo>
                  <a:lnTo>
                    <a:pt x="25" y="16"/>
                  </a:lnTo>
                  <a:lnTo>
                    <a:pt x="14" y="16"/>
                  </a:lnTo>
                  <a:lnTo>
                    <a:pt x="14" y="16"/>
                  </a:lnTo>
                  <a:lnTo>
                    <a:pt x="16" y="9"/>
                  </a:lnTo>
                  <a:lnTo>
                    <a:pt x="19" y="7"/>
                  </a:lnTo>
                  <a:lnTo>
                    <a:pt x="23" y="5"/>
                  </a:lnTo>
                  <a:lnTo>
                    <a:pt x="23" y="5"/>
                  </a:lnTo>
                  <a:lnTo>
                    <a:pt x="25" y="7"/>
                  </a:lnTo>
                  <a:lnTo>
                    <a:pt x="26" y="9"/>
                  </a:lnTo>
                  <a:close/>
                  <a:moveTo>
                    <a:pt x="35" y="9"/>
                  </a:moveTo>
                  <a:lnTo>
                    <a:pt x="35" y="9"/>
                  </a:lnTo>
                  <a:lnTo>
                    <a:pt x="35" y="3"/>
                  </a:lnTo>
                  <a:lnTo>
                    <a:pt x="32" y="2"/>
                  </a:lnTo>
                  <a:lnTo>
                    <a:pt x="28" y="0"/>
                  </a:lnTo>
                  <a:lnTo>
                    <a:pt x="25" y="0"/>
                  </a:lnTo>
                  <a:lnTo>
                    <a:pt x="25" y="0"/>
                  </a:lnTo>
                  <a:lnTo>
                    <a:pt x="16" y="2"/>
                  </a:lnTo>
                  <a:lnTo>
                    <a:pt x="9" y="5"/>
                  </a:lnTo>
                  <a:lnTo>
                    <a:pt x="5" y="12"/>
                  </a:lnTo>
                  <a:lnTo>
                    <a:pt x="2" y="21"/>
                  </a:lnTo>
                  <a:lnTo>
                    <a:pt x="2" y="21"/>
                  </a:lnTo>
                  <a:lnTo>
                    <a:pt x="0" y="32"/>
                  </a:lnTo>
                  <a:lnTo>
                    <a:pt x="0" y="32"/>
                  </a:lnTo>
                  <a:lnTo>
                    <a:pt x="2" y="37"/>
                  </a:lnTo>
                  <a:lnTo>
                    <a:pt x="3" y="39"/>
                  </a:lnTo>
                  <a:lnTo>
                    <a:pt x="9" y="41"/>
                  </a:lnTo>
                  <a:lnTo>
                    <a:pt x="12" y="41"/>
                  </a:lnTo>
                  <a:lnTo>
                    <a:pt x="12" y="41"/>
                  </a:lnTo>
                  <a:lnTo>
                    <a:pt x="19" y="41"/>
                  </a:lnTo>
                  <a:lnTo>
                    <a:pt x="25" y="37"/>
                  </a:lnTo>
                  <a:lnTo>
                    <a:pt x="28" y="33"/>
                  </a:lnTo>
                  <a:lnTo>
                    <a:pt x="32" y="26"/>
                  </a:lnTo>
                  <a:lnTo>
                    <a:pt x="21" y="26"/>
                  </a:lnTo>
                  <a:lnTo>
                    <a:pt x="21" y="26"/>
                  </a:lnTo>
                  <a:lnTo>
                    <a:pt x="19" y="32"/>
                  </a:lnTo>
                  <a:lnTo>
                    <a:pt x="18" y="33"/>
                  </a:lnTo>
                  <a:lnTo>
                    <a:pt x="14" y="35"/>
                  </a:lnTo>
                  <a:lnTo>
                    <a:pt x="14" y="35"/>
                  </a:lnTo>
                  <a:lnTo>
                    <a:pt x="10" y="33"/>
                  </a:lnTo>
                  <a:lnTo>
                    <a:pt x="10" y="32"/>
                  </a:lnTo>
                  <a:lnTo>
                    <a:pt x="10" y="32"/>
                  </a:lnTo>
                  <a:lnTo>
                    <a:pt x="12" y="21"/>
                  </a:lnTo>
                  <a:lnTo>
                    <a:pt x="33" y="21"/>
                  </a:lnTo>
                  <a:lnTo>
                    <a:pt x="33" y="21"/>
                  </a:lnTo>
                  <a:lnTo>
                    <a:pt x="35" y="16"/>
                  </a:lnTo>
                  <a:lnTo>
                    <a:pt x="35" y="9"/>
                  </a:lnTo>
                  <a:lnTo>
                    <a:pt x="35" y="9"/>
                  </a:lnTo>
                  <a:close/>
                </a:path>
              </a:pathLst>
            </a:custGeom>
            <a:solidFill>
              <a:srgbClr val="48B0C3"/>
            </a:solidFill>
            <a:ln w="9525">
              <a:noFill/>
              <a:round/>
              <a:headEnd/>
              <a:tailEnd/>
            </a:ln>
          </p:spPr>
          <p:txBody>
            <a:bodyPr/>
            <a:lstStyle/>
            <a:p>
              <a:pPr>
                <a:defRPr/>
              </a:pPr>
              <a:endParaRPr lang="ja-JP" altLang="en-US">
                <a:ea typeface="ＭＳ Ｐゴシック" pitchFamily="50" charset="-128"/>
              </a:endParaRPr>
            </a:p>
          </p:txBody>
        </p:sp>
        <p:sp>
          <p:nvSpPr>
            <p:cNvPr id="1211" name="Freeform 187"/>
            <p:cNvSpPr>
              <a:spLocks/>
            </p:cNvSpPr>
            <p:nvPr userDrawn="1"/>
          </p:nvSpPr>
          <p:spPr bwMode="auto">
            <a:xfrm>
              <a:off x="5407" y="574"/>
              <a:ext cx="12" cy="11"/>
            </a:xfrm>
            <a:custGeom>
              <a:avLst/>
              <a:gdLst/>
              <a:ahLst/>
              <a:cxnLst>
                <a:cxn ang="0">
                  <a:pos x="12" y="4"/>
                </a:cxn>
                <a:cxn ang="0">
                  <a:pos x="12" y="4"/>
                </a:cxn>
                <a:cxn ang="0">
                  <a:pos x="11" y="11"/>
                </a:cxn>
                <a:cxn ang="0">
                  <a:pos x="0" y="11"/>
                </a:cxn>
                <a:cxn ang="0">
                  <a:pos x="0" y="11"/>
                </a:cxn>
                <a:cxn ang="0">
                  <a:pos x="2" y="4"/>
                </a:cxn>
                <a:cxn ang="0">
                  <a:pos x="5" y="2"/>
                </a:cxn>
                <a:cxn ang="0">
                  <a:pos x="9" y="0"/>
                </a:cxn>
                <a:cxn ang="0">
                  <a:pos x="9" y="0"/>
                </a:cxn>
                <a:cxn ang="0">
                  <a:pos x="11" y="2"/>
                </a:cxn>
                <a:cxn ang="0">
                  <a:pos x="12" y="4"/>
                </a:cxn>
              </a:cxnLst>
              <a:rect l="0" t="0" r="r" b="b"/>
              <a:pathLst>
                <a:path w="12" h="11">
                  <a:moveTo>
                    <a:pt x="12" y="4"/>
                  </a:moveTo>
                  <a:lnTo>
                    <a:pt x="12" y="4"/>
                  </a:lnTo>
                  <a:lnTo>
                    <a:pt x="11" y="11"/>
                  </a:lnTo>
                  <a:lnTo>
                    <a:pt x="0" y="11"/>
                  </a:lnTo>
                  <a:lnTo>
                    <a:pt x="0" y="11"/>
                  </a:lnTo>
                  <a:lnTo>
                    <a:pt x="2" y="4"/>
                  </a:lnTo>
                  <a:lnTo>
                    <a:pt x="5" y="2"/>
                  </a:lnTo>
                  <a:lnTo>
                    <a:pt x="9" y="0"/>
                  </a:lnTo>
                  <a:lnTo>
                    <a:pt x="9" y="0"/>
                  </a:lnTo>
                  <a:lnTo>
                    <a:pt x="11" y="2"/>
                  </a:lnTo>
                  <a:lnTo>
                    <a:pt x="12" y="4"/>
                  </a:lnTo>
                </a:path>
              </a:pathLst>
            </a:custGeom>
            <a:noFill/>
            <a:ln w="9525">
              <a:noFill/>
              <a:round/>
              <a:headEnd/>
              <a:tailEnd/>
            </a:ln>
          </p:spPr>
          <p:txBody>
            <a:bodyPr/>
            <a:lstStyle/>
            <a:p>
              <a:pPr>
                <a:defRPr/>
              </a:pPr>
              <a:endParaRPr lang="ja-JP" altLang="en-US">
                <a:ea typeface="ＭＳ Ｐゴシック" pitchFamily="50" charset="-128"/>
              </a:endParaRPr>
            </a:p>
          </p:txBody>
        </p:sp>
        <p:sp>
          <p:nvSpPr>
            <p:cNvPr id="1212" name="Freeform 188"/>
            <p:cNvSpPr>
              <a:spLocks/>
            </p:cNvSpPr>
            <p:nvPr userDrawn="1"/>
          </p:nvSpPr>
          <p:spPr bwMode="auto">
            <a:xfrm>
              <a:off x="5393" y="569"/>
              <a:ext cx="35" cy="41"/>
            </a:xfrm>
            <a:custGeom>
              <a:avLst/>
              <a:gdLst/>
              <a:ahLst/>
              <a:cxnLst>
                <a:cxn ang="0">
                  <a:pos x="35" y="9"/>
                </a:cxn>
                <a:cxn ang="0">
                  <a:pos x="35" y="9"/>
                </a:cxn>
                <a:cxn ang="0">
                  <a:pos x="35" y="3"/>
                </a:cxn>
                <a:cxn ang="0">
                  <a:pos x="32" y="2"/>
                </a:cxn>
                <a:cxn ang="0">
                  <a:pos x="28" y="0"/>
                </a:cxn>
                <a:cxn ang="0">
                  <a:pos x="25" y="0"/>
                </a:cxn>
                <a:cxn ang="0">
                  <a:pos x="25" y="0"/>
                </a:cxn>
                <a:cxn ang="0">
                  <a:pos x="16" y="2"/>
                </a:cxn>
                <a:cxn ang="0">
                  <a:pos x="9" y="5"/>
                </a:cxn>
                <a:cxn ang="0">
                  <a:pos x="5" y="12"/>
                </a:cxn>
                <a:cxn ang="0">
                  <a:pos x="2" y="21"/>
                </a:cxn>
                <a:cxn ang="0">
                  <a:pos x="2" y="21"/>
                </a:cxn>
                <a:cxn ang="0">
                  <a:pos x="0" y="32"/>
                </a:cxn>
                <a:cxn ang="0">
                  <a:pos x="0" y="32"/>
                </a:cxn>
                <a:cxn ang="0">
                  <a:pos x="2" y="37"/>
                </a:cxn>
                <a:cxn ang="0">
                  <a:pos x="3" y="39"/>
                </a:cxn>
                <a:cxn ang="0">
                  <a:pos x="9" y="41"/>
                </a:cxn>
                <a:cxn ang="0">
                  <a:pos x="12" y="41"/>
                </a:cxn>
                <a:cxn ang="0">
                  <a:pos x="12" y="41"/>
                </a:cxn>
                <a:cxn ang="0">
                  <a:pos x="19" y="41"/>
                </a:cxn>
                <a:cxn ang="0">
                  <a:pos x="25" y="37"/>
                </a:cxn>
                <a:cxn ang="0">
                  <a:pos x="28" y="33"/>
                </a:cxn>
                <a:cxn ang="0">
                  <a:pos x="32" y="26"/>
                </a:cxn>
                <a:cxn ang="0">
                  <a:pos x="21" y="26"/>
                </a:cxn>
                <a:cxn ang="0">
                  <a:pos x="21" y="26"/>
                </a:cxn>
                <a:cxn ang="0">
                  <a:pos x="19" y="32"/>
                </a:cxn>
                <a:cxn ang="0">
                  <a:pos x="18" y="33"/>
                </a:cxn>
                <a:cxn ang="0">
                  <a:pos x="14" y="35"/>
                </a:cxn>
                <a:cxn ang="0">
                  <a:pos x="14" y="35"/>
                </a:cxn>
                <a:cxn ang="0">
                  <a:pos x="10" y="33"/>
                </a:cxn>
                <a:cxn ang="0">
                  <a:pos x="10" y="32"/>
                </a:cxn>
                <a:cxn ang="0">
                  <a:pos x="10" y="32"/>
                </a:cxn>
                <a:cxn ang="0">
                  <a:pos x="12" y="21"/>
                </a:cxn>
                <a:cxn ang="0">
                  <a:pos x="33" y="21"/>
                </a:cxn>
                <a:cxn ang="0">
                  <a:pos x="33" y="21"/>
                </a:cxn>
                <a:cxn ang="0">
                  <a:pos x="35" y="16"/>
                </a:cxn>
                <a:cxn ang="0">
                  <a:pos x="35" y="9"/>
                </a:cxn>
                <a:cxn ang="0">
                  <a:pos x="35" y="9"/>
                </a:cxn>
              </a:cxnLst>
              <a:rect l="0" t="0" r="r" b="b"/>
              <a:pathLst>
                <a:path w="35" h="41">
                  <a:moveTo>
                    <a:pt x="35" y="9"/>
                  </a:moveTo>
                  <a:lnTo>
                    <a:pt x="35" y="9"/>
                  </a:lnTo>
                  <a:lnTo>
                    <a:pt x="35" y="3"/>
                  </a:lnTo>
                  <a:lnTo>
                    <a:pt x="32" y="2"/>
                  </a:lnTo>
                  <a:lnTo>
                    <a:pt x="28" y="0"/>
                  </a:lnTo>
                  <a:lnTo>
                    <a:pt x="25" y="0"/>
                  </a:lnTo>
                  <a:lnTo>
                    <a:pt x="25" y="0"/>
                  </a:lnTo>
                  <a:lnTo>
                    <a:pt x="16" y="2"/>
                  </a:lnTo>
                  <a:lnTo>
                    <a:pt x="9" y="5"/>
                  </a:lnTo>
                  <a:lnTo>
                    <a:pt x="5" y="12"/>
                  </a:lnTo>
                  <a:lnTo>
                    <a:pt x="2" y="21"/>
                  </a:lnTo>
                  <a:lnTo>
                    <a:pt x="2" y="21"/>
                  </a:lnTo>
                  <a:lnTo>
                    <a:pt x="0" y="32"/>
                  </a:lnTo>
                  <a:lnTo>
                    <a:pt x="0" y="32"/>
                  </a:lnTo>
                  <a:lnTo>
                    <a:pt x="2" y="37"/>
                  </a:lnTo>
                  <a:lnTo>
                    <a:pt x="3" y="39"/>
                  </a:lnTo>
                  <a:lnTo>
                    <a:pt x="9" y="41"/>
                  </a:lnTo>
                  <a:lnTo>
                    <a:pt x="12" y="41"/>
                  </a:lnTo>
                  <a:lnTo>
                    <a:pt x="12" y="41"/>
                  </a:lnTo>
                  <a:lnTo>
                    <a:pt x="19" y="41"/>
                  </a:lnTo>
                  <a:lnTo>
                    <a:pt x="25" y="37"/>
                  </a:lnTo>
                  <a:lnTo>
                    <a:pt x="28" y="33"/>
                  </a:lnTo>
                  <a:lnTo>
                    <a:pt x="32" y="26"/>
                  </a:lnTo>
                  <a:lnTo>
                    <a:pt x="21" y="26"/>
                  </a:lnTo>
                  <a:lnTo>
                    <a:pt x="21" y="26"/>
                  </a:lnTo>
                  <a:lnTo>
                    <a:pt x="19" y="32"/>
                  </a:lnTo>
                  <a:lnTo>
                    <a:pt x="18" y="33"/>
                  </a:lnTo>
                  <a:lnTo>
                    <a:pt x="14" y="35"/>
                  </a:lnTo>
                  <a:lnTo>
                    <a:pt x="14" y="35"/>
                  </a:lnTo>
                  <a:lnTo>
                    <a:pt x="10" y="33"/>
                  </a:lnTo>
                  <a:lnTo>
                    <a:pt x="10" y="32"/>
                  </a:lnTo>
                  <a:lnTo>
                    <a:pt x="10" y="32"/>
                  </a:lnTo>
                  <a:lnTo>
                    <a:pt x="12" y="21"/>
                  </a:lnTo>
                  <a:lnTo>
                    <a:pt x="33" y="21"/>
                  </a:lnTo>
                  <a:lnTo>
                    <a:pt x="33" y="21"/>
                  </a:lnTo>
                  <a:lnTo>
                    <a:pt x="35" y="16"/>
                  </a:lnTo>
                  <a:lnTo>
                    <a:pt x="35" y="9"/>
                  </a:lnTo>
                  <a:lnTo>
                    <a:pt x="35" y="9"/>
                  </a:lnTo>
                </a:path>
              </a:pathLst>
            </a:custGeom>
            <a:noFill/>
            <a:ln w="9525">
              <a:noFill/>
              <a:round/>
              <a:headEnd/>
              <a:tailEnd/>
            </a:ln>
          </p:spPr>
          <p:txBody>
            <a:bodyPr/>
            <a:lstStyle/>
            <a:p>
              <a:pPr>
                <a:defRPr/>
              </a:pPr>
              <a:endParaRPr lang="ja-JP" altLang="en-US">
                <a:ea typeface="ＭＳ Ｐゴシック" pitchFamily="50" charset="-128"/>
              </a:endParaRPr>
            </a:p>
          </p:txBody>
        </p:sp>
        <p:sp>
          <p:nvSpPr>
            <p:cNvPr id="1213" name="Freeform 189"/>
            <p:cNvSpPr>
              <a:spLocks/>
            </p:cNvSpPr>
            <p:nvPr userDrawn="1"/>
          </p:nvSpPr>
          <p:spPr bwMode="auto">
            <a:xfrm>
              <a:off x="5430" y="551"/>
              <a:ext cx="27" cy="59"/>
            </a:xfrm>
            <a:custGeom>
              <a:avLst/>
              <a:gdLst/>
              <a:ahLst/>
              <a:cxnLst>
                <a:cxn ang="0">
                  <a:pos x="9" y="59"/>
                </a:cxn>
                <a:cxn ang="0">
                  <a:pos x="0" y="59"/>
                </a:cxn>
                <a:cxn ang="0">
                  <a:pos x="16" y="0"/>
                </a:cxn>
                <a:cxn ang="0">
                  <a:pos x="27" y="0"/>
                </a:cxn>
                <a:cxn ang="0">
                  <a:pos x="9" y="59"/>
                </a:cxn>
                <a:cxn ang="0">
                  <a:pos x="9" y="59"/>
                </a:cxn>
              </a:cxnLst>
              <a:rect l="0" t="0" r="r" b="b"/>
              <a:pathLst>
                <a:path w="27" h="59">
                  <a:moveTo>
                    <a:pt x="9" y="59"/>
                  </a:moveTo>
                  <a:lnTo>
                    <a:pt x="0" y="59"/>
                  </a:lnTo>
                  <a:lnTo>
                    <a:pt x="16" y="0"/>
                  </a:lnTo>
                  <a:lnTo>
                    <a:pt x="27" y="0"/>
                  </a:lnTo>
                  <a:lnTo>
                    <a:pt x="9" y="59"/>
                  </a:lnTo>
                  <a:lnTo>
                    <a:pt x="9" y="59"/>
                  </a:lnTo>
                  <a:close/>
                </a:path>
              </a:pathLst>
            </a:custGeom>
            <a:solidFill>
              <a:srgbClr val="48B0C3"/>
            </a:solidFill>
            <a:ln w="9525">
              <a:noFill/>
              <a:round/>
              <a:headEnd/>
              <a:tailEnd/>
            </a:ln>
          </p:spPr>
          <p:txBody>
            <a:bodyPr/>
            <a:lstStyle/>
            <a:p>
              <a:pPr>
                <a:defRPr/>
              </a:pPr>
              <a:endParaRPr lang="ja-JP" altLang="en-US">
                <a:ea typeface="ＭＳ Ｐゴシック" pitchFamily="50" charset="-128"/>
              </a:endParaRPr>
            </a:p>
          </p:txBody>
        </p:sp>
        <p:sp>
          <p:nvSpPr>
            <p:cNvPr id="1214" name="Freeform 190"/>
            <p:cNvSpPr>
              <a:spLocks/>
            </p:cNvSpPr>
            <p:nvPr userDrawn="1"/>
          </p:nvSpPr>
          <p:spPr bwMode="auto">
            <a:xfrm>
              <a:off x="5451" y="551"/>
              <a:ext cx="25" cy="59"/>
            </a:xfrm>
            <a:custGeom>
              <a:avLst/>
              <a:gdLst/>
              <a:ahLst/>
              <a:cxnLst>
                <a:cxn ang="0">
                  <a:pos x="9" y="59"/>
                </a:cxn>
                <a:cxn ang="0">
                  <a:pos x="0" y="59"/>
                </a:cxn>
                <a:cxn ang="0">
                  <a:pos x="16" y="0"/>
                </a:cxn>
                <a:cxn ang="0">
                  <a:pos x="25" y="0"/>
                </a:cxn>
                <a:cxn ang="0">
                  <a:pos x="9" y="59"/>
                </a:cxn>
                <a:cxn ang="0">
                  <a:pos x="9" y="59"/>
                </a:cxn>
              </a:cxnLst>
              <a:rect l="0" t="0" r="r" b="b"/>
              <a:pathLst>
                <a:path w="25" h="59">
                  <a:moveTo>
                    <a:pt x="9" y="59"/>
                  </a:moveTo>
                  <a:lnTo>
                    <a:pt x="0" y="59"/>
                  </a:lnTo>
                  <a:lnTo>
                    <a:pt x="16" y="0"/>
                  </a:lnTo>
                  <a:lnTo>
                    <a:pt x="25" y="0"/>
                  </a:lnTo>
                  <a:lnTo>
                    <a:pt x="9" y="59"/>
                  </a:lnTo>
                  <a:lnTo>
                    <a:pt x="9" y="59"/>
                  </a:lnTo>
                  <a:close/>
                </a:path>
              </a:pathLst>
            </a:custGeom>
            <a:solidFill>
              <a:srgbClr val="48B0C3"/>
            </a:solidFill>
            <a:ln w="9525">
              <a:noFill/>
              <a:round/>
              <a:headEnd/>
              <a:tailEnd/>
            </a:ln>
          </p:spPr>
          <p:txBody>
            <a:bodyPr/>
            <a:lstStyle/>
            <a:p>
              <a:pPr>
                <a:defRPr/>
              </a:pPr>
              <a:endParaRPr lang="ja-JP" altLang="en-US">
                <a:ea typeface="ＭＳ Ｐゴシック" pitchFamily="50" charset="-128"/>
              </a:endParaRPr>
            </a:p>
          </p:txBody>
        </p:sp>
        <p:sp>
          <p:nvSpPr>
            <p:cNvPr id="1215" name="Freeform 191"/>
            <p:cNvSpPr>
              <a:spLocks noEditPoints="1"/>
            </p:cNvSpPr>
            <p:nvPr userDrawn="1"/>
          </p:nvSpPr>
          <p:spPr bwMode="auto">
            <a:xfrm>
              <a:off x="5474" y="569"/>
              <a:ext cx="36" cy="41"/>
            </a:xfrm>
            <a:custGeom>
              <a:avLst/>
              <a:gdLst/>
              <a:ahLst/>
              <a:cxnLst>
                <a:cxn ang="0">
                  <a:pos x="25" y="9"/>
                </a:cxn>
                <a:cxn ang="0">
                  <a:pos x="25" y="9"/>
                </a:cxn>
                <a:cxn ang="0">
                  <a:pos x="23" y="16"/>
                </a:cxn>
                <a:cxn ang="0">
                  <a:pos x="13" y="16"/>
                </a:cxn>
                <a:cxn ang="0">
                  <a:pos x="13" y="16"/>
                </a:cxn>
                <a:cxn ang="0">
                  <a:pos x="16" y="9"/>
                </a:cxn>
                <a:cxn ang="0">
                  <a:pos x="18" y="7"/>
                </a:cxn>
                <a:cxn ang="0">
                  <a:pos x="22" y="5"/>
                </a:cxn>
                <a:cxn ang="0">
                  <a:pos x="22" y="5"/>
                </a:cxn>
                <a:cxn ang="0">
                  <a:pos x="25" y="7"/>
                </a:cxn>
                <a:cxn ang="0">
                  <a:pos x="25" y="9"/>
                </a:cxn>
                <a:cxn ang="0">
                  <a:pos x="36" y="9"/>
                </a:cxn>
                <a:cxn ang="0">
                  <a:pos x="36" y="9"/>
                </a:cxn>
                <a:cxn ang="0">
                  <a:pos x="34" y="3"/>
                </a:cxn>
                <a:cxn ang="0">
                  <a:pos x="32" y="2"/>
                </a:cxn>
                <a:cxn ang="0">
                  <a:pos x="29" y="0"/>
                </a:cxn>
                <a:cxn ang="0">
                  <a:pos x="23" y="0"/>
                </a:cxn>
                <a:cxn ang="0">
                  <a:pos x="23" y="0"/>
                </a:cxn>
                <a:cxn ang="0">
                  <a:pos x="15" y="2"/>
                </a:cxn>
                <a:cxn ang="0">
                  <a:pos x="9" y="5"/>
                </a:cxn>
                <a:cxn ang="0">
                  <a:pos x="6" y="12"/>
                </a:cxn>
                <a:cxn ang="0">
                  <a:pos x="2" y="21"/>
                </a:cxn>
                <a:cxn ang="0">
                  <a:pos x="2" y="21"/>
                </a:cxn>
                <a:cxn ang="0">
                  <a:pos x="0" y="32"/>
                </a:cxn>
                <a:cxn ang="0">
                  <a:pos x="0" y="32"/>
                </a:cxn>
                <a:cxn ang="0">
                  <a:pos x="0" y="37"/>
                </a:cxn>
                <a:cxn ang="0">
                  <a:pos x="4" y="39"/>
                </a:cxn>
                <a:cxn ang="0">
                  <a:pos x="7" y="41"/>
                </a:cxn>
                <a:cxn ang="0">
                  <a:pos x="13" y="41"/>
                </a:cxn>
                <a:cxn ang="0">
                  <a:pos x="13" y="41"/>
                </a:cxn>
                <a:cxn ang="0">
                  <a:pos x="20" y="41"/>
                </a:cxn>
                <a:cxn ang="0">
                  <a:pos x="23" y="37"/>
                </a:cxn>
                <a:cxn ang="0">
                  <a:pos x="29" y="33"/>
                </a:cxn>
                <a:cxn ang="0">
                  <a:pos x="31" y="26"/>
                </a:cxn>
                <a:cxn ang="0">
                  <a:pos x="22" y="26"/>
                </a:cxn>
                <a:cxn ang="0">
                  <a:pos x="22" y="26"/>
                </a:cxn>
                <a:cxn ang="0">
                  <a:pos x="18" y="32"/>
                </a:cxn>
                <a:cxn ang="0">
                  <a:pos x="16" y="33"/>
                </a:cxn>
                <a:cxn ang="0">
                  <a:pos x="13" y="35"/>
                </a:cxn>
                <a:cxn ang="0">
                  <a:pos x="13" y="35"/>
                </a:cxn>
                <a:cxn ang="0">
                  <a:pos x="11" y="33"/>
                </a:cxn>
                <a:cxn ang="0">
                  <a:pos x="9" y="32"/>
                </a:cxn>
                <a:cxn ang="0">
                  <a:pos x="9" y="32"/>
                </a:cxn>
                <a:cxn ang="0">
                  <a:pos x="11" y="21"/>
                </a:cxn>
                <a:cxn ang="0">
                  <a:pos x="32" y="21"/>
                </a:cxn>
                <a:cxn ang="0">
                  <a:pos x="32" y="21"/>
                </a:cxn>
                <a:cxn ang="0">
                  <a:pos x="34" y="16"/>
                </a:cxn>
                <a:cxn ang="0">
                  <a:pos x="36" y="9"/>
                </a:cxn>
                <a:cxn ang="0">
                  <a:pos x="36" y="9"/>
                </a:cxn>
              </a:cxnLst>
              <a:rect l="0" t="0" r="r" b="b"/>
              <a:pathLst>
                <a:path w="36" h="41">
                  <a:moveTo>
                    <a:pt x="25" y="9"/>
                  </a:moveTo>
                  <a:lnTo>
                    <a:pt x="25" y="9"/>
                  </a:lnTo>
                  <a:lnTo>
                    <a:pt x="23" y="16"/>
                  </a:lnTo>
                  <a:lnTo>
                    <a:pt x="13" y="16"/>
                  </a:lnTo>
                  <a:lnTo>
                    <a:pt x="13" y="16"/>
                  </a:lnTo>
                  <a:lnTo>
                    <a:pt x="16" y="9"/>
                  </a:lnTo>
                  <a:lnTo>
                    <a:pt x="18" y="7"/>
                  </a:lnTo>
                  <a:lnTo>
                    <a:pt x="22" y="5"/>
                  </a:lnTo>
                  <a:lnTo>
                    <a:pt x="22" y="5"/>
                  </a:lnTo>
                  <a:lnTo>
                    <a:pt x="25" y="7"/>
                  </a:lnTo>
                  <a:lnTo>
                    <a:pt x="25" y="9"/>
                  </a:lnTo>
                  <a:close/>
                  <a:moveTo>
                    <a:pt x="36" y="9"/>
                  </a:moveTo>
                  <a:lnTo>
                    <a:pt x="36" y="9"/>
                  </a:lnTo>
                  <a:lnTo>
                    <a:pt x="34" y="3"/>
                  </a:lnTo>
                  <a:lnTo>
                    <a:pt x="32" y="2"/>
                  </a:lnTo>
                  <a:lnTo>
                    <a:pt x="29" y="0"/>
                  </a:lnTo>
                  <a:lnTo>
                    <a:pt x="23" y="0"/>
                  </a:lnTo>
                  <a:lnTo>
                    <a:pt x="23" y="0"/>
                  </a:lnTo>
                  <a:lnTo>
                    <a:pt x="15" y="2"/>
                  </a:lnTo>
                  <a:lnTo>
                    <a:pt x="9" y="5"/>
                  </a:lnTo>
                  <a:lnTo>
                    <a:pt x="6" y="12"/>
                  </a:lnTo>
                  <a:lnTo>
                    <a:pt x="2" y="21"/>
                  </a:lnTo>
                  <a:lnTo>
                    <a:pt x="2" y="21"/>
                  </a:lnTo>
                  <a:lnTo>
                    <a:pt x="0" y="32"/>
                  </a:lnTo>
                  <a:lnTo>
                    <a:pt x="0" y="32"/>
                  </a:lnTo>
                  <a:lnTo>
                    <a:pt x="0" y="37"/>
                  </a:lnTo>
                  <a:lnTo>
                    <a:pt x="4" y="39"/>
                  </a:lnTo>
                  <a:lnTo>
                    <a:pt x="7" y="41"/>
                  </a:lnTo>
                  <a:lnTo>
                    <a:pt x="13" y="41"/>
                  </a:lnTo>
                  <a:lnTo>
                    <a:pt x="13" y="41"/>
                  </a:lnTo>
                  <a:lnTo>
                    <a:pt x="20" y="41"/>
                  </a:lnTo>
                  <a:lnTo>
                    <a:pt x="23" y="37"/>
                  </a:lnTo>
                  <a:lnTo>
                    <a:pt x="29" y="33"/>
                  </a:lnTo>
                  <a:lnTo>
                    <a:pt x="31" y="26"/>
                  </a:lnTo>
                  <a:lnTo>
                    <a:pt x="22" y="26"/>
                  </a:lnTo>
                  <a:lnTo>
                    <a:pt x="22" y="26"/>
                  </a:lnTo>
                  <a:lnTo>
                    <a:pt x="18" y="32"/>
                  </a:lnTo>
                  <a:lnTo>
                    <a:pt x="16" y="33"/>
                  </a:lnTo>
                  <a:lnTo>
                    <a:pt x="13" y="35"/>
                  </a:lnTo>
                  <a:lnTo>
                    <a:pt x="13" y="35"/>
                  </a:lnTo>
                  <a:lnTo>
                    <a:pt x="11" y="33"/>
                  </a:lnTo>
                  <a:lnTo>
                    <a:pt x="9" y="32"/>
                  </a:lnTo>
                  <a:lnTo>
                    <a:pt x="9" y="32"/>
                  </a:lnTo>
                  <a:lnTo>
                    <a:pt x="11" y="21"/>
                  </a:lnTo>
                  <a:lnTo>
                    <a:pt x="32" y="21"/>
                  </a:lnTo>
                  <a:lnTo>
                    <a:pt x="32" y="21"/>
                  </a:lnTo>
                  <a:lnTo>
                    <a:pt x="34" y="16"/>
                  </a:lnTo>
                  <a:lnTo>
                    <a:pt x="36" y="9"/>
                  </a:lnTo>
                  <a:lnTo>
                    <a:pt x="36" y="9"/>
                  </a:lnTo>
                  <a:close/>
                </a:path>
              </a:pathLst>
            </a:custGeom>
            <a:solidFill>
              <a:srgbClr val="48B0C3"/>
            </a:solidFill>
            <a:ln w="9525">
              <a:noFill/>
              <a:round/>
              <a:headEnd/>
              <a:tailEnd/>
            </a:ln>
          </p:spPr>
          <p:txBody>
            <a:bodyPr/>
            <a:lstStyle/>
            <a:p>
              <a:pPr>
                <a:defRPr/>
              </a:pPr>
              <a:endParaRPr lang="ja-JP" altLang="en-US">
                <a:ea typeface="ＭＳ Ｐゴシック" pitchFamily="50" charset="-128"/>
              </a:endParaRPr>
            </a:p>
          </p:txBody>
        </p:sp>
        <p:sp>
          <p:nvSpPr>
            <p:cNvPr id="1216" name="Freeform 192"/>
            <p:cNvSpPr>
              <a:spLocks/>
            </p:cNvSpPr>
            <p:nvPr userDrawn="1"/>
          </p:nvSpPr>
          <p:spPr bwMode="auto">
            <a:xfrm>
              <a:off x="5487" y="574"/>
              <a:ext cx="12" cy="11"/>
            </a:xfrm>
            <a:custGeom>
              <a:avLst/>
              <a:gdLst/>
              <a:ahLst/>
              <a:cxnLst>
                <a:cxn ang="0">
                  <a:pos x="12" y="4"/>
                </a:cxn>
                <a:cxn ang="0">
                  <a:pos x="12" y="4"/>
                </a:cxn>
                <a:cxn ang="0">
                  <a:pos x="10" y="11"/>
                </a:cxn>
                <a:cxn ang="0">
                  <a:pos x="0" y="11"/>
                </a:cxn>
                <a:cxn ang="0">
                  <a:pos x="0" y="11"/>
                </a:cxn>
                <a:cxn ang="0">
                  <a:pos x="3" y="4"/>
                </a:cxn>
                <a:cxn ang="0">
                  <a:pos x="5" y="2"/>
                </a:cxn>
                <a:cxn ang="0">
                  <a:pos x="9" y="0"/>
                </a:cxn>
                <a:cxn ang="0">
                  <a:pos x="9" y="0"/>
                </a:cxn>
                <a:cxn ang="0">
                  <a:pos x="12" y="2"/>
                </a:cxn>
                <a:cxn ang="0">
                  <a:pos x="12" y="4"/>
                </a:cxn>
              </a:cxnLst>
              <a:rect l="0" t="0" r="r" b="b"/>
              <a:pathLst>
                <a:path w="12" h="11">
                  <a:moveTo>
                    <a:pt x="12" y="4"/>
                  </a:moveTo>
                  <a:lnTo>
                    <a:pt x="12" y="4"/>
                  </a:lnTo>
                  <a:lnTo>
                    <a:pt x="10" y="11"/>
                  </a:lnTo>
                  <a:lnTo>
                    <a:pt x="0" y="11"/>
                  </a:lnTo>
                  <a:lnTo>
                    <a:pt x="0" y="11"/>
                  </a:lnTo>
                  <a:lnTo>
                    <a:pt x="3" y="4"/>
                  </a:lnTo>
                  <a:lnTo>
                    <a:pt x="5" y="2"/>
                  </a:lnTo>
                  <a:lnTo>
                    <a:pt x="9" y="0"/>
                  </a:lnTo>
                  <a:lnTo>
                    <a:pt x="9" y="0"/>
                  </a:lnTo>
                  <a:lnTo>
                    <a:pt x="12" y="2"/>
                  </a:lnTo>
                  <a:lnTo>
                    <a:pt x="12" y="4"/>
                  </a:lnTo>
                </a:path>
              </a:pathLst>
            </a:custGeom>
            <a:noFill/>
            <a:ln w="9525">
              <a:noFill/>
              <a:round/>
              <a:headEnd/>
              <a:tailEnd/>
            </a:ln>
          </p:spPr>
          <p:txBody>
            <a:bodyPr/>
            <a:lstStyle/>
            <a:p>
              <a:pPr>
                <a:defRPr/>
              </a:pPr>
              <a:endParaRPr lang="ja-JP" altLang="en-US">
                <a:ea typeface="ＭＳ Ｐゴシック" pitchFamily="50" charset="-128"/>
              </a:endParaRPr>
            </a:p>
          </p:txBody>
        </p:sp>
        <p:sp>
          <p:nvSpPr>
            <p:cNvPr id="1217" name="Freeform 193"/>
            <p:cNvSpPr>
              <a:spLocks/>
            </p:cNvSpPr>
            <p:nvPr userDrawn="1"/>
          </p:nvSpPr>
          <p:spPr bwMode="auto">
            <a:xfrm>
              <a:off x="5474" y="569"/>
              <a:ext cx="36" cy="41"/>
            </a:xfrm>
            <a:custGeom>
              <a:avLst/>
              <a:gdLst/>
              <a:ahLst/>
              <a:cxnLst>
                <a:cxn ang="0">
                  <a:pos x="36" y="9"/>
                </a:cxn>
                <a:cxn ang="0">
                  <a:pos x="36" y="9"/>
                </a:cxn>
                <a:cxn ang="0">
                  <a:pos x="34" y="3"/>
                </a:cxn>
                <a:cxn ang="0">
                  <a:pos x="32" y="2"/>
                </a:cxn>
                <a:cxn ang="0">
                  <a:pos x="29" y="0"/>
                </a:cxn>
                <a:cxn ang="0">
                  <a:pos x="23" y="0"/>
                </a:cxn>
                <a:cxn ang="0">
                  <a:pos x="23" y="0"/>
                </a:cxn>
                <a:cxn ang="0">
                  <a:pos x="15" y="2"/>
                </a:cxn>
                <a:cxn ang="0">
                  <a:pos x="9" y="5"/>
                </a:cxn>
                <a:cxn ang="0">
                  <a:pos x="6" y="12"/>
                </a:cxn>
                <a:cxn ang="0">
                  <a:pos x="2" y="21"/>
                </a:cxn>
                <a:cxn ang="0">
                  <a:pos x="2" y="21"/>
                </a:cxn>
                <a:cxn ang="0">
                  <a:pos x="0" y="32"/>
                </a:cxn>
                <a:cxn ang="0">
                  <a:pos x="0" y="32"/>
                </a:cxn>
                <a:cxn ang="0">
                  <a:pos x="0" y="37"/>
                </a:cxn>
                <a:cxn ang="0">
                  <a:pos x="4" y="39"/>
                </a:cxn>
                <a:cxn ang="0">
                  <a:pos x="7" y="41"/>
                </a:cxn>
                <a:cxn ang="0">
                  <a:pos x="13" y="41"/>
                </a:cxn>
                <a:cxn ang="0">
                  <a:pos x="13" y="41"/>
                </a:cxn>
                <a:cxn ang="0">
                  <a:pos x="20" y="41"/>
                </a:cxn>
                <a:cxn ang="0">
                  <a:pos x="23" y="37"/>
                </a:cxn>
                <a:cxn ang="0">
                  <a:pos x="29" y="33"/>
                </a:cxn>
                <a:cxn ang="0">
                  <a:pos x="31" y="26"/>
                </a:cxn>
                <a:cxn ang="0">
                  <a:pos x="22" y="26"/>
                </a:cxn>
                <a:cxn ang="0">
                  <a:pos x="22" y="26"/>
                </a:cxn>
                <a:cxn ang="0">
                  <a:pos x="18" y="32"/>
                </a:cxn>
                <a:cxn ang="0">
                  <a:pos x="16" y="33"/>
                </a:cxn>
                <a:cxn ang="0">
                  <a:pos x="13" y="35"/>
                </a:cxn>
                <a:cxn ang="0">
                  <a:pos x="13" y="35"/>
                </a:cxn>
                <a:cxn ang="0">
                  <a:pos x="11" y="33"/>
                </a:cxn>
                <a:cxn ang="0">
                  <a:pos x="9" y="32"/>
                </a:cxn>
                <a:cxn ang="0">
                  <a:pos x="9" y="32"/>
                </a:cxn>
                <a:cxn ang="0">
                  <a:pos x="11" y="21"/>
                </a:cxn>
                <a:cxn ang="0">
                  <a:pos x="32" y="21"/>
                </a:cxn>
                <a:cxn ang="0">
                  <a:pos x="32" y="21"/>
                </a:cxn>
                <a:cxn ang="0">
                  <a:pos x="34" y="16"/>
                </a:cxn>
                <a:cxn ang="0">
                  <a:pos x="36" y="9"/>
                </a:cxn>
                <a:cxn ang="0">
                  <a:pos x="36" y="9"/>
                </a:cxn>
              </a:cxnLst>
              <a:rect l="0" t="0" r="r" b="b"/>
              <a:pathLst>
                <a:path w="36" h="41">
                  <a:moveTo>
                    <a:pt x="36" y="9"/>
                  </a:moveTo>
                  <a:lnTo>
                    <a:pt x="36" y="9"/>
                  </a:lnTo>
                  <a:lnTo>
                    <a:pt x="34" y="3"/>
                  </a:lnTo>
                  <a:lnTo>
                    <a:pt x="32" y="2"/>
                  </a:lnTo>
                  <a:lnTo>
                    <a:pt x="29" y="0"/>
                  </a:lnTo>
                  <a:lnTo>
                    <a:pt x="23" y="0"/>
                  </a:lnTo>
                  <a:lnTo>
                    <a:pt x="23" y="0"/>
                  </a:lnTo>
                  <a:lnTo>
                    <a:pt x="15" y="2"/>
                  </a:lnTo>
                  <a:lnTo>
                    <a:pt x="9" y="5"/>
                  </a:lnTo>
                  <a:lnTo>
                    <a:pt x="6" y="12"/>
                  </a:lnTo>
                  <a:lnTo>
                    <a:pt x="2" y="21"/>
                  </a:lnTo>
                  <a:lnTo>
                    <a:pt x="2" y="21"/>
                  </a:lnTo>
                  <a:lnTo>
                    <a:pt x="0" y="32"/>
                  </a:lnTo>
                  <a:lnTo>
                    <a:pt x="0" y="32"/>
                  </a:lnTo>
                  <a:lnTo>
                    <a:pt x="0" y="37"/>
                  </a:lnTo>
                  <a:lnTo>
                    <a:pt x="4" y="39"/>
                  </a:lnTo>
                  <a:lnTo>
                    <a:pt x="7" y="41"/>
                  </a:lnTo>
                  <a:lnTo>
                    <a:pt x="13" y="41"/>
                  </a:lnTo>
                  <a:lnTo>
                    <a:pt x="13" y="41"/>
                  </a:lnTo>
                  <a:lnTo>
                    <a:pt x="20" y="41"/>
                  </a:lnTo>
                  <a:lnTo>
                    <a:pt x="23" y="37"/>
                  </a:lnTo>
                  <a:lnTo>
                    <a:pt x="29" y="33"/>
                  </a:lnTo>
                  <a:lnTo>
                    <a:pt x="31" y="26"/>
                  </a:lnTo>
                  <a:lnTo>
                    <a:pt x="22" y="26"/>
                  </a:lnTo>
                  <a:lnTo>
                    <a:pt x="22" y="26"/>
                  </a:lnTo>
                  <a:lnTo>
                    <a:pt x="18" y="32"/>
                  </a:lnTo>
                  <a:lnTo>
                    <a:pt x="16" y="33"/>
                  </a:lnTo>
                  <a:lnTo>
                    <a:pt x="13" y="35"/>
                  </a:lnTo>
                  <a:lnTo>
                    <a:pt x="13" y="35"/>
                  </a:lnTo>
                  <a:lnTo>
                    <a:pt x="11" y="33"/>
                  </a:lnTo>
                  <a:lnTo>
                    <a:pt x="9" y="32"/>
                  </a:lnTo>
                  <a:lnTo>
                    <a:pt x="9" y="32"/>
                  </a:lnTo>
                  <a:lnTo>
                    <a:pt x="11" y="21"/>
                  </a:lnTo>
                  <a:lnTo>
                    <a:pt x="32" y="21"/>
                  </a:lnTo>
                  <a:lnTo>
                    <a:pt x="32" y="21"/>
                  </a:lnTo>
                  <a:lnTo>
                    <a:pt x="34" y="16"/>
                  </a:lnTo>
                  <a:lnTo>
                    <a:pt x="36" y="9"/>
                  </a:lnTo>
                  <a:lnTo>
                    <a:pt x="36" y="9"/>
                  </a:lnTo>
                </a:path>
              </a:pathLst>
            </a:custGeom>
            <a:noFill/>
            <a:ln w="9525">
              <a:noFill/>
              <a:round/>
              <a:headEnd/>
              <a:tailEnd/>
            </a:ln>
          </p:spPr>
          <p:txBody>
            <a:bodyPr/>
            <a:lstStyle/>
            <a:p>
              <a:pPr>
                <a:defRPr/>
              </a:pPr>
              <a:endParaRPr lang="ja-JP" altLang="en-US">
                <a:ea typeface="ＭＳ Ｐゴシック" pitchFamily="50" charset="-128"/>
              </a:endParaRPr>
            </a:p>
          </p:txBody>
        </p:sp>
        <p:sp>
          <p:nvSpPr>
            <p:cNvPr id="1218" name="Freeform 194"/>
            <p:cNvSpPr>
              <a:spLocks/>
            </p:cNvSpPr>
            <p:nvPr userDrawn="1"/>
          </p:nvSpPr>
          <p:spPr bwMode="auto">
            <a:xfrm>
              <a:off x="5510" y="569"/>
              <a:ext cx="41" cy="41"/>
            </a:xfrm>
            <a:custGeom>
              <a:avLst/>
              <a:gdLst/>
              <a:ahLst/>
              <a:cxnLst>
                <a:cxn ang="0">
                  <a:pos x="39" y="12"/>
                </a:cxn>
                <a:cxn ang="0">
                  <a:pos x="32" y="41"/>
                </a:cxn>
                <a:cxn ang="0">
                  <a:pos x="21" y="41"/>
                </a:cxn>
                <a:cxn ang="0">
                  <a:pos x="28" y="14"/>
                </a:cxn>
                <a:cxn ang="0">
                  <a:pos x="28" y="14"/>
                </a:cxn>
                <a:cxn ang="0">
                  <a:pos x="30" y="9"/>
                </a:cxn>
                <a:cxn ang="0">
                  <a:pos x="30" y="9"/>
                </a:cxn>
                <a:cxn ang="0">
                  <a:pos x="28" y="7"/>
                </a:cxn>
                <a:cxn ang="0">
                  <a:pos x="26" y="5"/>
                </a:cxn>
                <a:cxn ang="0">
                  <a:pos x="26" y="5"/>
                </a:cxn>
                <a:cxn ang="0">
                  <a:pos x="23" y="7"/>
                </a:cxn>
                <a:cxn ang="0">
                  <a:pos x="21" y="9"/>
                </a:cxn>
                <a:cxn ang="0">
                  <a:pos x="18" y="14"/>
                </a:cxn>
                <a:cxn ang="0">
                  <a:pos x="11" y="41"/>
                </a:cxn>
                <a:cxn ang="0">
                  <a:pos x="0" y="41"/>
                </a:cxn>
                <a:cxn ang="0">
                  <a:pos x="11" y="7"/>
                </a:cxn>
                <a:cxn ang="0">
                  <a:pos x="11" y="7"/>
                </a:cxn>
                <a:cxn ang="0">
                  <a:pos x="12" y="0"/>
                </a:cxn>
                <a:cxn ang="0">
                  <a:pos x="21" y="0"/>
                </a:cxn>
                <a:cxn ang="0">
                  <a:pos x="21" y="5"/>
                </a:cxn>
                <a:cxn ang="0">
                  <a:pos x="21" y="5"/>
                </a:cxn>
                <a:cxn ang="0">
                  <a:pos x="26" y="0"/>
                </a:cxn>
                <a:cxn ang="0">
                  <a:pos x="32" y="0"/>
                </a:cxn>
                <a:cxn ang="0">
                  <a:pos x="32" y="0"/>
                </a:cxn>
                <a:cxn ang="0">
                  <a:pos x="37" y="0"/>
                </a:cxn>
                <a:cxn ang="0">
                  <a:pos x="39" y="3"/>
                </a:cxn>
                <a:cxn ang="0">
                  <a:pos x="41" y="7"/>
                </a:cxn>
                <a:cxn ang="0">
                  <a:pos x="41" y="7"/>
                </a:cxn>
                <a:cxn ang="0">
                  <a:pos x="39" y="12"/>
                </a:cxn>
                <a:cxn ang="0">
                  <a:pos x="39" y="12"/>
                </a:cxn>
              </a:cxnLst>
              <a:rect l="0" t="0" r="r" b="b"/>
              <a:pathLst>
                <a:path w="41" h="41">
                  <a:moveTo>
                    <a:pt x="39" y="12"/>
                  </a:moveTo>
                  <a:lnTo>
                    <a:pt x="32" y="41"/>
                  </a:lnTo>
                  <a:lnTo>
                    <a:pt x="21" y="41"/>
                  </a:lnTo>
                  <a:lnTo>
                    <a:pt x="28" y="14"/>
                  </a:lnTo>
                  <a:lnTo>
                    <a:pt x="28" y="14"/>
                  </a:lnTo>
                  <a:lnTo>
                    <a:pt x="30" y="9"/>
                  </a:lnTo>
                  <a:lnTo>
                    <a:pt x="30" y="9"/>
                  </a:lnTo>
                  <a:lnTo>
                    <a:pt x="28" y="7"/>
                  </a:lnTo>
                  <a:lnTo>
                    <a:pt x="26" y="5"/>
                  </a:lnTo>
                  <a:lnTo>
                    <a:pt x="26" y="5"/>
                  </a:lnTo>
                  <a:lnTo>
                    <a:pt x="23" y="7"/>
                  </a:lnTo>
                  <a:lnTo>
                    <a:pt x="21" y="9"/>
                  </a:lnTo>
                  <a:lnTo>
                    <a:pt x="18" y="14"/>
                  </a:lnTo>
                  <a:lnTo>
                    <a:pt x="11" y="41"/>
                  </a:lnTo>
                  <a:lnTo>
                    <a:pt x="0" y="41"/>
                  </a:lnTo>
                  <a:lnTo>
                    <a:pt x="11" y="7"/>
                  </a:lnTo>
                  <a:lnTo>
                    <a:pt x="11" y="7"/>
                  </a:lnTo>
                  <a:lnTo>
                    <a:pt x="12" y="0"/>
                  </a:lnTo>
                  <a:lnTo>
                    <a:pt x="21" y="0"/>
                  </a:lnTo>
                  <a:lnTo>
                    <a:pt x="21" y="5"/>
                  </a:lnTo>
                  <a:lnTo>
                    <a:pt x="21" y="5"/>
                  </a:lnTo>
                  <a:lnTo>
                    <a:pt x="26" y="0"/>
                  </a:lnTo>
                  <a:lnTo>
                    <a:pt x="32" y="0"/>
                  </a:lnTo>
                  <a:lnTo>
                    <a:pt x="32" y="0"/>
                  </a:lnTo>
                  <a:lnTo>
                    <a:pt x="37" y="0"/>
                  </a:lnTo>
                  <a:lnTo>
                    <a:pt x="39" y="3"/>
                  </a:lnTo>
                  <a:lnTo>
                    <a:pt x="41" y="7"/>
                  </a:lnTo>
                  <a:lnTo>
                    <a:pt x="41" y="7"/>
                  </a:lnTo>
                  <a:lnTo>
                    <a:pt x="39" y="12"/>
                  </a:lnTo>
                  <a:lnTo>
                    <a:pt x="39" y="12"/>
                  </a:lnTo>
                  <a:close/>
                </a:path>
              </a:pathLst>
            </a:custGeom>
            <a:solidFill>
              <a:srgbClr val="48B0C3"/>
            </a:solidFill>
            <a:ln w="9525">
              <a:noFill/>
              <a:round/>
              <a:headEnd/>
              <a:tailEnd/>
            </a:ln>
          </p:spPr>
          <p:txBody>
            <a:bodyPr/>
            <a:lstStyle/>
            <a:p>
              <a:pPr>
                <a:defRPr/>
              </a:pPr>
              <a:endParaRPr lang="ja-JP" altLang="en-US">
                <a:ea typeface="ＭＳ Ｐゴシック" pitchFamily="50" charset="-128"/>
              </a:endParaRPr>
            </a:p>
          </p:txBody>
        </p:sp>
        <p:sp>
          <p:nvSpPr>
            <p:cNvPr id="1219" name="Freeform 195"/>
            <p:cNvSpPr>
              <a:spLocks/>
            </p:cNvSpPr>
            <p:nvPr userDrawn="1"/>
          </p:nvSpPr>
          <p:spPr bwMode="auto">
            <a:xfrm>
              <a:off x="5552" y="569"/>
              <a:ext cx="36" cy="41"/>
            </a:xfrm>
            <a:custGeom>
              <a:avLst/>
              <a:gdLst/>
              <a:ahLst/>
              <a:cxnLst>
                <a:cxn ang="0">
                  <a:pos x="36" y="14"/>
                </a:cxn>
                <a:cxn ang="0">
                  <a:pos x="25" y="14"/>
                </a:cxn>
                <a:cxn ang="0">
                  <a:pos x="25" y="14"/>
                </a:cxn>
                <a:cxn ang="0">
                  <a:pos x="27" y="9"/>
                </a:cxn>
                <a:cxn ang="0">
                  <a:pos x="27" y="9"/>
                </a:cxn>
                <a:cxn ang="0">
                  <a:pos x="25" y="7"/>
                </a:cxn>
                <a:cxn ang="0">
                  <a:pos x="24" y="5"/>
                </a:cxn>
                <a:cxn ang="0">
                  <a:pos x="24" y="5"/>
                </a:cxn>
                <a:cxn ang="0">
                  <a:pos x="20" y="7"/>
                </a:cxn>
                <a:cxn ang="0">
                  <a:pos x="16" y="10"/>
                </a:cxn>
                <a:cxn ang="0">
                  <a:pos x="13" y="21"/>
                </a:cxn>
                <a:cxn ang="0">
                  <a:pos x="13" y="21"/>
                </a:cxn>
                <a:cxn ang="0">
                  <a:pos x="11" y="30"/>
                </a:cxn>
                <a:cxn ang="0">
                  <a:pos x="11" y="30"/>
                </a:cxn>
                <a:cxn ang="0">
                  <a:pos x="11" y="33"/>
                </a:cxn>
                <a:cxn ang="0">
                  <a:pos x="15" y="35"/>
                </a:cxn>
                <a:cxn ang="0">
                  <a:pos x="15" y="35"/>
                </a:cxn>
                <a:cxn ang="0">
                  <a:pos x="18" y="33"/>
                </a:cxn>
                <a:cxn ang="0">
                  <a:pos x="20" y="32"/>
                </a:cxn>
                <a:cxn ang="0">
                  <a:pos x="22" y="26"/>
                </a:cxn>
                <a:cxn ang="0">
                  <a:pos x="32" y="26"/>
                </a:cxn>
                <a:cxn ang="0">
                  <a:pos x="32" y="26"/>
                </a:cxn>
                <a:cxn ang="0">
                  <a:pos x="29" y="33"/>
                </a:cxn>
                <a:cxn ang="0">
                  <a:pos x="25" y="37"/>
                </a:cxn>
                <a:cxn ang="0">
                  <a:pos x="20" y="41"/>
                </a:cxn>
                <a:cxn ang="0">
                  <a:pos x="15" y="41"/>
                </a:cxn>
                <a:cxn ang="0">
                  <a:pos x="15" y="41"/>
                </a:cxn>
                <a:cxn ang="0">
                  <a:pos x="9" y="41"/>
                </a:cxn>
                <a:cxn ang="0">
                  <a:pos x="6" y="39"/>
                </a:cxn>
                <a:cxn ang="0">
                  <a:pos x="2" y="37"/>
                </a:cxn>
                <a:cxn ang="0">
                  <a:pos x="0" y="32"/>
                </a:cxn>
                <a:cxn ang="0">
                  <a:pos x="0" y="32"/>
                </a:cxn>
                <a:cxn ang="0">
                  <a:pos x="2" y="21"/>
                </a:cxn>
                <a:cxn ang="0">
                  <a:pos x="2" y="21"/>
                </a:cxn>
                <a:cxn ang="0">
                  <a:pos x="6" y="12"/>
                </a:cxn>
                <a:cxn ang="0">
                  <a:pos x="9" y="5"/>
                </a:cxn>
                <a:cxn ang="0">
                  <a:pos x="15" y="2"/>
                </a:cxn>
                <a:cxn ang="0">
                  <a:pos x="20" y="0"/>
                </a:cxn>
                <a:cxn ang="0">
                  <a:pos x="24" y="0"/>
                </a:cxn>
                <a:cxn ang="0">
                  <a:pos x="24" y="0"/>
                </a:cxn>
                <a:cxn ang="0">
                  <a:pos x="29" y="0"/>
                </a:cxn>
                <a:cxn ang="0">
                  <a:pos x="32" y="0"/>
                </a:cxn>
                <a:cxn ang="0">
                  <a:pos x="36" y="3"/>
                </a:cxn>
                <a:cxn ang="0">
                  <a:pos x="36" y="7"/>
                </a:cxn>
                <a:cxn ang="0">
                  <a:pos x="36" y="7"/>
                </a:cxn>
                <a:cxn ang="0">
                  <a:pos x="36" y="14"/>
                </a:cxn>
                <a:cxn ang="0">
                  <a:pos x="36" y="14"/>
                </a:cxn>
              </a:cxnLst>
              <a:rect l="0" t="0" r="r" b="b"/>
              <a:pathLst>
                <a:path w="36" h="41">
                  <a:moveTo>
                    <a:pt x="36" y="14"/>
                  </a:moveTo>
                  <a:lnTo>
                    <a:pt x="25" y="14"/>
                  </a:lnTo>
                  <a:lnTo>
                    <a:pt x="25" y="14"/>
                  </a:lnTo>
                  <a:lnTo>
                    <a:pt x="27" y="9"/>
                  </a:lnTo>
                  <a:lnTo>
                    <a:pt x="27" y="9"/>
                  </a:lnTo>
                  <a:lnTo>
                    <a:pt x="25" y="7"/>
                  </a:lnTo>
                  <a:lnTo>
                    <a:pt x="24" y="5"/>
                  </a:lnTo>
                  <a:lnTo>
                    <a:pt x="24" y="5"/>
                  </a:lnTo>
                  <a:lnTo>
                    <a:pt x="20" y="7"/>
                  </a:lnTo>
                  <a:lnTo>
                    <a:pt x="16" y="10"/>
                  </a:lnTo>
                  <a:lnTo>
                    <a:pt x="13" y="21"/>
                  </a:lnTo>
                  <a:lnTo>
                    <a:pt x="13" y="21"/>
                  </a:lnTo>
                  <a:lnTo>
                    <a:pt x="11" y="30"/>
                  </a:lnTo>
                  <a:lnTo>
                    <a:pt x="11" y="30"/>
                  </a:lnTo>
                  <a:lnTo>
                    <a:pt x="11" y="33"/>
                  </a:lnTo>
                  <a:lnTo>
                    <a:pt x="15" y="35"/>
                  </a:lnTo>
                  <a:lnTo>
                    <a:pt x="15" y="35"/>
                  </a:lnTo>
                  <a:lnTo>
                    <a:pt x="18" y="33"/>
                  </a:lnTo>
                  <a:lnTo>
                    <a:pt x="20" y="32"/>
                  </a:lnTo>
                  <a:lnTo>
                    <a:pt x="22" y="26"/>
                  </a:lnTo>
                  <a:lnTo>
                    <a:pt x="32" y="26"/>
                  </a:lnTo>
                  <a:lnTo>
                    <a:pt x="32" y="26"/>
                  </a:lnTo>
                  <a:lnTo>
                    <a:pt x="29" y="33"/>
                  </a:lnTo>
                  <a:lnTo>
                    <a:pt x="25" y="37"/>
                  </a:lnTo>
                  <a:lnTo>
                    <a:pt x="20" y="41"/>
                  </a:lnTo>
                  <a:lnTo>
                    <a:pt x="15" y="41"/>
                  </a:lnTo>
                  <a:lnTo>
                    <a:pt x="15" y="41"/>
                  </a:lnTo>
                  <a:lnTo>
                    <a:pt x="9" y="41"/>
                  </a:lnTo>
                  <a:lnTo>
                    <a:pt x="6" y="39"/>
                  </a:lnTo>
                  <a:lnTo>
                    <a:pt x="2" y="37"/>
                  </a:lnTo>
                  <a:lnTo>
                    <a:pt x="0" y="32"/>
                  </a:lnTo>
                  <a:lnTo>
                    <a:pt x="0" y="32"/>
                  </a:lnTo>
                  <a:lnTo>
                    <a:pt x="2" y="21"/>
                  </a:lnTo>
                  <a:lnTo>
                    <a:pt x="2" y="21"/>
                  </a:lnTo>
                  <a:lnTo>
                    <a:pt x="6" y="12"/>
                  </a:lnTo>
                  <a:lnTo>
                    <a:pt x="9" y="5"/>
                  </a:lnTo>
                  <a:lnTo>
                    <a:pt x="15" y="2"/>
                  </a:lnTo>
                  <a:lnTo>
                    <a:pt x="20" y="0"/>
                  </a:lnTo>
                  <a:lnTo>
                    <a:pt x="24" y="0"/>
                  </a:lnTo>
                  <a:lnTo>
                    <a:pt x="24" y="0"/>
                  </a:lnTo>
                  <a:lnTo>
                    <a:pt x="29" y="0"/>
                  </a:lnTo>
                  <a:lnTo>
                    <a:pt x="32" y="0"/>
                  </a:lnTo>
                  <a:lnTo>
                    <a:pt x="36" y="3"/>
                  </a:lnTo>
                  <a:lnTo>
                    <a:pt x="36" y="7"/>
                  </a:lnTo>
                  <a:lnTo>
                    <a:pt x="36" y="7"/>
                  </a:lnTo>
                  <a:lnTo>
                    <a:pt x="36" y="14"/>
                  </a:lnTo>
                  <a:lnTo>
                    <a:pt x="36" y="14"/>
                  </a:lnTo>
                  <a:close/>
                </a:path>
              </a:pathLst>
            </a:custGeom>
            <a:solidFill>
              <a:srgbClr val="48B0C3"/>
            </a:solidFill>
            <a:ln w="9525">
              <a:noFill/>
              <a:round/>
              <a:headEnd/>
              <a:tailEnd/>
            </a:ln>
          </p:spPr>
          <p:txBody>
            <a:bodyPr/>
            <a:lstStyle/>
            <a:p>
              <a:pPr>
                <a:defRPr/>
              </a:pPr>
              <a:endParaRPr lang="ja-JP" altLang="en-US">
                <a:ea typeface="ＭＳ Ｐゴシック" pitchFamily="50" charset="-128"/>
              </a:endParaRPr>
            </a:p>
          </p:txBody>
        </p:sp>
        <p:sp>
          <p:nvSpPr>
            <p:cNvPr id="1220" name="Freeform 196"/>
            <p:cNvSpPr>
              <a:spLocks noEditPoints="1"/>
            </p:cNvSpPr>
            <p:nvPr userDrawn="1"/>
          </p:nvSpPr>
          <p:spPr bwMode="auto">
            <a:xfrm>
              <a:off x="5591" y="569"/>
              <a:ext cx="34" cy="41"/>
            </a:xfrm>
            <a:custGeom>
              <a:avLst/>
              <a:gdLst/>
              <a:ahLst/>
              <a:cxnLst>
                <a:cxn ang="0">
                  <a:pos x="25" y="9"/>
                </a:cxn>
                <a:cxn ang="0">
                  <a:pos x="25" y="9"/>
                </a:cxn>
                <a:cxn ang="0">
                  <a:pos x="24" y="16"/>
                </a:cxn>
                <a:cxn ang="0">
                  <a:pos x="13" y="16"/>
                </a:cxn>
                <a:cxn ang="0">
                  <a:pos x="13" y="16"/>
                </a:cxn>
                <a:cxn ang="0">
                  <a:pos x="16" y="9"/>
                </a:cxn>
                <a:cxn ang="0">
                  <a:pos x="18" y="7"/>
                </a:cxn>
                <a:cxn ang="0">
                  <a:pos x="22" y="5"/>
                </a:cxn>
                <a:cxn ang="0">
                  <a:pos x="22" y="5"/>
                </a:cxn>
                <a:cxn ang="0">
                  <a:pos x="25" y="7"/>
                </a:cxn>
                <a:cxn ang="0">
                  <a:pos x="25" y="9"/>
                </a:cxn>
                <a:cxn ang="0">
                  <a:pos x="34" y="9"/>
                </a:cxn>
                <a:cxn ang="0">
                  <a:pos x="34" y="9"/>
                </a:cxn>
                <a:cxn ang="0">
                  <a:pos x="34" y="3"/>
                </a:cxn>
                <a:cxn ang="0">
                  <a:pos x="31" y="2"/>
                </a:cxn>
                <a:cxn ang="0">
                  <a:pos x="27" y="0"/>
                </a:cxn>
                <a:cxn ang="0">
                  <a:pos x="24" y="0"/>
                </a:cxn>
                <a:cxn ang="0">
                  <a:pos x="24" y="0"/>
                </a:cxn>
                <a:cxn ang="0">
                  <a:pos x="15" y="2"/>
                </a:cxn>
                <a:cxn ang="0">
                  <a:pos x="9" y="5"/>
                </a:cxn>
                <a:cxn ang="0">
                  <a:pos x="4" y="12"/>
                </a:cxn>
                <a:cxn ang="0">
                  <a:pos x="2" y="21"/>
                </a:cxn>
                <a:cxn ang="0">
                  <a:pos x="2" y="21"/>
                </a:cxn>
                <a:cxn ang="0">
                  <a:pos x="0" y="32"/>
                </a:cxn>
                <a:cxn ang="0">
                  <a:pos x="0" y="32"/>
                </a:cxn>
                <a:cxn ang="0">
                  <a:pos x="0" y="37"/>
                </a:cxn>
                <a:cxn ang="0">
                  <a:pos x="4" y="39"/>
                </a:cxn>
                <a:cxn ang="0">
                  <a:pos x="8" y="41"/>
                </a:cxn>
                <a:cxn ang="0">
                  <a:pos x="11" y="41"/>
                </a:cxn>
                <a:cxn ang="0">
                  <a:pos x="11" y="41"/>
                </a:cxn>
                <a:cxn ang="0">
                  <a:pos x="18" y="41"/>
                </a:cxn>
                <a:cxn ang="0">
                  <a:pos x="24" y="37"/>
                </a:cxn>
                <a:cxn ang="0">
                  <a:pos x="27" y="33"/>
                </a:cxn>
                <a:cxn ang="0">
                  <a:pos x="31" y="26"/>
                </a:cxn>
                <a:cxn ang="0">
                  <a:pos x="20" y="26"/>
                </a:cxn>
                <a:cxn ang="0">
                  <a:pos x="20" y="26"/>
                </a:cxn>
                <a:cxn ang="0">
                  <a:pos x="18" y="32"/>
                </a:cxn>
                <a:cxn ang="0">
                  <a:pos x="16" y="33"/>
                </a:cxn>
                <a:cxn ang="0">
                  <a:pos x="13" y="35"/>
                </a:cxn>
                <a:cxn ang="0">
                  <a:pos x="13" y="35"/>
                </a:cxn>
                <a:cxn ang="0">
                  <a:pos x="11" y="33"/>
                </a:cxn>
                <a:cxn ang="0">
                  <a:pos x="9" y="32"/>
                </a:cxn>
                <a:cxn ang="0">
                  <a:pos x="9" y="32"/>
                </a:cxn>
                <a:cxn ang="0">
                  <a:pos x="11" y="21"/>
                </a:cxn>
                <a:cxn ang="0">
                  <a:pos x="32" y="21"/>
                </a:cxn>
                <a:cxn ang="0">
                  <a:pos x="32" y="21"/>
                </a:cxn>
                <a:cxn ang="0">
                  <a:pos x="34" y="16"/>
                </a:cxn>
                <a:cxn ang="0">
                  <a:pos x="34" y="9"/>
                </a:cxn>
                <a:cxn ang="0">
                  <a:pos x="34" y="9"/>
                </a:cxn>
              </a:cxnLst>
              <a:rect l="0" t="0" r="r" b="b"/>
              <a:pathLst>
                <a:path w="34" h="41">
                  <a:moveTo>
                    <a:pt x="25" y="9"/>
                  </a:moveTo>
                  <a:lnTo>
                    <a:pt x="25" y="9"/>
                  </a:lnTo>
                  <a:lnTo>
                    <a:pt x="24" y="16"/>
                  </a:lnTo>
                  <a:lnTo>
                    <a:pt x="13" y="16"/>
                  </a:lnTo>
                  <a:lnTo>
                    <a:pt x="13" y="16"/>
                  </a:lnTo>
                  <a:lnTo>
                    <a:pt x="16" y="9"/>
                  </a:lnTo>
                  <a:lnTo>
                    <a:pt x="18" y="7"/>
                  </a:lnTo>
                  <a:lnTo>
                    <a:pt x="22" y="5"/>
                  </a:lnTo>
                  <a:lnTo>
                    <a:pt x="22" y="5"/>
                  </a:lnTo>
                  <a:lnTo>
                    <a:pt x="25" y="7"/>
                  </a:lnTo>
                  <a:lnTo>
                    <a:pt x="25" y="9"/>
                  </a:lnTo>
                  <a:close/>
                  <a:moveTo>
                    <a:pt x="34" y="9"/>
                  </a:moveTo>
                  <a:lnTo>
                    <a:pt x="34" y="9"/>
                  </a:lnTo>
                  <a:lnTo>
                    <a:pt x="34" y="3"/>
                  </a:lnTo>
                  <a:lnTo>
                    <a:pt x="31" y="2"/>
                  </a:lnTo>
                  <a:lnTo>
                    <a:pt x="27" y="0"/>
                  </a:lnTo>
                  <a:lnTo>
                    <a:pt x="24" y="0"/>
                  </a:lnTo>
                  <a:lnTo>
                    <a:pt x="24" y="0"/>
                  </a:lnTo>
                  <a:lnTo>
                    <a:pt x="15" y="2"/>
                  </a:lnTo>
                  <a:lnTo>
                    <a:pt x="9" y="5"/>
                  </a:lnTo>
                  <a:lnTo>
                    <a:pt x="4" y="12"/>
                  </a:lnTo>
                  <a:lnTo>
                    <a:pt x="2" y="21"/>
                  </a:lnTo>
                  <a:lnTo>
                    <a:pt x="2" y="21"/>
                  </a:lnTo>
                  <a:lnTo>
                    <a:pt x="0" y="32"/>
                  </a:lnTo>
                  <a:lnTo>
                    <a:pt x="0" y="32"/>
                  </a:lnTo>
                  <a:lnTo>
                    <a:pt x="0" y="37"/>
                  </a:lnTo>
                  <a:lnTo>
                    <a:pt x="4" y="39"/>
                  </a:lnTo>
                  <a:lnTo>
                    <a:pt x="8" y="41"/>
                  </a:lnTo>
                  <a:lnTo>
                    <a:pt x="11" y="41"/>
                  </a:lnTo>
                  <a:lnTo>
                    <a:pt x="11" y="41"/>
                  </a:lnTo>
                  <a:lnTo>
                    <a:pt x="18" y="41"/>
                  </a:lnTo>
                  <a:lnTo>
                    <a:pt x="24" y="37"/>
                  </a:lnTo>
                  <a:lnTo>
                    <a:pt x="27" y="33"/>
                  </a:lnTo>
                  <a:lnTo>
                    <a:pt x="31" y="26"/>
                  </a:lnTo>
                  <a:lnTo>
                    <a:pt x="20" y="26"/>
                  </a:lnTo>
                  <a:lnTo>
                    <a:pt x="20" y="26"/>
                  </a:lnTo>
                  <a:lnTo>
                    <a:pt x="18" y="32"/>
                  </a:lnTo>
                  <a:lnTo>
                    <a:pt x="16" y="33"/>
                  </a:lnTo>
                  <a:lnTo>
                    <a:pt x="13" y="35"/>
                  </a:lnTo>
                  <a:lnTo>
                    <a:pt x="13" y="35"/>
                  </a:lnTo>
                  <a:lnTo>
                    <a:pt x="11" y="33"/>
                  </a:lnTo>
                  <a:lnTo>
                    <a:pt x="9" y="32"/>
                  </a:lnTo>
                  <a:lnTo>
                    <a:pt x="9" y="32"/>
                  </a:lnTo>
                  <a:lnTo>
                    <a:pt x="11" y="21"/>
                  </a:lnTo>
                  <a:lnTo>
                    <a:pt x="32" y="21"/>
                  </a:lnTo>
                  <a:lnTo>
                    <a:pt x="32" y="21"/>
                  </a:lnTo>
                  <a:lnTo>
                    <a:pt x="34" y="16"/>
                  </a:lnTo>
                  <a:lnTo>
                    <a:pt x="34" y="9"/>
                  </a:lnTo>
                  <a:lnTo>
                    <a:pt x="34" y="9"/>
                  </a:lnTo>
                  <a:close/>
                </a:path>
              </a:pathLst>
            </a:custGeom>
            <a:solidFill>
              <a:srgbClr val="48B0C3"/>
            </a:solidFill>
            <a:ln w="9525">
              <a:noFill/>
              <a:round/>
              <a:headEnd/>
              <a:tailEnd/>
            </a:ln>
          </p:spPr>
          <p:txBody>
            <a:bodyPr/>
            <a:lstStyle/>
            <a:p>
              <a:pPr>
                <a:defRPr/>
              </a:pPr>
              <a:endParaRPr lang="ja-JP" altLang="en-US">
                <a:ea typeface="ＭＳ Ｐゴシック" pitchFamily="50" charset="-128"/>
              </a:endParaRPr>
            </a:p>
          </p:txBody>
        </p:sp>
        <p:sp>
          <p:nvSpPr>
            <p:cNvPr id="1221" name="Freeform 197"/>
            <p:cNvSpPr>
              <a:spLocks/>
            </p:cNvSpPr>
            <p:nvPr userDrawn="1"/>
          </p:nvSpPr>
          <p:spPr bwMode="auto">
            <a:xfrm>
              <a:off x="5604" y="574"/>
              <a:ext cx="12" cy="11"/>
            </a:xfrm>
            <a:custGeom>
              <a:avLst/>
              <a:gdLst/>
              <a:ahLst/>
              <a:cxnLst>
                <a:cxn ang="0">
                  <a:pos x="12" y="4"/>
                </a:cxn>
                <a:cxn ang="0">
                  <a:pos x="12" y="4"/>
                </a:cxn>
                <a:cxn ang="0">
                  <a:pos x="11" y="11"/>
                </a:cxn>
                <a:cxn ang="0">
                  <a:pos x="0" y="11"/>
                </a:cxn>
                <a:cxn ang="0">
                  <a:pos x="0" y="11"/>
                </a:cxn>
                <a:cxn ang="0">
                  <a:pos x="3" y="4"/>
                </a:cxn>
                <a:cxn ang="0">
                  <a:pos x="5" y="2"/>
                </a:cxn>
                <a:cxn ang="0">
                  <a:pos x="9" y="0"/>
                </a:cxn>
                <a:cxn ang="0">
                  <a:pos x="9" y="0"/>
                </a:cxn>
                <a:cxn ang="0">
                  <a:pos x="12" y="2"/>
                </a:cxn>
                <a:cxn ang="0">
                  <a:pos x="12" y="4"/>
                </a:cxn>
              </a:cxnLst>
              <a:rect l="0" t="0" r="r" b="b"/>
              <a:pathLst>
                <a:path w="12" h="11">
                  <a:moveTo>
                    <a:pt x="12" y="4"/>
                  </a:moveTo>
                  <a:lnTo>
                    <a:pt x="12" y="4"/>
                  </a:lnTo>
                  <a:lnTo>
                    <a:pt x="11" y="11"/>
                  </a:lnTo>
                  <a:lnTo>
                    <a:pt x="0" y="11"/>
                  </a:lnTo>
                  <a:lnTo>
                    <a:pt x="0" y="11"/>
                  </a:lnTo>
                  <a:lnTo>
                    <a:pt x="3" y="4"/>
                  </a:lnTo>
                  <a:lnTo>
                    <a:pt x="5" y="2"/>
                  </a:lnTo>
                  <a:lnTo>
                    <a:pt x="9" y="0"/>
                  </a:lnTo>
                  <a:lnTo>
                    <a:pt x="9" y="0"/>
                  </a:lnTo>
                  <a:lnTo>
                    <a:pt x="12" y="2"/>
                  </a:lnTo>
                  <a:lnTo>
                    <a:pt x="12" y="4"/>
                  </a:lnTo>
                </a:path>
              </a:pathLst>
            </a:custGeom>
            <a:noFill/>
            <a:ln w="9525">
              <a:noFill/>
              <a:round/>
              <a:headEnd/>
              <a:tailEnd/>
            </a:ln>
          </p:spPr>
          <p:txBody>
            <a:bodyPr/>
            <a:lstStyle/>
            <a:p>
              <a:pPr>
                <a:defRPr/>
              </a:pPr>
              <a:endParaRPr lang="ja-JP" altLang="en-US">
                <a:ea typeface="ＭＳ Ｐゴシック" pitchFamily="50" charset="-128"/>
              </a:endParaRPr>
            </a:p>
          </p:txBody>
        </p:sp>
        <p:sp>
          <p:nvSpPr>
            <p:cNvPr id="1222" name="Freeform 198"/>
            <p:cNvSpPr>
              <a:spLocks/>
            </p:cNvSpPr>
            <p:nvPr userDrawn="1"/>
          </p:nvSpPr>
          <p:spPr bwMode="auto">
            <a:xfrm>
              <a:off x="5591" y="569"/>
              <a:ext cx="34" cy="41"/>
            </a:xfrm>
            <a:custGeom>
              <a:avLst/>
              <a:gdLst/>
              <a:ahLst/>
              <a:cxnLst>
                <a:cxn ang="0">
                  <a:pos x="34" y="9"/>
                </a:cxn>
                <a:cxn ang="0">
                  <a:pos x="34" y="9"/>
                </a:cxn>
                <a:cxn ang="0">
                  <a:pos x="34" y="3"/>
                </a:cxn>
                <a:cxn ang="0">
                  <a:pos x="31" y="2"/>
                </a:cxn>
                <a:cxn ang="0">
                  <a:pos x="27" y="0"/>
                </a:cxn>
                <a:cxn ang="0">
                  <a:pos x="24" y="0"/>
                </a:cxn>
                <a:cxn ang="0">
                  <a:pos x="24" y="0"/>
                </a:cxn>
                <a:cxn ang="0">
                  <a:pos x="15" y="2"/>
                </a:cxn>
                <a:cxn ang="0">
                  <a:pos x="9" y="5"/>
                </a:cxn>
                <a:cxn ang="0">
                  <a:pos x="4" y="12"/>
                </a:cxn>
                <a:cxn ang="0">
                  <a:pos x="2" y="21"/>
                </a:cxn>
                <a:cxn ang="0">
                  <a:pos x="2" y="21"/>
                </a:cxn>
                <a:cxn ang="0">
                  <a:pos x="0" y="32"/>
                </a:cxn>
                <a:cxn ang="0">
                  <a:pos x="0" y="32"/>
                </a:cxn>
                <a:cxn ang="0">
                  <a:pos x="0" y="37"/>
                </a:cxn>
                <a:cxn ang="0">
                  <a:pos x="4" y="39"/>
                </a:cxn>
                <a:cxn ang="0">
                  <a:pos x="8" y="41"/>
                </a:cxn>
                <a:cxn ang="0">
                  <a:pos x="11" y="41"/>
                </a:cxn>
                <a:cxn ang="0">
                  <a:pos x="11" y="41"/>
                </a:cxn>
                <a:cxn ang="0">
                  <a:pos x="18" y="41"/>
                </a:cxn>
                <a:cxn ang="0">
                  <a:pos x="24" y="37"/>
                </a:cxn>
                <a:cxn ang="0">
                  <a:pos x="27" y="33"/>
                </a:cxn>
                <a:cxn ang="0">
                  <a:pos x="31" y="26"/>
                </a:cxn>
                <a:cxn ang="0">
                  <a:pos x="20" y="26"/>
                </a:cxn>
                <a:cxn ang="0">
                  <a:pos x="20" y="26"/>
                </a:cxn>
                <a:cxn ang="0">
                  <a:pos x="18" y="32"/>
                </a:cxn>
                <a:cxn ang="0">
                  <a:pos x="16" y="33"/>
                </a:cxn>
                <a:cxn ang="0">
                  <a:pos x="13" y="35"/>
                </a:cxn>
                <a:cxn ang="0">
                  <a:pos x="13" y="35"/>
                </a:cxn>
                <a:cxn ang="0">
                  <a:pos x="11" y="33"/>
                </a:cxn>
                <a:cxn ang="0">
                  <a:pos x="9" y="32"/>
                </a:cxn>
                <a:cxn ang="0">
                  <a:pos x="9" y="32"/>
                </a:cxn>
                <a:cxn ang="0">
                  <a:pos x="11" y="21"/>
                </a:cxn>
                <a:cxn ang="0">
                  <a:pos x="32" y="21"/>
                </a:cxn>
                <a:cxn ang="0">
                  <a:pos x="32" y="21"/>
                </a:cxn>
                <a:cxn ang="0">
                  <a:pos x="34" y="16"/>
                </a:cxn>
                <a:cxn ang="0">
                  <a:pos x="34" y="9"/>
                </a:cxn>
                <a:cxn ang="0">
                  <a:pos x="34" y="9"/>
                </a:cxn>
              </a:cxnLst>
              <a:rect l="0" t="0" r="r" b="b"/>
              <a:pathLst>
                <a:path w="34" h="41">
                  <a:moveTo>
                    <a:pt x="34" y="9"/>
                  </a:moveTo>
                  <a:lnTo>
                    <a:pt x="34" y="9"/>
                  </a:lnTo>
                  <a:lnTo>
                    <a:pt x="34" y="3"/>
                  </a:lnTo>
                  <a:lnTo>
                    <a:pt x="31" y="2"/>
                  </a:lnTo>
                  <a:lnTo>
                    <a:pt x="27" y="0"/>
                  </a:lnTo>
                  <a:lnTo>
                    <a:pt x="24" y="0"/>
                  </a:lnTo>
                  <a:lnTo>
                    <a:pt x="24" y="0"/>
                  </a:lnTo>
                  <a:lnTo>
                    <a:pt x="15" y="2"/>
                  </a:lnTo>
                  <a:lnTo>
                    <a:pt x="9" y="5"/>
                  </a:lnTo>
                  <a:lnTo>
                    <a:pt x="4" y="12"/>
                  </a:lnTo>
                  <a:lnTo>
                    <a:pt x="2" y="21"/>
                  </a:lnTo>
                  <a:lnTo>
                    <a:pt x="2" y="21"/>
                  </a:lnTo>
                  <a:lnTo>
                    <a:pt x="0" y="32"/>
                  </a:lnTo>
                  <a:lnTo>
                    <a:pt x="0" y="32"/>
                  </a:lnTo>
                  <a:lnTo>
                    <a:pt x="0" y="37"/>
                  </a:lnTo>
                  <a:lnTo>
                    <a:pt x="4" y="39"/>
                  </a:lnTo>
                  <a:lnTo>
                    <a:pt x="8" y="41"/>
                  </a:lnTo>
                  <a:lnTo>
                    <a:pt x="11" y="41"/>
                  </a:lnTo>
                  <a:lnTo>
                    <a:pt x="11" y="41"/>
                  </a:lnTo>
                  <a:lnTo>
                    <a:pt x="18" y="41"/>
                  </a:lnTo>
                  <a:lnTo>
                    <a:pt x="24" y="37"/>
                  </a:lnTo>
                  <a:lnTo>
                    <a:pt x="27" y="33"/>
                  </a:lnTo>
                  <a:lnTo>
                    <a:pt x="31" y="26"/>
                  </a:lnTo>
                  <a:lnTo>
                    <a:pt x="20" y="26"/>
                  </a:lnTo>
                  <a:lnTo>
                    <a:pt x="20" y="26"/>
                  </a:lnTo>
                  <a:lnTo>
                    <a:pt x="18" y="32"/>
                  </a:lnTo>
                  <a:lnTo>
                    <a:pt x="16" y="33"/>
                  </a:lnTo>
                  <a:lnTo>
                    <a:pt x="13" y="35"/>
                  </a:lnTo>
                  <a:lnTo>
                    <a:pt x="13" y="35"/>
                  </a:lnTo>
                  <a:lnTo>
                    <a:pt x="11" y="33"/>
                  </a:lnTo>
                  <a:lnTo>
                    <a:pt x="9" y="32"/>
                  </a:lnTo>
                  <a:lnTo>
                    <a:pt x="9" y="32"/>
                  </a:lnTo>
                  <a:lnTo>
                    <a:pt x="11" y="21"/>
                  </a:lnTo>
                  <a:lnTo>
                    <a:pt x="32" y="21"/>
                  </a:lnTo>
                  <a:lnTo>
                    <a:pt x="32" y="21"/>
                  </a:lnTo>
                  <a:lnTo>
                    <a:pt x="34" y="16"/>
                  </a:lnTo>
                  <a:lnTo>
                    <a:pt x="34" y="9"/>
                  </a:lnTo>
                  <a:lnTo>
                    <a:pt x="34" y="9"/>
                  </a:lnTo>
                </a:path>
              </a:pathLst>
            </a:custGeom>
            <a:noFill/>
            <a:ln w="9525">
              <a:noFill/>
              <a:round/>
              <a:headEnd/>
              <a:tailEnd/>
            </a:ln>
          </p:spPr>
          <p:txBody>
            <a:bodyPr/>
            <a:lstStyle/>
            <a:p>
              <a:pPr>
                <a:defRPr/>
              </a:pPr>
              <a:endParaRPr lang="ja-JP" altLang="en-US">
                <a:ea typeface="ＭＳ Ｐゴシック" pitchFamily="50" charset="-128"/>
              </a:endParaRPr>
            </a:p>
          </p:txBody>
        </p:sp>
        <p:sp>
          <p:nvSpPr>
            <p:cNvPr id="1223" name="Freeform 199"/>
            <p:cNvSpPr>
              <a:spLocks/>
            </p:cNvSpPr>
            <p:nvPr userDrawn="1"/>
          </p:nvSpPr>
          <p:spPr bwMode="auto">
            <a:xfrm>
              <a:off x="5230" y="12"/>
              <a:ext cx="81" cy="204"/>
            </a:xfrm>
            <a:custGeom>
              <a:avLst/>
              <a:gdLst/>
              <a:ahLst/>
              <a:cxnLst>
                <a:cxn ang="0">
                  <a:pos x="23" y="204"/>
                </a:cxn>
                <a:cxn ang="0">
                  <a:pos x="0" y="204"/>
                </a:cxn>
                <a:cxn ang="0">
                  <a:pos x="58" y="0"/>
                </a:cxn>
                <a:cxn ang="0">
                  <a:pos x="81" y="0"/>
                </a:cxn>
                <a:cxn ang="0">
                  <a:pos x="23" y="204"/>
                </a:cxn>
                <a:cxn ang="0">
                  <a:pos x="23" y="204"/>
                </a:cxn>
              </a:cxnLst>
              <a:rect l="0" t="0" r="r" b="b"/>
              <a:pathLst>
                <a:path w="81" h="204">
                  <a:moveTo>
                    <a:pt x="23" y="204"/>
                  </a:moveTo>
                  <a:lnTo>
                    <a:pt x="0" y="204"/>
                  </a:lnTo>
                  <a:lnTo>
                    <a:pt x="58" y="0"/>
                  </a:lnTo>
                  <a:lnTo>
                    <a:pt x="81" y="0"/>
                  </a:lnTo>
                  <a:lnTo>
                    <a:pt x="23" y="204"/>
                  </a:lnTo>
                  <a:lnTo>
                    <a:pt x="23" y="204"/>
                  </a:lnTo>
                  <a:close/>
                </a:path>
              </a:pathLst>
            </a:custGeom>
            <a:solidFill>
              <a:srgbClr val="48B0C3"/>
            </a:solidFill>
            <a:ln w="9525">
              <a:noFill/>
              <a:round/>
              <a:headEnd/>
              <a:tailEnd/>
            </a:ln>
          </p:spPr>
          <p:txBody>
            <a:bodyPr/>
            <a:lstStyle/>
            <a:p>
              <a:pPr>
                <a:defRPr/>
              </a:pPr>
              <a:endParaRPr lang="ja-JP" altLang="en-US">
                <a:ea typeface="ＭＳ Ｐゴシック" pitchFamily="50" charset="-128"/>
              </a:endParaRPr>
            </a:p>
          </p:txBody>
        </p:sp>
      </p:grpSp>
      <p:sp>
        <p:nvSpPr>
          <p:cNvPr id="1027" name="Rectangle 2"/>
          <p:cNvSpPr>
            <a:spLocks noGrp="1" noChangeArrowheads="1"/>
          </p:cNvSpPr>
          <p:nvPr>
            <p:ph type="title"/>
          </p:nvPr>
        </p:nvSpPr>
        <p:spPr bwMode="auto">
          <a:xfrm>
            <a:off x="323850" y="44450"/>
            <a:ext cx="6305550" cy="657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91440" tIns="45720" rIns="91440" bIns="61200" numCol="1" anchor="b" anchorCtr="0" compatLnSpc="1">
            <a:prstTxWarp prst="textNoShape">
              <a:avLst/>
            </a:prstTxWarp>
            <a:spAutoFit/>
          </a:bodyPr>
          <a:lstStyle/>
          <a:p>
            <a:pPr lvl="0"/>
            <a:r>
              <a:rPr lang="ja-JP" altLang="en-US" smtClean="0"/>
              <a:t>マスタ タイトルの書式設定</a:t>
            </a:r>
            <a:r>
              <a:rPr lang="en-US" altLang="ja-JP" smtClean="0"/>
              <a:t>aa</a:t>
            </a:r>
          </a:p>
        </p:txBody>
      </p:sp>
      <p:sp>
        <p:nvSpPr>
          <p:cNvPr id="1028" name="Rectangle 3"/>
          <p:cNvSpPr>
            <a:spLocks noGrp="1" noChangeArrowheads="1"/>
          </p:cNvSpPr>
          <p:nvPr>
            <p:ph type="body" idx="1"/>
          </p:nvPr>
        </p:nvSpPr>
        <p:spPr bwMode="auto">
          <a:xfrm>
            <a:off x="468313" y="1016000"/>
            <a:ext cx="8229600" cy="5256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ja-JP" altLang="en-US" smtClean="0"/>
              <a:t>マスタ テキストの書式設定</a:t>
            </a:r>
            <a:r>
              <a:rPr lang="en-US" altLang="ja-JP" smtClean="0"/>
              <a:t>aaa</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p>
        </p:txBody>
      </p:sp>
      <p:sp>
        <p:nvSpPr>
          <p:cNvPr id="2" name="Rectangle 4"/>
          <p:cNvSpPr>
            <a:spLocks noGrp="1" noChangeArrowheads="1"/>
          </p:cNvSpPr>
          <p:nvPr>
            <p:ph type="dt" sz="half" idx="2"/>
          </p:nvPr>
        </p:nvSpPr>
        <p:spPr bwMode="auto">
          <a:xfrm>
            <a:off x="34925" y="6581775"/>
            <a:ext cx="1150938" cy="276225"/>
          </a:xfrm>
          <a:prstGeom prst="rect">
            <a:avLst/>
          </a:prstGeom>
          <a:noFill/>
          <a:ln w="9525">
            <a:noFill/>
            <a:miter lim="800000"/>
            <a:headEnd/>
            <a:tailEnd/>
          </a:ln>
          <a:effectLst/>
        </p:spPr>
        <p:txBody>
          <a:bodyPr vert="horz" wrap="none" lIns="91440" tIns="45720" rIns="91440" bIns="18000" numCol="1" anchor="b" anchorCtr="0" compatLnSpc="1">
            <a:prstTxWarp prst="textNoShape">
              <a:avLst/>
            </a:prstTxWarp>
            <a:spAutoFit/>
          </a:bodyPr>
          <a:lstStyle>
            <a:lvl1pPr>
              <a:spcBef>
                <a:spcPct val="0"/>
              </a:spcBef>
              <a:buFontTx/>
              <a:buNone/>
              <a:defRPr sz="1400" b="0" smtClean="0">
                <a:ea typeface="ＭＳ Ｐゴシック" pitchFamily="50" charset="-128"/>
              </a:defRPr>
            </a:lvl1pPr>
          </a:lstStyle>
          <a:p>
            <a:pPr>
              <a:defRPr/>
            </a:pPr>
            <a:r>
              <a:rPr lang="en-US" altLang="ja-JP" smtClean="0"/>
              <a:t>2013/03/20</a:t>
            </a:r>
            <a:endParaRPr lang="en-US" altLang="ja-JP"/>
          </a:p>
        </p:txBody>
      </p:sp>
      <p:sp>
        <p:nvSpPr>
          <p:cNvPr id="1029" name="Rectangle 5"/>
          <p:cNvSpPr>
            <a:spLocks noGrp="1" noChangeArrowheads="1"/>
          </p:cNvSpPr>
          <p:nvPr>
            <p:ph type="ftr" sz="quarter" idx="3"/>
          </p:nvPr>
        </p:nvSpPr>
        <p:spPr bwMode="auto">
          <a:xfrm>
            <a:off x="3651250" y="6589713"/>
            <a:ext cx="971550" cy="276225"/>
          </a:xfrm>
          <a:prstGeom prst="rect">
            <a:avLst/>
          </a:prstGeom>
          <a:noFill/>
          <a:ln w="9525">
            <a:noFill/>
            <a:miter lim="800000"/>
            <a:headEnd/>
            <a:tailEnd/>
          </a:ln>
          <a:effectLst/>
        </p:spPr>
        <p:txBody>
          <a:bodyPr vert="horz" wrap="none" lIns="91440" tIns="45720" rIns="91440" bIns="18000" numCol="1" anchor="b" anchorCtr="1" compatLnSpc="1">
            <a:prstTxWarp prst="textNoShape">
              <a:avLst/>
            </a:prstTxWarp>
            <a:spAutoFit/>
          </a:bodyPr>
          <a:lstStyle>
            <a:lvl1pPr algn="ctr">
              <a:spcBef>
                <a:spcPct val="0"/>
              </a:spcBef>
              <a:buFontTx/>
              <a:buNone/>
              <a:defRPr sz="1400" b="0" smtClean="0">
                <a:ea typeface="ＭＳ Ｐゴシック" pitchFamily="50" charset="-128"/>
              </a:defRPr>
            </a:lvl1pPr>
          </a:lstStyle>
          <a:p>
            <a:pPr>
              <a:defRPr/>
            </a:pPr>
            <a:endParaRPr lang="en-US" altLang="ja-JP"/>
          </a:p>
        </p:txBody>
      </p:sp>
      <p:sp>
        <p:nvSpPr>
          <p:cNvPr id="1038" name="AutoShape 14"/>
          <p:cNvSpPr>
            <a:spLocks noChangeAspect="1" noChangeArrowheads="1" noTextEdit="1"/>
          </p:cNvSpPr>
          <p:nvPr userDrawn="1"/>
        </p:nvSpPr>
        <p:spPr bwMode="auto">
          <a:xfrm>
            <a:off x="-252413" y="3176588"/>
            <a:ext cx="9144001" cy="1149350"/>
          </a:xfrm>
          <a:prstGeom prst="rect">
            <a:avLst/>
          </a:prstGeom>
          <a:noFill/>
          <a:ln w="9525">
            <a:noFill/>
            <a:miter lim="800000"/>
            <a:headEnd/>
            <a:tailEnd/>
          </a:ln>
        </p:spPr>
        <p:txBody>
          <a:bodyPr/>
          <a:lstStyle/>
          <a:p>
            <a:pPr>
              <a:defRPr/>
            </a:pPr>
            <a:endParaRPr lang="ja-JP" altLang="en-US">
              <a:ea typeface="ＭＳ Ｐゴシック" pitchFamily="50" charset="-128"/>
            </a:endParaRPr>
          </a:p>
        </p:txBody>
      </p:sp>
      <p:sp>
        <p:nvSpPr>
          <p:cNvPr id="1103" name="Rectangle 79"/>
          <p:cNvSpPr>
            <a:spLocks noChangeArrowheads="1"/>
          </p:cNvSpPr>
          <p:nvPr/>
        </p:nvSpPr>
        <p:spPr bwMode="auto">
          <a:xfrm>
            <a:off x="8229600" y="98425"/>
            <a:ext cx="885825" cy="579438"/>
          </a:xfrm>
          <a:prstGeom prst="rect">
            <a:avLst/>
          </a:prstGeom>
          <a:noFill/>
          <a:ln w="9525">
            <a:noFill/>
            <a:miter lim="800000"/>
            <a:headEnd/>
            <a:tailEnd/>
          </a:ln>
          <a:effectLst/>
        </p:spPr>
        <p:txBody>
          <a:bodyPr wrap="none" anchor="ctr">
            <a:spAutoFit/>
          </a:bodyPr>
          <a:lstStyle/>
          <a:p>
            <a:pPr algn="r">
              <a:spcBef>
                <a:spcPct val="0"/>
              </a:spcBef>
              <a:buFontTx/>
              <a:buNone/>
              <a:defRPr/>
            </a:pPr>
            <a:fld id="{6CCC8EA8-C48B-4E37-93B6-8A046DB039CB}" type="slidenum">
              <a:rPr lang="en-US" altLang="ja-JP" sz="3200" b="0">
                <a:ea typeface="ＭＳ Ｐゴシック" pitchFamily="50" charset="-128"/>
              </a:rPr>
              <a:pPr algn="r">
                <a:spcBef>
                  <a:spcPct val="0"/>
                </a:spcBef>
                <a:buFontTx/>
                <a:buNone/>
                <a:defRPr/>
              </a:pPr>
              <a:t>‹#›</a:t>
            </a:fld>
            <a:endParaRPr lang="en-US" altLang="ja-JP" sz="3200" b="0">
              <a:ea typeface="ＭＳ Ｐゴシック" pitchFamily="50" charset="-128"/>
            </a:endParaRPr>
          </a:p>
        </p:txBody>
      </p:sp>
      <p:pic>
        <p:nvPicPr>
          <p:cNvPr id="1033" name="Picture 202"/>
          <p:cNvPicPr>
            <a:picLocks noChangeAspect="1" noChangeArrowheads="1"/>
          </p:cNvPicPr>
          <p:nvPr userDrawn="1"/>
        </p:nvPicPr>
        <p:blipFill>
          <a:blip r:embed="rId13" cstate="print">
            <a:extLst>
              <a:ext uri="{28A0092B-C50C-407E-A947-70E740481C1C}">
                <a14:useLocalDpi xmlns:a14="http://schemas.microsoft.com/office/drawing/2010/main" val="0"/>
              </a:ext>
            </a:extLst>
          </a:blip>
          <a:srcRect/>
          <a:stretch>
            <a:fillRect/>
          </a:stretch>
        </p:blipFill>
        <p:spPr bwMode="auto">
          <a:xfrm>
            <a:off x="7416800" y="6453188"/>
            <a:ext cx="1763713" cy="501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683" r:id="rId1"/>
    <p:sldLayoutId id="2147483673" r:id="rId2"/>
    <p:sldLayoutId id="2147483674" r:id="rId3"/>
    <p:sldLayoutId id="2147483675" r:id="rId4"/>
    <p:sldLayoutId id="2147483676" r:id="rId5"/>
    <p:sldLayoutId id="2147483677" r:id="rId6"/>
    <p:sldLayoutId id="2147483678" r:id="rId7"/>
    <p:sldLayoutId id="2147483679" r:id="rId8"/>
    <p:sldLayoutId id="2147483680" r:id="rId9"/>
    <p:sldLayoutId id="2147483681" r:id="rId10"/>
    <p:sldLayoutId id="2147483682" r:id="rId11"/>
  </p:sldLayoutIdLst>
  <p:timing>
    <p:tnLst>
      <p:par>
        <p:cTn id="1" dur="indefinite" restart="never" nodeType="tmRoot"/>
      </p:par>
    </p:tnLst>
  </p:timing>
  <p:hf sldNum="0" hdr="0" ftr="0"/>
  <p:txStyles>
    <p:titleStyle>
      <a:lvl1pPr algn="l" rtl="0" eaLnBrk="0" fontAlgn="base" hangingPunct="0">
        <a:spcBef>
          <a:spcPct val="0"/>
        </a:spcBef>
        <a:spcAft>
          <a:spcPct val="0"/>
        </a:spcAft>
        <a:defRPr kumimoji="1" sz="3600" b="1">
          <a:solidFill>
            <a:schemeClr val="tx2"/>
          </a:solidFill>
          <a:latin typeface="+mj-lt"/>
          <a:ea typeface="+mj-ea"/>
          <a:cs typeface="+mj-cs"/>
        </a:defRPr>
      </a:lvl1pPr>
      <a:lvl2pPr algn="l" rtl="0" eaLnBrk="0" fontAlgn="base" hangingPunct="0">
        <a:spcBef>
          <a:spcPct val="0"/>
        </a:spcBef>
        <a:spcAft>
          <a:spcPct val="0"/>
        </a:spcAft>
        <a:defRPr kumimoji="1" sz="3600" b="1">
          <a:solidFill>
            <a:schemeClr val="tx2"/>
          </a:solidFill>
          <a:latin typeface="Arial" charset="0"/>
          <a:ea typeface="ＭＳ ゴシック" pitchFamily="49" charset="-128"/>
        </a:defRPr>
      </a:lvl2pPr>
      <a:lvl3pPr algn="l" rtl="0" eaLnBrk="0" fontAlgn="base" hangingPunct="0">
        <a:spcBef>
          <a:spcPct val="0"/>
        </a:spcBef>
        <a:spcAft>
          <a:spcPct val="0"/>
        </a:spcAft>
        <a:defRPr kumimoji="1" sz="3600" b="1">
          <a:solidFill>
            <a:schemeClr val="tx2"/>
          </a:solidFill>
          <a:latin typeface="Arial" charset="0"/>
          <a:ea typeface="ＭＳ ゴシック" pitchFamily="49" charset="-128"/>
        </a:defRPr>
      </a:lvl3pPr>
      <a:lvl4pPr algn="l" rtl="0" eaLnBrk="0" fontAlgn="base" hangingPunct="0">
        <a:spcBef>
          <a:spcPct val="0"/>
        </a:spcBef>
        <a:spcAft>
          <a:spcPct val="0"/>
        </a:spcAft>
        <a:defRPr kumimoji="1" sz="3600" b="1">
          <a:solidFill>
            <a:schemeClr val="tx2"/>
          </a:solidFill>
          <a:latin typeface="Arial" charset="0"/>
          <a:ea typeface="ＭＳ ゴシック" pitchFamily="49" charset="-128"/>
        </a:defRPr>
      </a:lvl4pPr>
      <a:lvl5pPr algn="l" rtl="0" eaLnBrk="0" fontAlgn="base" hangingPunct="0">
        <a:spcBef>
          <a:spcPct val="0"/>
        </a:spcBef>
        <a:spcAft>
          <a:spcPct val="0"/>
        </a:spcAft>
        <a:defRPr kumimoji="1" sz="3600" b="1">
          <a:solidFill>
            <a:schemeClr val="tx2"/>
          </a:solidFill>
          <a:latin typeface="Arial" charset="0"/>
          <a:ea typeface="ＭＳ ゴシック" pitchFamily="49" charset="-128"/>
        </a:defRPr>
      </a:lvl5pPr>
      <a:lvl6pPr marL="457200" algn="l" rtl="0" fontAlgn="base">
        <a:spcBef>
          <a:spcPct val="0"/>
        </a:spcBef>
        <a:spcAft>
          <a:spcPct val="0"/>
        </a:spcAft>
        <a:defRPr kumimoji="1" sz="3600" b="1">
          <a:solidFill>
            <a:schemeClr val="tx2"/>
          </a:solidFill>
          <a:latin typeface="Arial" charset="0"/>
          <a:ea typeface="ＭＳ ゴシック" pitchFamily="49" charset="-128"/>
        </a:defRPr>
      </a:lvl6pPr>
      <a:lvl7pPr marL="914400" algn="l" rtl="0" fontAlgn="base">
        <a:spcBef>
          <a:spcPct val="0"/>
        </a:spcBef>
        <a:spcAft>
          <a:spcPct val="0"/>
        </a:spcAft>
        <a:defRPr kumimoji="1" sz="3600" b="1">
          <a:solidFill>
            <a:schemeClr val="tx2"/>
          </a:solidFill>
          <a:latin typeface="Arial" charset="0"/>
          <a:ea typeface="ＭＳ ゴシック" pitchFamily="49" charset="-128"/>
        </a:defRPr>
      </a:lvl7pPr>
      <a:lvl8pPr marL="1371600" algn="l" rtl="0" fontAlgn="base">
        <a:spcBef>
          <a:spcPct val="0"/>
        </a:spcBef>
        <a:spcAft>
          <a:spcPct val="0"/>
        </a:spcAft>
        <a:defRPr kumimoji="1" sz="3600" b="1">
          <a:solidFill>
            <a:schemeClr val="tx2"/>
          </a:solidFill>
          <a:latin typeface="Arial" charset="0"/>
          <a:ea typeface="ＭＳ ゴシック" pitchFamily="49" charset="-128"/>
        </a:defRPr>
      </a:lvl8pPr>
      <a:lvl9pPr marL="1828800" algn="l" rtl="0" fontAlgn="base">
        <a:spcBef>
          <a:spcPct val="0"/>
        </a:spcBef>
        <a:spcAft>
          <a:spcPct val="0"/>
        </a:spcAft>
        <a:defRPr kumimoji="1" sz="3600" b="1">
          <a:solidFill>
            <a:schemeClr val="tx2"/>
          </a:solidFill>
          <a:latin typeface="Arial" charset="0"/>
          <a:ea typeface="ＭＳ ゴシック" pitchFamily="49" charset="-128"/>
        </a:defRPr>
      </a:lvl9pPr>
    </p:titleStyle>
    <p:bodyStyle>
      <a:lvl1pPr marL="342900" indent="-342900" algn="l" rtl="0" eaLnBrk="0" fontAlgn="base" hangingPunct="0">
        <a:spcBef>
          <a:spcPct val="20000"/>
        </a:spcBef>
        <a:spcAft>
          <a:spcPct val="0"/>
        </a:spcAft>
        <a:buChar char="•"/>
        <a:defRPr kumimoji="1" sz="3600" b="1">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3200">
          <a:solidFill>
            <a:schemeClr val="tx1"/>
          </a:solidFill>
          <a:latin typeface="+mn-lt"/>
          <a:ea typeface="+mn-ea"/>
        </a:defRPr>
      </a:lvl2pPr>
      <a:lvl3pPr marL="1143000" indent="-228600" algn="l" rtl="0" eaLnBrk="0" fontAlgn="base" hangingPunct="0">
        <a:spcBef>
          <a:spcPct val="20000"/>
        </a:spcBef>
        <a:spcAft>
          <a:spcPct val="0"/>
        </a:spcAft>
        <a:buChar char="•"/>
        <a:defRPr kumimoji="1" sz="2800">
          <a:solidFill>
            <a:schemeClr val="tx1"/>
          </a:solidFill>
          <a:latin typeface="+mn-lt"/>
          <a:ea typeface="+mn-ea"/>
        </a:defRPr>
      </a:lvl3pPr>
      <a:lvl4pPr marL="1600200" indent="-228600" algn="l" rtl="0" eaLnBrk="0" fontAlgn="base" hangingPunct="0">
        <a:spcBef>
          <a:spcPct val="20000"/>
        </a:spcBef>
        <a:spcAft>
          <a:spcPct val="0"/>
        </a:spcAft>
        <a:buChar char="–"/>
        <a:defRPr kumimoji="1" sz="24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notesSlide" Target="../notesSlides/notesSlide4.xml"/><Relationship Id="rId1" Type="http://schemas.openxmlformats.org/officeDocument/2006/relationships/slideLayout" Target="../slideLayouts/slideLayout2.xml"/><Relationship Id="rId5" Type="http://schemas.openxmlformats.org/officeDocument/2006/relationships/image" Target="../media/image6.png"/><Relationship Id="rId4" Type="http://schemas.openxmlformats.org/officeDocument/2006/relationships/image" Target="../media/image5.emf"/></Relationships>
</file>

<file path=ppt/slides/_rels/slide5.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4.emf"/></Relationships>
</file>

<file path=ppt/slides/_rels/slide6.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9.png"/></Relationships>
</file>

<file path=ppt/slides/_rels/slide7.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11.png"/></Relationships>
</file>

<file path=ppt/slides/_rels/slide8.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8.xml"/><Relationship Id="rId1" Type="http://schemas.openxmlformats.org/officeDocument/2006/relationships/slideLayout" Target="../slideLayouts/slideLayout2.xml"/><Relationship Id="rId5" Type="http://schemas.openxmlformats.org/officeDocument/2006/relationships/image" Target="../media/image8.png"/><Relationship Id="rId4" Type="http://schemas.openxmlformats.org/officeDocument/2006/relationships/image" Target="../media/image12.emf"/></Relationships>
</file>

<file path=ppt/slides/_rels/slide9.xml.rels><?xml version="1.0" encoding="UTF-8" standalone="yes"?>
<Relationships xmlns="http://schemas.openxmlformats.org/package/2006/relationships"><Relationship Id="rId3" Type="http://schemas.openxmlformats.org/officeDocument/2006/relationships/image" Target="../media/image13.tmp"/><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image" Target="../media/image14.e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323528" y="1316668"/>
            <a:ext cx="8351838" cy="1754326"/>
          </a:xfrm>
        </p:spPr>
        <p:txBody>
          <a:bodyPr/>
          <a:lstStyle/>
          <a:p>
            <a:pPr eaLnBrk="1" hangingPunct="1"/>
            <a:r>
              <a:rPr lang="ja-JP" altLang="en-US" sz="3600" dirty="0">
                <a:ea typeface="ＭＳ Ｐゴシック" charset="-128"/>
              </a:rPr>
              <a:t>ミリ波帯キャパシティブクロスカップリング差動増幅器のため</a:t>
            </a:r>
            <a:r>
              <a:rPr lang="ja-JP" altLang="en-US" sz="3600" dirty="0" smtClean="0">
                <a:ea typeface="ＭＳ Ｐゴシック" charset="-128"/>
              </a:rPr>
              <a:t>の対称</a:t>
            </a:r>
            <a:r>
              <a:rPr lang="ja-JP" altLang="en-US" sz="3600" dirty="0">
                <a:ea typeface="ＭＳ Ｐゴシック" charset="-128"/>
              </a:rPr>
              <a:t>交差レイアウトの提案</a:t>
            </a:r>
            <a:endParaRPr lang="ja-JP" altLang="en-US" sz="3600" dirty="0" smtClean="0">
              <a:ea typeface="ＭＳ Ｐゴシック" charset="-128"/>
            </a:endParaRPr>
          </a:p>
        </p:txBody>
      </p:sp>
      <p:sp>
        <p:nvSpPr>
          <p:cNvPr id="3075" name="Rectangle 3"/>
          <p:cNvSpPr>
            <a:spLocks noGrp="1" noChangeArrowheads="1"/>
          </p:cNvSpPr>
          <p:nvPr>
            <p:ph type="subTitle" idx="1"/>
          </p:nvPr>
        </p:nvSpPr>
        <p:spPr>
          <a:xfrm>
            <a:off x="611188" y="3968750"/>
            <a:ext cx="7848600" cy="2232025"/>
          </a:xfrm>
        </p:spPr>
        <p:txBody>
          <a:bodyPr/>
          <a:lstStyle/>
          <a:p>
            <a:pPr eaLnBrk="1" hangingPunct="1">
              <a:lnSpc>
                <a:spcPct val="90000"/>
              </a:lnSpc>
            </a:pPr>
            <a:r>
              <a:rPr lang="en-US" altLang="ja-JP" sz="2400" dirty="0" smtClean="0"/>
              <a:t> </a:t>
            </a:r>
            <a:r>
              <a:rPr lang="ja-JP" altLang="en-US" sz="2400" dirty="0" smtClean="0"/>
              <a:t>○リム キムスルン　</a:t>
            </a:r>
            <a:r>
              <a:rPr lang="zh-TW" altLang="en-US" sz="2400" dirty="0" smtClean="0"/>
              <a:t>南亮</a:t>
            </a:r>
            <a:r>
              <a:rPr lang="ja-JP" altLang="en-US" sz="2400" dirty="0" smtClean="0"/>
              <a:t>　</a:t>
            </a:r>
            <a:r>
              <a:rPr lang="zh-TW" altLang="en-US" sz="2400" dirty="0" smtClean="0"/>
              <a:t>津久井裕基</a:t>
            </a:r>
            <a:r>
              <a:rPr lang="ja-JP" altLang="en-US" sz="2400" dirty="0" smtClean="0"/>
              <a:t>　</a:t>
            </a:r>
            <a:r>
              <a:rPr lang="zh-TW" altLang="en-US" sz="2400" dirty="0" smtClean="0"/>
              <a:t>岡田健一</a:t>
            </a:r>
            <a:r>
              <a:rPr lang="ja-JP" altLang="en-US" sz="2400" dirty="0" smtClean="0"/>
              <a:t>　</a:t>
            </a:r>
            <a:r>
              <a:rPr lang="zh-TW" altLang="en-US" sz="2400" dirty="0" smtClean="0"/>
              <a:t>松澤</a:t>
            </a:r>
            <a:r>
              <a:rPr lang="zh-TW" altLang="en-US" sz="2400" dirty="0"/>
              <a:t>昭</a:t>
            </a:r>
            <a:endParaRPr lang="en-US" altLang="ja-JP" sz="2400" dirty="0" smtClean="0"/>
          </a:p>
          <a:p>
            <a:pPr eaLnBrk="1" hangingPunct="1">
              <a:lnSpc>
                <a:spcPct val="90000"/>
              </a:lnSpc>
            </a:pPr>
            <a:endParaRPr lang="en-US" altLang="ja-JP" dirty="0" smtClean="0"/>
          </a:p>
          <a:p>
            <a:pPr eaLnBrk="1" hangingPunct="1">
              <a:lnSpc>
                <a:spcPct val="90000"/>
              </a:lnSpc>
            </a:pPr>
            <a:r>
              <a:rPr lang="ja-JP" altLang="en-US" b="0" dirty="0"/>
              <a:t>東京工業</a:t>
            </a:r>
            <a:r>
              <a:rPr lang="ja-JP" altLang="en-US" b="0" dirty="0" smtClean="0"/>
              <a:t>大学大学院理工学研究科</a:t>
            </a:r>
            <a:endParaRPr lang="en-US" altLang="ja-JP" b="0" dirty="0" smtClean="0"/>
          </a:p>
          <a:p>
            <a:pPr eaLnBrk="1" hangingPunct="1">
              <a:lnSpc>
                <a:spcPct val="90000"/>
              </a:lnSpc>
            </a:pPr>
            <a:r>
              <a:rPr lang="ja-JP" altLang="en-US" b="0" dirty="0"/>
              <a:t>電子物理工学</a:t>
            </a:r>
            <a:r>
              <a:rPr lang="ja-JP" altLang="en-US" b="0" dirty="0" smtClean="0"/>
              <a:t>専攻　</a:t>
            </a:r>
          </a:p>
        </p:txBody>
      </p:sp>
      <p:sp>
        <p:nvSpPr>
          <p:cNvPr id="5" name="日付プレースホルダ 4"/>
          <p:cNvSpPr>
            <a:spLocks noGrp="1"/>
          </p:cNvSpPr>
          <p:nvPr>
            <p:ph type="dt" sz="half" idx="10"/>
          </p:nvPr>
        </p:nvSpPr>
        <p:spPr/>
        <p:txBody>
          <a:bodyPr/>
          <a:lstStyle/>
          <a:p>
            <a:pPr>
              <a:defRPr/>
            </a:pPr>
            <a:r>
              <a:rPr lang="en-US" altLang="ja-JP" dirty="0" smtClean="0"/>
              <a:t>2013/03/20</a:t>
            </a:r>
            <a:endParaRPr lang="en-US" altLang="ja-JP"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323850" y="39713"/>
            <a:ext cx="1111202" cy="661962"/>
          </a:xfrm>
        </p:spPr>
        <p:txBody>
          <a:bodyPr/>
          <a:lstStyle/>
          <a:p>
            <a:r>
              <a:rPr lang="ja-JP" altLang="en-US" dirty="0"/>
              <a:t>結論</a:t>
            </a:r>
            <a:endParaRPr kumimoji="1" lang="ja-JP" altLang="en-US" dirty="0"/>
          </a:p>
        </p:txBody>
      </p:sp>
      <p:sp>
        <p:nvSpPr>
          <p:cNvPr id="4" name="日付プレースホルダー 3"/>
          <p:cNvSpPr>
            <a:spLocks noGrp="1"/>
          </p:cNvSpPr>
          <p:nvPr>
            <p:ph type="dt" sz="half" idx="10"/>
          </p:nvPr>
        </p:nvSpPr>
        <p:spPr/>
        <p:txBody>
          <a:bodyPr/>
          <a:lstStyle/>
          <a:p>
            <a:pPr>
              <a:defRPr/>
            </a:pPr>
            <a:r>
              <a:rPr lang="en-US" altLang="ja-JP" smtClean="0"/>
              <a:t>2013/03/20</a:t>
            </a:r>
            <a:endParaRPr lang="en-US" altLang="ja-JP"/>
          </a:p>
        </p:txBody>
      </p:sp>
      <p:sp>
        <p:nvSpPr>
          <p:cNvPr id="5" name="テキスト ボックス 4"/>
          <p:cNvSpPr txBox="1"/>
          <p:nvPr/>
        </p:nvSpPr>
        <p:spPr>
          <a:xfrm>
            <a:off x="431540" y="1340768"/>
            <a:ext cx="7956884" cy="4327338"/>
          </a:xfrm>
          <a:prstGeom prst="rect">
            <a:avLst/>
          </a:prstGeom>
          <a:noFill/>
        </p:spPr>
        <p:txBody>
          <a:bodyPr wrap="square" rtlCol="0">
            <a:spAutoFit/>
          </a:bodyPr>
          <a:lstStyle/>
          <a:p>
            <a:pPr marL="457200" indent="-457200" algn="just">
              <a:buFont typeface="Wingdings" pitchFamily="2" charset="2"/>
              <a:buChar char="l"/>
            </a:pPr>
            <a:r>
              <a:rPr lang="ja-JP" altLang="en-US" sz="3200" dirty="0" smtClean="0">
                <a:latin typeface="+mn-ea"/>
                <a:ea typeface="+mn-ea"/>
              </a:rPr>
              <a:t>本研究は対称交差構造を提案した</a:t>
            </a:r>
            <a:r>
              <a:rPr lang="ja-JP" altLang="en-US" sz="3200" dirty="0" smtClean="0">
                <a:latin typeface="+mn-ea"/>
                <a:ea typeface="+mn-ea"/>
              </a:rPr>
              <a:t>。</a:t>
            </a:r>
            <a:endParaRPr lang="en-US" altLang="ja-JP" sz="3200" dirty="0" smtClean="0">
              <a:latin typeface="+mn-ea"/>
              <a:ea typeface="+mn-ea"/>
            </a:endParaRPr>
          </a:p>
          <a:p>
            <a:pPr marL="457200" indent="-457200" algn="just">
              <a:buFont typeface="Wingdings" pitchFamily="2" charset="2"/>
              <a:buChar char="l"/>
            </a:pPr>
            <a:r>
              <a:rPr lang="ja-JP" altLang="en-US" sz="3200" dirty="0">
                <a:latin typeface="+mn-ea"/>
                <a:ea typeface="+mn-ea"/>
              </a:rPr>
              <a:t>提案</a:t>
            </a:r>
            <a:r>
              <a:rPr lang="ja-JP" altLang="en-US" sz="3200" dirty="0" smtClean="0">
                <a:latin typeface="+mn-ea"/>
                <a:ea typeface="+mn-ea"/>
              </a:rPr>
              <a:t>した構造により、対称性が</a:t>
            </a:r>
            <a:r>
              <a:rPr lang="en-US" altLang="ja-JP" sz="3200" dirty="0" smtClean="0">
                <a:latin typeface="+mn-ea"/>
                <a:ea typeface="+mn-ea"/>
              </a:rPr>
              <a:t>14% </a:t>
            </a:r>
            <a:r>
              <a:rPr lang="ja-JP" altLang="en-US" sz="3200" dirty="0" smtClean="0">
                <a:latin typeface="+mn-ea"/>
                <a:ea typeface="+mn-ea"/>
              </a:rPr>
              <a:t>向上した</a:t>
            </a:r>
            <a:r>
              <a:rPr lang="ja-JP" altLang="en-US" sz="3200" dirty="0" smtClean="0">
                <a:latin typeface="+mn-ea"/>
                <a:ea typeface="+mn-ea"/>
              </a:rPr>
              <a:t>。</a:t>
            </a:r>
            <a:endParaRPr lang="en-US" altLang="ja-JP" sz="3200" dirty="0" smtClean="0">
              <a:latin typeface="+mn-ea"/>
              <a:ea typeface="+mn-ea"/>
            </a:endParaRPr>
          </a:p>
          <a:p>
            <a:pPr marL="457200" indent="-457200" algn="just">
              <a:buFont typeface="Wingdings" pitchFamily="2" charset="2"/>
              <a:buChar char="l"/>
            </a:pPr>
            <a:r>
              <a:rPr lang="ja-JP" altLang="en-US" sz="3200" dirty="0">
                <a:latin typeface="+mn-ea"/>
                <a:ea typeface="+mn-ea"/>
              </a:rPr>
              <a:t>提案構造を適応した</a:t>
            </a:r>
            <a:r>
              <a:rPr lang="ja-JP" altLang="en-US" sz="3200" dirty="0" smtClean="0">
                <a:latin typeface="+mn-ea"/>
                <a:ea typeface="+mn-ea"/>
              </a:rPr>
              <a:t>キャパシティブクロスカップリング差動増幅器において、振幅ミスマッチおよび位相ミスマッチがほぼなくなった。</a:t>
            </a:r>
            <a:endParaRPr lang="en-US" altLang="ja-JP" sz="3200" dirty="0" smtClean="0">
              <a:latin typeface="+mn-ea"/>
              <a:ea typeface="+mn-ea"/>
            </a:endParaRPr>
          </a:p>
          <a:p>
            <a:pPr marL="457200" indent="-457200" algn="just">
              <a:buFont typeface="Wingdings" pitchFamily="2" charset="2"/>
              <a:buChar char="l"/>
            </a:pPr>
            <a:endParaRPr lang="en-US" altLang="ja-JP" sz="3200" dirty="0" smtClean="0">
              <a:latin typeface="+mn-ea"/>
              <a:ea typeface="+mn-ea"/>
            </a:endParaRPr>
          </a:p>
        </p:txBody>
      </p:sp>
    </p:spTree>
    <p:extLst>
      <p:ext uri="{BB962C8B-B14F-4D97-AF65-F5344CB8AC3E}">
        <p14:creationId xmlns:p14="http://schemas.microsoft.com/office/powerpoint/2010/main" val="186166740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日付プレースホルダー 3"/>
          <p:cNvSpPr>
            <a:spLocks noGrp="1"/>
          </p:cNvSpPr>
          <p:nvPr>
            <p:ph type="dt" sz="half" idx="10"/>
          </p:nvPr>
        </p:nvSpPr>
        <p:spPr/>
        <p:txBody>
          <a:bodyPr/>
          <a:lstStyle/>
          <a:p>
            <a:pPr>
              <a:defRPr/>
            </a:pPr>
            <a:r>
              <a:rPr lang="en-US" altLang="ja-JP" smtClean="0"/>
              <a:t>2013/03/20</a:t>
            </a:r>
            <a:endParaRPr lang="en-US" altLang="ja-JP"/>
          </a:p>
        </p:txBody>
      </p:sp>
      <p:sp>
        <p:nvSpPr>
          <p:cNvPr id="5" name="テキスト ボックス 4"/>
          <p:cNvSpPr txBox="1"/>
          <p:nvPr/>
        </p:nvSpPr>
        <p:spPr>
          <a:xfrm>
            <a:off x="431540" y="3327085"/>
            <a:ext cx="7956884" cy="707886"/>
          </a:xfrm>
          <a:prstGeom prst="rect">
            <a:avLst/>
          </a:prstGeom>
          <a:noFill/>
        </p:spPr>
        <p:txBody>
          <a:bodyPr wrap="square" rtlCol="0">
            <a:spAutoFit/>
          </a:bodyPr>
          <a:lstStyle/>
          <a:p>
            <a:pPr algn="ctr">
              <a:buNone/>
            </a:pPr>
            <a:r>
              <a:rPr lang="ja-JP" altLang="en-US" sz="4000" dirty="0" smtClean="0">
                <a:latin typeface="+mn-ea"/>
                <a:ea typeface="+mn-ea"/>
              </a:rPr>
              <a:t>ご清聴ありがとうございました。</a:t>
            </a:r>
            <a:endParaRPr lang="en-US" altLang="ja-JP" sz="4000" dirty="0" smtClean="0">
              <a:latin typeface="+mn-ea"/>
              <a:ea typeface="+mn-ea"/>
            </a:endParaRPr>
          </a:p>
        </p:txBody>
      </p:sp>
      <p:sp>
        <p:nvSpPr>
          <p:cNvPr id="3" name="タイトル 2"/>
          <p:cNvSpPr>
            <a:spLocks noGrp="1"/>
          </p:cNvSpPr>
          <p:nvPr>
            <p:ph type="title"/>
          </p:nvPr>
        </p:nvSpPr>
        <p:spPr/>
        <p:txBody>
          <a:bodyPr/>
          <a:lstStyle/>
          <a:p>
            <a:endParaRPr kumimoji="1" lang="ja-JP" altLang="en-US"/>
          </a:p>
        </p:txBody>
      </p:sp>
    </p:spTree>
    <p:extLst>
      <p:ext uri="{BB962C8B-B14F-4D97-AF65-F5344CB8AC3E}">
        <p14:creationId xmlns:p14="http://schemas.microsoft.com/office/powerpoint/2010/main" val="335658229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323850" y="39713"/>
            <a:ext cx="2037737" cy="661962"/>
          </a:xfrm>
        </p:spPr>
        <p:txBody>
          <a:bodyPr/>
          <a:lstStyle/>
          <a:p>
            <a:r>
              <a:rPr kumimoji="1" lang="ja-JP" altLang="en-US" dirty="0" smtClean="0"/>
              <a:t>発表内容</a:t>
            </a:r>
            <a:endParaRPr kumimoji="1" lang="ja-JP" altLang="en-US" dirty="0"/>
          </a:p>
        </p:txBody>
      </p:sp>
      <p:sp>
        <p:nvSpPr>
          <p:cNvPr id="3" name="コンテンツ プレースホルダ 2"/>
          <p:cNvSpPr>
            <a:spLocks noGrp="1"/>
          </p:cNvSpPr>
          <p:nvPr>
            <p:ph idx="1"/>
          </p:nvPr>
        </p:nvSpPr>
        <p:spPr>
          <a:xfrm>
            <a:off x="468312" y="1016000"/>
            <a:ext cx="8388163" cy="5185308"/>
          </a:xfrm>
        </p:spPr>
        <p:txBody>
          <a:bodyPr/>
          <a:lstStyle/>
          <a:p>
            <a:r>
              <a:rPr lang="ja-JP" altLang="en-US" sz="3200" dirty="0" smtClean="0"/>
              <a:t>背景</a:t>
            </a:r>
            <a:endParaRPr lang="en-US" altLang="ja-JP" sz="3200" dirty="0" smtClean="0"/>
          </a:p>
          <a:p>
            <a:r>
              <a:rPr lang="ja-JP" altLang="en-US" sz="3200" dirty="0" smtClean="0"/>
              <a:t>キャパシティブクロスカップリング差動増幅器</a:t>
            </a:r>
            <a:endParaRPr lang="en-US" altLang="ja-JP" sz="3200" dirty="0" smtClean="0"/>
          </a:p>
          <a:p>
            <a:r>
              <a:rPr lang="ja-JP" altLang="en-US" sz="3200" dirty="0" smtClean="0"/>
              <a:t>従来</a:t>
            </a:r>
            <a:r>
              <a:rPr lang="ja-JP" altLang="en-US" sz="3200" dirty="0"/>
              <a:t>レイアウト</a:t>
            </a:r>
            <a:r>
              <a:rPr lang="ja-JP" altLang="en-US" sz="3200" dirty="0" smtClean="0"/>
              <a:t>の問題点および本研究の目的</a:t>
            </a:r>
            <a:endParaRPr lang="en-US" altLang="ja-JP" sz="3200" dirty="0" smtClean="0"/>
          </a:p>
          <a:p>
            <a:r>
              <a:rPr lang="ja-JP" altLang="en-US" sz="3200" dirty="0" smtClean="0"/>
              <a:t>提案構造</a:t>
            </a:r>
            <a:endParaRPr lang="en-US" altLang="ja-JP" sz="3200" dirty="0" smtClean="0"/>
          </a:p>
          <a:p>
            <a:r>
              <a:rPr lang="ja-JP" altLang="en-US" sz="3200" dirty="0" smtClean="0"/>
              <a:t>従来構造と提案構造の比較</a:t>
            </a:r>
            <a:endParaRPr lang="en-US" altLang="ja-JP" sz="3200" dirty="0" smtClean="0"/>
          </a:p>
          <a:p>
            <a:r>
              <a:rPr lang="ja-JP" altLang="en-US" sz="3200" dirty="0"/>
              <a:t>差動増幅器</a:t>
            </a:r>
            <a:r>
              <a:rPr lang="ja-JP" altLang="en-US" sz="3200" dirty="0" smtClean="0"/>
              <a:t>へ適用した時の効果</a:t>
            </a:r>
            <a:endParaRPr kumimoji="1" lang="en-US" altLang="ja-JP" sz="3200" dirty="0" smtClean="0"/>
          </a:p>
          <a:p>
            <a:pPr marL="0" indent="0">
              <a:buNone/>
            </a:pPr>
            <a:endParaRPr kumimoji="1" lang="en-US" altLang="ja-JP" sz="3200" dirty="0" smtClean="0"/>
          </a:p>
        </p:txBody>
      </p:sp>
      <p:sp>
        <p:nvSpPr>
          <p:cNvPr id="4" name="日付プレースホルダ 3"/>
          <p:cNvSpPr>
            <a:spLocks noGrp="1"/>
          </p:cNvSpPr>
          <p:nvPr>
            <p:ph type="dt" sz="half" idx="10"/>
          </p:nvPr>
        </p:nvSpPr>
        <p:spPr/>
        <p:txBody>
          <a:bodyPr/>
          <a:lstStyle/>
          <a:p>
            <a:pPr>
              <a:defRPr/>
            </a:pPr>
            <a:r>
              <a:rPr lang="en-US" altLang="ja-JP" smtClean="0"/>
              <a:t>2013/03/20</a:t>
            </a:r>
            <a:endParaRPr lang="en-US" altLang="ja-JP"/>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323850" y="39713"/>
            <a:ext cx="1111202" cy="661962"/>
          </a:xfrm>
        </p:spPr>
        <p:txBody>
          <a:bodyPr/>
          <a:lstStyle/>
          <a:p>
            <a:r>
              <a:rPr lang="ja-JP" altLang="en-US" dirty="0"/>
              <a:t>背景</a:t>
            </a:r>
            <a:endParaRPr kumimoji="1" lang="ja-JP" altLang="en-US" dirty="0"/>
          </a:p>
        </p:txBody>
      </p:sp>
      <p:sp>
        <p:nvSpPr>
          <p:cNvPr id="4" name="日付プレースホルダ 3"/>
          <p:cNvSpPr>
            <a:spLocks noGrp="1"/>
          </p:cNvSpPr>
          <p:nvPr>
            <p:ph type="dt" sz="half" idx="10"/>
          </p:nvPr>
        </p:nvSpPr>
        <p:spPr/>
        <p:txBody>
          <a:bodyPr/>
          <a:lstStyle/>
          <a:p>
            <a:pPr>
              <a:defRPr/>
            </a:pPr>
            <a:r>
              <a:rPr lang="en-US" altLang="ja-JP" smtClean="0"/>
              <a:t>2013/03/20</a:t>
            </a:r>
            <a:endParaRPr lang="en-US" altLang="ja-JP"/>
          </a:p>
        </p:txBody>
      </p:sp>
      <p:sp>
        <p:nvSpPr>
          <p:cNvPr id="23" name="テキスト ボックス 22"/>
          <p:cNvSpPr txBox="1"/>
          <p:nvPr/>
        </p:nvSpPr>
        <p:spPr>
          <a:xfrm>
            <a:off x="270299" y="836712"/>
            <a:ext cx="8268069" cy="830997"/>
          </a:xfrm>
          <a:prstGeom prst="rect">
            <a:avLst/>
          </a:prstGeom>
          <a:noFill/>
        </p:spPr>
        <p:txBody>
          <a:bodyPr wrap="square" rtlCol="0">
            <a:spAutoFit/>
          </a:bodyPr>
          <a:lstStyle/>
          <a:p>
            <a:pPr>
              <a:buNone/>
            </a:pPr>
            <a:r>
              <a:rPr lang="en-US" altLang="ja-JP" sz="2400" dirty="0" smtClean="0">
                <a:latin typeface="+mn-lt"/>
                <a:ea typeface="小塚ゴシック Pro EL" pitchFamily="34" charset="-128"/>
              </a:rPr>
              <a:t>60GHz </a:t>
            </a:r>
            <a:r>
              <a:rPr lang="ja-JP" altLang="en-US" sz="2400" dirty="0" smtClean="0">
                <a:latin typeface="+mn-ea"/>
                <a:ea typeface="+mn-ea"/>
              </a:rPr>
              <a:t>ダイレクトコンバージョンの無線通信機は数</a:t>
            </a:r>
            <a:r>
              <a:rPr lang="en-US" altLang="ja-JP" sz="2400" dirty="0" err="1" smtClean="0">
                <a:latin typeface="+mn-ea"/>
                <a:ea typeface="+mn-ea"/>
              </a:rPr>
              <a:t>Gbps</a:t>
            </a:r>
            <a:r>
              <a:rPr lang="ja-JP" altLang="en-US" sz="2400" dirty="0" smtClean="0">
                <a:latin typeface="+mn-ea"/>
                <a:ea typeface="+mn-ea"/>
              </a:rPr>
              <a:t>という超高速の無線通信が可能なため、注目を集めています。</a:t>
            </a:r>
            <a:endParaRPr lang="en-US" altLang="ja-JP" sz="2400" dirty="0">
              <a:latin typeface="+mn-lt"/>
              <a:ea typeface="小塚ゴシック Pro EL" pitchFamily="34" charset="-128"/>
            </a:endParaRPr>
          </a:p>
        </p:txBody>
      </p:sp>
      <p:sp>
        <p:nvSpPr>
          <p:cNvPr id="6" name="テキスト ボックス 5"/>
          <p:cNvSpPr txBox="1"/>
          <p:nvPr/>
        </p:nvSpPr>
        <p:spPr>
          <a:xfrm>
            <a:off x="340399" y="5185769"/>
            <a:ext cx="8402303" cy="1348061"/>
          </a:xfrm>
          <a:prstGeom prst="rect">
            <a:avLst/>
          </a:prstGeom>
          <a:noFill/>
        </p:spPr>
        <p:txBody>
          <a:bodyPr wrap="square" rtlCol="0">
            <a:spAutoFit/>
          </a:bodyPr>
          <a:lstStyle/>
          <a:p>
            <a:pPr algn="ctr">
              <a:buNone/>
            </a:pPr>
            <a:r>
              <a:rPr lang="ja-JP" altLang="en-US" sz="2400" dirty="0" smtClean="0"/>
              <a:t>高利得</a:t>
            </a:r>
            <a:r>
              <a:rPr lang="ja-JP" altLang="en-US" sz="2400" dirty="0" smtClean="0"/>
              <a:t>の増幅器が必要</a:t>
            </a:r>
            <a:endParaRPr lang="en-US" altLang="ja-JP" sz="2400" dirty="0" smtClean="0"/>
          </a:p>
          <a:p>
            <a:pPr>
              <a:buNone/>
            </a:pPr>
            <a:endParaRPr lang="en-US" altLang="ja-JP" sz="2400" dirty="0" smtClean="0"/>
          </a:p>
          <a:p>
            <a:pPr algn="ctr">
              <a:buNone/>
            </a:pPr>
            <a:r>
              <a:rPr lang="ja-JP" altLang="en-US" sz="2400" dirty="0" smtClean="0">
                <a:latin typeface="+mn-ea"/>
              </a:rPr>
              <a:t>キャパシティブクロスカップリング差動増幅器（</a:t>
            </a:r>
            <a:r>
              <a:rPr lang="en-US" altLang="ja-JP" sz="2400" dirty="0" smtClean="0">
                <a:latin typeface="+mn-ea"/>
              </a:rPr>
              <a:t>CCC</a:t>
            </a:r>
            <a:r>
              <a:rPr lang="ja-JP" altLang="en-US" sz="2400" dirty="0" smtClean="0">
                <a:latin typeface="+mn-ea"/>
              </a:rPr>
              <a:t>差動増幅器）</a:t>
            </a:r>
            <a:endParaRPr kumimoji="1" lang="ja-JP" altLang="en-US" sz="2400" dirty="0"/>
          </a:p>
        </p:txBody>
      </p:sp>
      <p:sp>
        <p:nvSpPr>
          <p:cNvPr id="3" name="上矢印 2"/>
          <p:cNvSpPr/>
          <p:nvPr/>
        </p:nvSpPr>
        <p:spPr bwMode="auto">
          <a:xfrm flipV="1">
            <a:off x="4162017" y="5678453"/>
            <a:ext cx="484632" cy="362692"/>
          </a:xfrm>
          <a:prstGeom prst="upArrow">
            <a:avLst/>
          </a:prstGeom>
          <a:solidFill>
            <a:schemeClr val="accent1"/>
          </a:solidFill>
          <a:ln w="38100" cap="flat" cmpd="sng" algn="ctr">
            <a:solidFill>
              <a:schemeClr val="accent2"/>
            </a:solidFill>
            <a:prstDash val="solid"/>
            <a:round/>
            <a:headEnd type="none" w="med" len="med"/>
            <a:tailEnd type="none" w="med" len="med"/>
          </a:ln>
          <a:effectLst/>
        </p:spPr>
        <p:txBody>
          <a:bodyPr rtlCol="0" anchor="ctr"/>
          <a:lstStyle/>
          <a:p>
            <a:pPr algn="ctr"/>
            <a:endParaRPr kumimoji="1" lang="ja-JP" altLang="en-US"/>
          </a:p>
        </p:txBody>
      </p:sp>
      <p:sp>
        <p:nvSpPr>
          <p:cNvPr id="5" name="正方形/長方形 4"/>
          <p:cNvSpPr/>
          <p:nvPr/>
        </p:nvSpPr>
        <p:spPr>
          <a:xfrm>
            <a:off x="2345306" y="4384690"/>
            <a:ext cx="4392488" cy="461665"/>
          </a:xfrm>
          <a:prstGeom prst="rect">
            <a:avLst/>
          </a:prstGeom>
        </p:spPr>
        <p:txBody>
          <a:bodyPr wrap="square">
            <a:spAutoFit/>
          </a:bodyPr>
          <a:lstStyle/>
          <a:p>
            <a:pPr algn="ctr">
              <a:buNone/>
            </a:pPr>
            <a:r>
              <a:rPr lang="ja-JP" altLang="en-US" sz="2400" dirty="0" smtClean="0"/>
              <a:t>ダイレクトコンバージョン送信機</a:t>
            </a:r>
            <a:endParaRPr lang="ja-JP" altLang="en-US" sz="2400" dirty="0"/>
          </a:p>
        </p:txBody>
      </p:sp>
      <p:pic>
        <p:nvPicPr>
          <p:cNvPr id="41988"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918338" y="1772816"/>
            <a:ext cx="4971990" cy="259314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323850" y="39713"/>
            <a:ext cx="3877985" cy="661962"/>
          </a:xfrm>
        </p:spPr>
        <p:txBody>
          <a:bodyPr/>
          <a:lstStyle/>
          <a:p>
            <a:r>
              <a:rPr lang="en-US" altLang="ja-JP" dirty="0" smtClean="0"/>
              <a:t>CCC</a:t>
            </a:r>
            <a:r>
              <a:rPr lang="ja-JP" altLang="en-US" dirty="0" smtClean="0"/>
              <a:t>差動増幅器</a:t>
            </a:r>
            <a:r>
              <a:rPr lang="en-US" altLang="ja-JP" baseline="30000" dirty="0" smtClean="0"/>
              <a:t>[1]</a:t>
            </a:r>
            <a:endParaRPr kumimoji="1" lang="ja-JP" altLang="en-US" baseline="30000" dirty="0"/>
          </a:p>
        </p:txBody>
      </p:sp>
      <p:sp>
        <p:nvSpPr>
          <p:cNvPr id="4" name="日付プレースホルダ 3"/>
          <p:cNvSpPr>
            <a:spLocks noGrp="1"/>
          </p:cNvSpPr>
          <p:nvPr>
            <p:ph type="dt" sz="half" idx="10"/>
          </p:nvPr>
        </p:nvSpPr>
        <p:spPr/>
        <p:txBody>
          <a:bodyPr/>
          <a:lstStyle/>
          <a:p>
            <a:pPr>
              <a:defRPr/>
            </a:pPr>
            <a:r>
              <a:rPr lang="en-US" altLang="ja-JP" smtClean="0"/>
              <a:t>2013/03/20</a:t>
            </a:r>
            <a:endParaRPr lang="en-US" altLang="ja-JP"/>
          </a:p>
        </p:txBody>
      </p:sp>
      <p:grpSp>
        <p:nvGrpSpPr>
          <p:cNvPr id="9" name="グループ化 8"/>
          <p:cNvGrpSpPr/>
          <p:nvPr/>
        </p:nvGrpSpPr>
        <p:grpSpPr>
          <a:xfrm>
            <a:off x="518821" y="930006"/>
            <a:ext cx="4272276" cy="2643009"/>
            <a:chOff x="575556" y="1044041"/>
            <a:chExt cx="4482731" cy="3075930"/>
          </a:xfrm>
        </p:grpSpPr>
        <p:sp>
          <p:nvSpPr>
            <p:cNvPr id="10" name="円/楕円 9"/>
            <p:cNvSpPr/>
            <p:nvPr/>
          </p:nvSpPr>
          <p:spPr bwMode="auto">
            <a:xfrm>
              <a:off x="1659410" y="2329978"/>
              <a:ext cx="504056" cy="504056"/>
            </a:xfrm>
            <a:prstGeom prst="ellipse">
              <a:avLst/>
            </a:prstGeom>
            <a:noFill/>
            <a:ln w="38100" cap="flat" cmpd="sng" algn="ctr">
              <a:solidFill>
                <a:srgbClr val="FF0000"/>
              </a:solidFill>
              <a:prstDash val="sysDash"/>
              <a:round/>
              <a:headEnd type="none" w="med" len="med"/>
              <a:tailEnd type="none" w="med" len="med"/>
            </a:ln>
            <a:effectLst/>
          </p:spPr>
          <p:txBody>
            <a:bodyPr vert="horz" wrap="none" lIns="91440" tIns="45720" rIns="91440" bIns="45720" numCol="1" rtlCol="0" anchor="t" anchorCtr="0" compatLnSpc="1">
              <a:prstTxWarp prst="textNoShape">
                <a:avLst/>
              </a:prstTxWarp>
              <a:spAutoFit/>
            </a:bodyPr>
            <a:lstStyle/>
            <a:p>
              <a:pPr marL="360363" marR="0" indent="-360363" algn="l" defTabSz="914400" rtl="0" eaLnBrk="1" fontAlgn="base" latinLnBrk="0" hangingPunct="1">
                <a:lnSpc>
                  <a:spcPct val="100000"/>
                </a:lnSpc>
                <a:spcBef>
                  <a:spcPct val="20000"/>
                </a:spcBef>
                <a:spcAft>
                  <a:spcPct val="0"/>
                </a:spcAft>
                <a:buClrTx/>
                <a:buSzTx/>
                <a:buFontTx/>
                <a:buChar char="•"/>
                <a:tabLst/>
              </a:pPr>
              <a:endParaRPr kumimoji="1" lang="ja-JP" altLang="en-US" sz="3600" b="1" i="0" u="none" strike="noStrike" cap="none" normalizeH="0" baseline="0" smtClean="0">
                <a:ln>
                  <a:noFill/>
                </a:ln>
                <a:solidFill>
                  <a:schemeClr val="tx1"/>
                </a:solidFill>
                <a:effectLst/>
                <a:latin typeface="Arial" charset="0"/>
                <a:ea typeface="ＭＳ Ｐゴシック" pitchFamily="50" charset="-128"/>
              </a:endParaRPr>
            </a:p>
          </p:txBody>
        </p:sp>
        <p:sp>
          <p:nvSpPr>
            <p:cNvPr id="11" name="テキスト ボックス 10"/>
            <p:cNvSpPr txBox="1"/>
            <p:nvPr/>
          </p:nvSpPr>
          <p:spPr>
            <a:xfrm>
              <a:off x="860506" y="2431550"/>
              <a:ext cx="813043" cy="382733"/>
            </a:xfrm>
            <a:prstGeom prst="rect">
              <a:avLst/>
            </a:prstGeom>
            <a:noFill/>
          </p:spPr>
          <p:txBody>
            <a:bodyPr wrap="none" rtlCol="0">
              <a:spAutoFit/>
            </a:bodyPr>
            <a:lstStyle/>
            <a:p>
              <a:pPr algn="ctr">
                <a:lnSpc>
                  <a:spcPts val="1000"/>
                </a:lnSpc>
                <a:buNone/>
              </a:pPr>
              <a:r>
                <a:rPr kumimoji="1" lang="en-US" altLang="ja-JP" sz="1100" dirty="0" smtClean="0">
                  <a:solidFill>
                    <a:srgbClr val="FF0000"/>
                  </a:solidFill>
                </a:rPr>
                <a:t>CROSS</a:t>
              </a:r>
            </a:p>
            <a:p>
              <a:pPr algn="ctr">
                <a:lnSpc>
                  <a:spcPts val="1000"/>
                </a:lnSpc>
                <a:buNone/>
              </a:pPr>
              <a:r>
                <a:rPr lang="en-US" altLang="ja-JP" sz="1100" dirty="0" smtClean="0">
                  <a:solidFill>
                    <a:srgbClr val="FF0000"/>
                  </a:solidFill>
                </a:rPr>
                <a:t>SECTION</a:t>
              </a:r>
              <a:endParaRPr kumimoji="1" lang="ja-JP" altLang="en-US" sz="1100" dirty="0">
                <a:solidFill>
                  <a:srgbClr val="FF0000"/>
                </a:solidFill>
              </a:endParaRPr>
            </a:p>
          </p:txBody>
        </p:sp>
        <p:pic>
          <p:nvPicPr>
            <p:cNvPr id="12" name="Picture 17"/>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75556" y="1044041"/>
              <a:ext cx="4482731" cy="30759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3" name="テキスト ボックス 12"/>
            <p:cNvSpPr txBox="1"/>
            <p:nvPr/>
          </p:nvSpPr>
          <p:spPr>
            <a:xfrm>
              <a:off x="1187624" y="1741687"/>
              <a:ext cx="412630" cy="248594"/>
            </a:xfrm>
            <a:prstGeom prst="rect">
              <a:avLst/>
            </a:prstGeom>
            <a:noFill/>
          </p:spPr>
          <p:txBody>
            <a:bodyPr wrap="square" rtlCol="0">
              <a:spAutoFit/>
            </a:bodyPr>
            <a:lstStyle/>
            <a:p>
              <a:pPr algn="ctr">
                <a:lnSpc>
                  <a:spcPts val="1200"/>
                </a:lnSpc>
                <a:buNone/>
              </a:pPr>
              <a:r>
                <a:rPr lang="en-US" altLang="ja-JP" sz="1400" dirty="0" err="1" smtClean="0">
                  <a:latin typeface="+mn-lt"/>
                  <a:ea typeface="小塚ゴシック Pro EL" pitchFamily="34" charset="-128"/>
                </a:rPr>
                <a:t>C</a:t>
              </a:r>
              <a:r>
                <a:rPr lang="en-US" altLang="ja-JP" sz="1400" baseline="-25000" dirty="0" err="1" smtClean="0">
                  <a:latin typeface="+mn-lt"/>
                  <a:ea typeface="小塚ゴシック Pro EL" pitchFamily="34" charset="-128"/>
                </a:rPr>
                <a:t>x</a:t>
              </a:r>
              <a:endParaRPr lang="en-US" altLang="ja-JP" sz="1400" baseline="-25000" dirty="0" smtClean="0">
                <a:latin typeface="+mn-lt"/>
                <a:ea typeface="小塚ゴシック Pro EL" pitchFamily="34" charset="-128"/>
              </a:endParaRPr>
            </a:p>
          </p:txBody>
        </p:sp>
        <p:sp>
          <p:nvSpPr>
            <p:cNvPr id="14" name="テキスト ボックス 13"/>
            <p:cNvSpPr txBox="1"/>
            <p:nvPr/>
          </p:nvSpPr>
          <p:spPr>
            <a:xfrm>
              <a:off x="1175098" y="3212976"/>
              <a:ext cx="412630" cy="248594"/>
            </a:xfrm>
            <a:prstGeom prst="rect">
              <a:avLst/>
            </a:prstGeom>
            <a:noFill/>
          </p:spPr>
          <p:txBody>
            <a:bodyPr wrap="square" rtlCol="0">
              <a:spAutoFit/>
            </a:bodyPr>
            <a:lstStyle/>
            <a:p>
              <a:pPr algn="ctr">
                <a:lnSpc>
                  <a:spcPts val="1200"/>
                </a:lnSpc>
                <a:buNone/>
              </a:pPr>
              <a:r>
                <a:rPr lang="en-US" altLang="ja-JP" sz="1400" dirty="0" err="1" smtClean="0">
                  <a:latin typeface="+mn-lt"/>
                  <a:ea typeface="小塚ゴシック Pro EL" pitchFamily="34" charset="-128"/>
                </a:rPr>
                <a:t>C</a:t>
              </a:r>
              <a:r>
                <a:rPr lang="en-US" altLang="ja-JP" sz="1400" baseline="-25000" dirty="0" err="1" smtClean="0">
                  <a:latin typeface="+mn-lt"/>
                  <a:ea typeface="小塚ゴシック Pro EL" pitchFamily="34" charset="-128"/>
                </a:rPr>
                <a:t>x</a:t>
              </a:r>
              <a:endParaRPr lang="en-US" altLang="ja-JP" sz="1400" baseline="-25000" dirty="0" smtClean="0">
                <a:latin typeface="+mn-lt"/>
                <a:ea typeface="小塚ゴシック Pro EL" pitchFamily="34" charset="-128"/>
              </a:endParaRPr>
            </a:p>
          </p:txBody>
        </p:sp>
      </p:grpSp>
      <p:pic>
        <p:nvPicPr>
          <p:cNvPr id="43012"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60916" y="4185084"/>
            <a:ext cx="4534197" cy="111929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8" name="正方形/長方形 17"/>
          <p:cNvSpPr/>
          <p:nvPr/>
        </p:nvSpPr>
        <p:spPr>
          <a:xfrm>
            <a:off x="242504" y="5370929"/>
            <a:ext cx="4392488" cy="400110"/>
          </a:xfrm>
          <a:prstGeom prst="rect">
            <a:avLst/>
          </a:prstGeom>
        </p:spPr>
        <p:txBody>
          <a:bodyPr wrap="square">
            <a:spAutoFit/>
          </a:bodyPr>
          <a:lstStyle/>
          <a:p>
            <a:pPr algn="ctr">
              <a:buNone/>
            </a:pPr>
            <a:r>
              <a:rPr lang="en-US" altLang="ja-JP" sz="2000" dirty="0" smtClean="0"/>
              <a:t>CCC</a:t>
            </a:r>
            <a:r>
              <a:rPr lang="ja-JP" altLang="en-US" sz="2000" dirty="0" smtClean="0"/>
              <a:t>差動増幅器の小信号等価回路</a:t>
            </a:r>
            <a:endParaRPr lang="ja-JP" altLang="en-US" sz="2000" dirty="0"/>
          </a:p>
        </p:txBody>
      </p:sp>
      <p:sp>
        <p:nvSpPr>
          <p:cNvPr id="19" name="テキスト ボックス 18"/>
          <p:cNvSpPr txBox="1"/>
          <p:nvPr/>
        </p:nvSpPr>
        <p:spPr>
          <a:xfrm>
            <a:off x="5294920" y="4394055"/>
            <a:ext cx="3831322" cy="1754326"/>
          </a:xfrm>
          <a:prstGeom prst="rect">
            <a:avLst/>
          </a:prstGeom>
          <a:noFill/>
        </p:spPr>
        <p:txBody>
          <a:bodyPr wrap="square" rtlCol="0">
            <a:spAutoFit/>
          </a:bodyPr>
          <a:lstStyle/>
          <a:p>
            <a:pPr>
              <a:lnSpc>
                <a:spcPct val="150000"/>
              </a:lnSpc>
              <a:buNone/>
            </a:pPr>
            <a:r>
              <a:rPr lang="en-US" altLang="ja-JP" sz="2400" dirty="0" err="1" smtClean="0"/>
              <a:t>C</a:t>
            </a:r>
            <a:r>
              <a:rPr lang="en-US" altLang="ja-JP" sz="2400" baseline="-25000" dirty="0" err="1" smtClean="0"/>
              <a:t>x</a:t>
            </a:r>
            <a:r>
              <a:rPr lang="ja-JP" altLang="en-US" sz="2400" dirty="0" smtClean="0"/>
              <a:t>という容量をクロスカップリングさせるとこによって、利得を向上させる。</a:t>
            </a:r>
            <a:endParaRPr kumimoji="1" lang="ja-JP" altLang="en-US" sz="2400" dirty="0"/>
          </a:p>
        </p:txBody>
      </p:sp>
      <p:sp>
        <p:nvSpPr>
          <p:cNvPr id="31" name="正方形/長方形 30"/>
          <p:cNvSpPr/>
          <p:nvPr/>
        </p:nvSpPr>
        <p:spPr>
          <a:xfrm>
            <a:off x="260916" y="6274191"/>
            <a:ext cx="3249376" cy="338554"/>
          </a:xfrm>
          <a:prstGeom prst="rect">
            <a:avLst/>
          </a:prstGeom>
        </p:spPr>
        <p:txBody>
          <a:bodyPr wrap="square">
            <a:spAutoFit/>
          </a:bodyPr>
          <a:lstStyle/>
          <a:p>
            <a:pPr algn="ctr">
              <a:buNone/>
            </a:pPr>
            <a:r>
              <a:rPr lang="en-US" altLang="ja-JP" sz="1600" dirty="0" smtClean="0"/>
              <a:t>[1] W.L. Chan, </a:t>
            </a:r>
            <a:r>
              <a:rPr lang="en-US" altLang="ja-JP" sz="1600" i="1" dirty="0" smtClean="0"/>
              <a:t>et al., JSSC 2010</a:t>
            </a:r>
            <a:endParaRPr lang="ja-JP" altLang="en-US" sz="1600" i="1" dirty="0"/>
          </a:p>
        </p:txBody>
      </p:sp>
      <p:pic>
        <p:nvPicPr>
          <p:cNvPr id="1028" name="Picture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764292" y="1058150"/>
            <a:ext cx="4110450" cy="281983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3" name="上矢印 22"/>
          <p:cNvSpPr/>
          <p:nvPr/>
        </p:nvSpPr>
        <p:spPr bwMode="auto">
          <a:xfrm>
            <a:off x="6300192" y="2348645"/>
            <a:ext cx="181262" cy="204900"/>
          </a:xfrm>
          <a:prstGeom prst="upArrow">
            <a:avLst/>
          </a:prstGeom>
          <a:solidFill>
            <a:srgbClr val="FF0000"/>
          </a:solidFill>
          <a:ln w="38100" cap="flat" cmpd="sng" algn="ctr">
            <a:solidFill>
              <a:srgbClr val="FF0000"/>
            </a:solidFill>
            <a:prstDash val="solid"/>
            <a:round/>
            <a:headEnd type="none" w="med" len="med"/>
            <a:tailEnd type="none" w="med" len="med"/>
          </a:ln>
          <a:effectLst/>
        </p:spPr>
        <p:txBody>
          <a:bodyPr rtlCol="0" anchor="ctr"/>
          <a:lstStyle/>
          <a:p>
            <a:pPr algn="ctr"/>
            <a:endParaRPr kumimoji="1" lang="ja-JP" altLang="en-US"/>
          </a:p>
        </p:txBody>
      </p:sp>
      <p:sp>
        <p:nvSpPr>
          <p:cNvPr id="26" name="上矢印 25"/>
          <p:cNvSpPr/>
          <p:nvPr/>
        </p:nvSpPr>
        <p:spPr bwMode="auto">
          <a:xfrm flipV="1">
            <a:off x="6819517" y="3969060"/>
            <a:ext cx="484632" cy="362692"/>
          </a:xfrm>
          <a:prstGeom prst="upArrow">
            <a:avLst/>
          </a:prstGeom>
          <a:solidFill>
            <a:schemeClr val="accent1"/>
          </a:solidFill>
          <a:ln w="38100" cap="flat" cmpd="sng" algn="ctr">
            <a:solidFill>
              <a:schemeClr val="accent2"/>
            </a:solidFill>
            <a:prstDash val="solid"/>
            <a:round/>
            <a:headEnd type="none" w="med" len="med"/>
            <a:tailEnd type="none" w="med" len="med"/>
          </a:ln>
          <a:effectLst/>
        </p:spPr>
        <p:txBody>
          <a:bodyPr rtlCol="0" anchor="ctr"/>
          <a:lstStyle/>
          <a:p>
            <a:pPr algn="ctr"/>
            <a:endParaRPr kumimoji="1" lang="ja-JP" altLang="en-US"/>
          </a:p>
        </p:txBody>
      </p:sp>
    </p:spTree>
    <p:extLst>
      <p:ext uri="{BB962C8B-B14F-4D97-AF65-F5344CB8AC3E}">
        <p14:creationId xmlns:p14="http://schemas.microsoft.com/office/powerpoint/2010/main" val="61960337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323850" y="39713"/>
            <a:ext cx="5817618" cy="661962"/>
          </a:xfrm>
        </p:spPr>
        <p:txBody>
          <a:bodyPr/>
          <a:lstStyle/>
          <a:p>
            <a:r>
              <a:rPr lang="en-US" altLang="ja-JP" dirty="0" smtClean="0"/>
              <a:t>CCC</a:t>
            </a:r>
            <a:r>
              <a:rPr lang="ja-JP" altLang="en-US" dirty="0" smtClean="0"/>
              <a:t>差動増幅器の交差部分</a:t>
            </a:r>
            <a:endParaRPr kumimoji="1" lang="ja-JP" altLang="en-US" dirty="0"/>
          </a:p>
        </p:txBody>
      </p:sp>
      <p:sp>
        <p:nvSpPr>
          <p:cNvPr id="4" name="日付プレースホルダー 3"/>
          <p:cNvSpPr>
            <a:spLocks noGrp="1"/>
          </p:cNvSpPr>
          <p:nvPr>
            <p:ph type="dt" sz="half" idx="10"/>
          </p:nvPr>
        </p:nvSpPr>
        <p:spPr/>
        <p:txBody>
          <a:bodyPr/>
          <a:lstStyle/>
          <a:p>
            <a:pPr>
              <a:defRPr/>
            </a:pPr>
            <a:r>
              <a:rPr lang="en-US" altLang="ja-JP" smtClean="0"/>
              <a:t>2013/03/20</a:t>
            </a:r>
            <a:endParaRPr lang="en-US" altLang="ja-JP"/>
          </a:p>
        </p:txBody>
      </p:sp>
      <p:pic>
        <p:nvPicPr>
          <p:cNvPr id="32782" name="Picture 14"/>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b="15882"/>
          <a:stretch/>
        </p:blipFill>
        <p:spPr bwMode="auto">
          <a:xfrm>
            <a:off x="4593308" y="1653034"/>
            <a:ext cx="4010559" cy="15279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nvGrpSpPr>
          <p:cNvPr id="3" name="グループ化 2"/>
          <p:cNvGrpSpPr/>
          <p:nvPr/>
        </p:nvGrpSpPr>
        <p:grpSpPr>
          <a:xfrm>
            <a:off x="165072" y="841646"/>
            <a:ext cx="4230680" cy="2983398"/>
            <a:chOff x="575556" y="1044041"/>
            <a:chExt cx="4482731" cy="3075930"/>
          </a:xfrm>
        </p:grpSpPr>
        <p:sp>
          <p:nvSpPr>
            <p:cNvPr id="18" name="円/楕円 17"/>
            <p:cNvSpPr/>
            <p:nvPr/>
          </p:nvSpPr>
          <p:spPr bwMode="auto">
            <a:xfrm>
              <a:off x="1659410" y="2329978"/>
              <a:ext cx="504056" cy="504056"/>
            </a:xfrm>
            <a:prstGeom prst="ellipse">
              <a:avLst/>
            </a:prstGeom>
            <a:noFill/>
            <a:ln w="38100" cap="flat" cmpd="sng" algn="ctr">
              <a:solidFill>
                <a:srgbClr val="FF0000"/>
              </a:solidFill>
              <a:prstDash val="sysDash"/>
              <a:round/>
              <a:headEnd type="none" w="med" len="med"/>
              <a:tailEnd type="none" w="med" len="med"/>
            </a:ln>
            <a:effectLst/>
          </p:spPr>
          <p:txBody>
            <a:bodyPr vert="horz" wrap="none" lIns="91440" tIns="45720" rIns="91440" bIns="45720" numCol="1" rtlCol="0" anchor="t" anchorCtr="0" compatLnSpc="1">
              <a:prstTxWarp prst="textNoShape">
                <a:avLst/>
              </a:prstTxWarp>
              <a:spAutoFit/>
            </a:bodyPr>
            <a:lstStyle/>
            <a:p>
              <a:pPr marL="360363" marR="0" indent="-360363" algn="l" defTabSz="914400" rtl="0" eaLnBrk="1" fontAlgn="base" latinLnBrk="0" hangingPunct="1">
                <a:lnSpc>
                  <a:spcPct val="100000"/>
                </a:lnSpc>
                <a:spcBef>
                  <a:spcPct val="20000"/>
                </a:spcBef>
                <a:spcAft>
                  <a:spcPct val="0"/>
                </a:spcAft>
                <a:buClrTx/>
                <a:buSzTx/>
                <a:buFontTx/>
                <a:buChar char="•"/>
                <a:tabLst/>
              </a:pPr>
              <a:endParaRPr kumimoji="1" lang="ja-JP" altLang="en-US" sz="3600" b="1" i="0" u="none" strike="noStrike" cap="none" normalizeH="0" baseline="0" smtClean="0">
                <a:ln>
                  <a:noFill/>
                </a:ln>
                <a:solidFill>
                  <a:schemeClr val="tx1"/>
                </a:solidFill>
                <a:effectLst/>
                <a:latin typeface="Arial" charset="0"/>
                <a:ea typeface="ＭＳ Ｐゴシック" pitchFamily="50" charset="-128"/>
              </a:endParaRPr>
            </a:p>
          </p:txBody>
        </p:sp>
        <p:sp>
          <p:nvSpPr>
            <p:cNvPr id="19" name="テキスト ボックス 18"/>
            <p:cNvSpPr txBox="1"/>
            <p:nvPr/>
          </p:nvSpPr>
          <p:spPr>
            <a:xfrm>
              <a:off x="860506" y="2431550"/>
              <a:ext cx="813043" cy="382733"/>
            </a:xfrm>
            <a:prstGeom prst="rect">
              <a:avLst/>
            </a:prstGeom>
            <a:noFill/>
          </p:spPr>
          <p:txBody>
            <a:bodyPr wrap="none" rtlCol="0">
              <a:spAutoFit/>
            </a:bodyPr>
            <a:lstStyle/>
            <a:p>
              <a:pPr algn="ctr">
                <a:lnSpc>
                  <a:spcPts val="1000"/>
                </a:lnSpc>
                <a:buNone/>
              </a:pPr>
              <a:r>
                <a:rPr kumimoji="1" lang="en-US" altLang="ja-JP" sz="1100" dirty="0" smtClean="0">
                  <a:solidFill>
                    <a:srgbClr val="FF0000"/>
                  </a:solidFill>
                </a:rPr>
                <a:t>CROSS</a:t>
              </a:r>
            </a:p>
            <a:p>
              <a:pPr algn="ctr">
                <a:lnSpc>
                  <a:spcPts val="1000"/>
                </a:lnSpc>
                <a:buNone/>
              </a:pPr>
              <a:r>
                <a:rPr lang="en-US" altLang="ja-JP" sz="1100" dirty="0" smtClean="0">
                  <a:solidFill>
                    <a:srgbClr val="FF0000"/>
                  </a:solidFill>
                </a:rPr>
                <a:t>SECTION</a:t>
              </a:r>
              <a:endParaRPr kumimoji="1" lang="ja-JP" altLang="en-US" sz="1100" dirty="0">
                <a:solidFill>
                  <a:srgbClr val="FF0000"/>
                </a:solidFill>
              </a:endParaRPr>
            </a:p>
          </p:txBody>
        </p:sp>
        <p:pic>
          <p:nvPicPr>
            <p:cNvPr id="32785" name="Picture 17"/>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75556" y="1044041"/>
              <a:ext cx="4482731" cy="30759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6" name="テキスト ボックス 35"/>
            <p:cNvSpPr txBox="1"/>
            <p:nvPr/>
          </p:nvSpPr>
          <p:spPr>
            <a:xfrm>
              <a:off x="896846" y="1682141"/>
              <a:ext cx="723812" cy="308097"/>
            </a:xfrm>
            <a:prstGeom prst="rect">
              <a:avLst/>
            </a:prstGeom>
            <a:noFill/>
          </p:spPr>
          <p:txBody>
            <a:bodyPr wrap="square" rtlCol="0">
              <a:spAutoFit/>
            </a:bodyPr>
            <a:lstStyle/>
            <a:p>
              <a:pPr algn="ctr">
                <a:lnSpc>
                  <a:spcPts val="1200"/>
                </a:lnSpc>
                <a:buNone/>
              </a:pPr>
              <a:r>
                <a:rPr lang="en-US" altLang="ja-JP" sz="1400" dirty="0" err="1" smtClean="0">
                  <a:latin typeface="+mn-lt"/>
                  <a:ea typeface="小塚ゴシック Pro EL" pitchFamily="34" charset="-128"/>
                </a:rPr>
                <a:t>C</a:t>
              </a:r>
              <a:r>
                <a:rPr lang="en-US" altLang="ja-JP" sz="1400" baseline="-25000" dirty="0" err="1" smtClean="0">
                  <a:latin typeface="+mn-lt"/>
                  <a:ea typeface="小塚ゴシック Pro EL" pitchFamily="34" charset="-128"/>
                </a:rPr>
                <a:t>x</a:t>
              </a:r>
              <a:endParaRPr lang="en-US" altLang="ja-JP" sz="1400" baseline="-25000" dirty="0" smtClean="0">
                <a:latin typeface="+mn-lt"/>
                <a:ea typeface="小塚ゴシック Pro EL" pitchFamily="34" charset="-128"/>
              </a:endParaRPr>
            </a:p>
          </p:txBody>
        </p:sp>
        <p:sp>
          <p:nvSpPr>
            <p:cNvPr id="37" name="テキスト ボックス 36"/>
            <p:cNvSpPr txBox="1"/>
            <p:nvPr/>
          </p:nvSpPr>
          <p:spPr>
            <a:xfrm>
              <a:off x="858097" y="3203389"/>
              <a:ext cx="801312" cy="308097"/>
            </a:xfrm>
            <a:prstGeom prst="rect">
              <a:avLst/>
            </a:prstGeom>
            <a:noFill/>
          </p:spPr>
          <p:txBody>
            <a:bodyPr wrap="square" rtlCol="0">
              <a:spAutoFit/>
            </a:bodyPr>
            <a:lstStyle/>
            <a:p>
              <a:pPr algn="ctr">
                <a:lnSpc>
                  <a:spcPts val="1200"/>
                </a:lnSpc>
                <a:buNone/>
              </a:pPr>
              <a:r>
                <a:rPr lang="en-US" altLang="ja-JP" sz="1400" dirty="0" err="1" smtClean="0">
                  <a:latin typeface="+mn-lt"/>
                  <a:ea typeface="小塚ゴシック Pro EL" pitchFamily="34" charset="-128"/>
                </a:rPr>
                <a:t>C</a:t>
              </a:r>
              <a:r>
                <a:rPr lang="en-US" altLang="ja-JP" sz="1400" baseline="-25000" dirty="0" err="1" smtClean="0">
                  <a:latin typeface="+mn-lt"/>
                  <a:ea typeface="小塚ゴシック Pro EL" pitchFamily="34" charset="-128"/>
                </a:rPr>
                <a:t>x</a:t>
              </a:r>
              <a:endParaRPr lang="en-US" altLang="ja-JP" sz="1400" baseline="-25000" dirty="0" smtClean="0">
                <a:latin typeface="+mn-lt"/>
                <a:ea typeface="小塚ゴシック Pro EL" pitchFamily="34" charset="-128"/>
              </a:endParaRPr>
            </a:p>
          </p:txBody>
        </p:sp>
      </p:grpSp>
      <p:sp>
        <p:nvSpPr>
          <p:cNvPr id="20" name="テキスト ボックス 19"/>
          <p:cNvSpPr txBox="1"/>
          <p:nvPr/>
        </p:nvSpPr>
        <p:spPr>
          <a:xfrm>
            <a:off x="4648312" y="3109207"/>
            <a:ext cx="3312114" cy="874085"/>
          </a:xfrm>
          <a:prstGeom prst="rect">
            <a:avLst/>
          </a:prstGeom>
          <a:noFill/>
        </p:spPr>
        <p:txBody>
          <a:bodyPr wrap="square" rtlCol="0">
            <a:spAutoFit/>
          </a:bodyPr>
          <a:lstStyle/>
          <a:p>
            <a:pPr>
              <a:lnSpc>
                <a:spcPct val="150000"/>
              </a:lnSpc>
              <a:buNone/>
            </a:pPr>
            <a:r>
              <a:rPr kumimoji="1" lang="ja-JP" altLang="en-US" sz="2400" dirty="0" smtClean="0"/>
              <a:t>マッチングブロック用の</a:t>
            </a:r>
            <a:endParaRPr kumimoji="1" lang="en-US" altLang="ja-JP" sz="2400" dirty="0" smtClean="0"/>
          </a:p>
          <a:p>
            <a:pPr algn="ctr">
              <a:lnSpc>
                <a:spcPts val="1200"/>
              </a:lnSpc>
              <a:buNone/>
            </a:pPr>
            <a:r>
              <a:rPr kumimoji="1" lang="ja-JP" altLang="en-US" sz="2400" dirty="0" smtClean="0"/>
              <a:t>伝送</a:t>
            </a:r>
            <a:r>
              <a:rPr kumimoji="1" lang="ja-JP" altLang="en-US" sz="2400" dirty="0" smtClean="0"/>
              <a:t>線路</a:t>
            </a:r>
            <a:r>
              <a:rPr kumimoji="1" lang="en-US" altLang="ja-JP" sz="2400" dirty="0" smtClean="0"/>
              <a:t>(TL)</a:t>
            </a:r>
            <a:r>
              <a:rPr kumimoji="1" lang="ja-JP" altLang="en-US" sz="2400" dirty="0" smtClean="0"/>
              <a:t>の構造</a:t>
            </a:r>
            <a:endParaRPr kumimoji="1" lang="ja-JP" altLang="en-US" sz="2400" dirty="0"/>
          </a:p>
        </p:txBody>
      </p:sp>
      <p:sp>
        <p:nvSpPr>
          <p:cNvPr id="24" name="テキスト ボックス 23"/>
          <p:cNvSpPr txBox="1"/>
          <p:nvPr/>
        </p:nvSpPr>
        <p:spPr>
          <a:xfrm>
            <a:off x="4478346" y="690813"/>
            <a:ext cx="3184302" cy="646331"/>
          </a:xfrm>
          <a:prstGeom prst="rect">
            <a:avLst/>
          </a:prstGeom>
          <a:noFill/>
        </p:spPr>
        <p:txBody>
          <a:bodyPr wrap="square" rtlCol="0">
            <a:spAutoFit/>
          </a:bodyPr>
          <a:lstStyle/>
          <a:p>
            <a:pPr>
              <a:lnSpc>
                <a:spcPct val="150000"/>
              </a:lnSpc>
              <a:buNone/>
            </a:pPr>
            <a:r>
              <a:rPr kumimoji="1" lang="ja-JP" altLang="en-US" sz="2400" dirty="0" smtClean="0"/>
              <a:t>信号線（</a:t>
            </a:r>
            <a:r>
              <a:rPr kumimoji="1" lang="ja-JP" altLang="en-US" sz="2400" dirty="0" smtClean="0"/>
              <a:t>最上層メタル）</a:t>
            </a:r>
            <a:endParaRPr kumimoji="1" lang="ja-JP" altLang="en-US" sz="2400" dirty="0"/>
          </a:p>
        </p:txBody>
      </p:sp>
      <p:cxnSp>
        <p:nvCxnSpPr>
          <p:cNvPr id="7" name="直線矢印コネクタ 6"/>
          <p:cNvCxnSpPr/>
          <p:nvPr/>
        </p:nvCxnSpPr>
        <p:spPr bwMode="auto">
          <a:xfrm>
            <a:off x="6444208" y="1235179"/>
            <a:ext cx="576064" cy="417855"/>
          </a:xfrm>
          <a:prstGeom prst="straightConnector1">
            <a:avLst/>
          </a:prstGeom>
          <a:solidFill>
            <a:schemeClr val="accent1"/>
          </a:solidFill>
          <a:ln w="38100" cap="flat" cmpd="sng" algn="ctr">
            <a:solidFill>
              <a:srgbClr val="0070C0"/>
            </a:solidFill>
            <a:prstDash val="solid"/>
            <a:round/>
            <a:headEnd type="none" w="med" len="med"/>
            <a:tailEnd type="arrow" w="med" len="med"/>
          </a:ln>
          <a:effectLst/>
        </p:spPr>
      </p:cxnSp>
      <p:sp>
        <p:nvSpPr>
          <p:cNvPr id="25" name="テキスト ボックス 24"/>
          <p:cNvSpPr txBox="1"/>
          <p:nvPr/>
        </p:nvSpPr>
        <p:spPr>
          <a:xfrm>
            <a:off x="305657" y="5603190"/>
            <a:ext cx="8303342" cy="523220"/>
          </a:xfrm>
          <a:prstGeom prst="rect">
            <a:avLst/>
          </a:prstGeom>
          <a:noFill/>
          <a:ln w="38100">
            <a:solidFill>
              <a:srgbClr val="FF0000"/>
            </a:solidFill>
          </a:ln>
        </p:spPr>
        <p:txBody>
          <a:bodyPr wrap="square" rtlCol="0">
            <a:spAutoFit/>
          </a:bodyPr>
          <a:lstStyle/>
          <a:p>
            <a:pPr>
              <a:buNone/>
            </a:pPr>
            <a:r>
              <a:rPr lang="ja-JP" altLang="en-US" sz="2800" dirty="0" smtClean="0">
                <a:solidFill>
                  <a:srgbClr val="FF0000"/>
                </a:solidFill>
                <a:latin typeface="+mn-ea"/>
                <a:ea typeface="+mn-ea"/>
                <a:sym typeface="Wingdings"/>
              </a:rPr>
              <a:t></a:t>
            </a:r>
            <a:r>
              <a:rPr lang="ja-JP" altLang="en-US" sz="2800" dirty="0" smtClean="0">
                <a:latin typeface="+mn-ea"/>
                <a:ea typeface="+mn-ea"/>
              </a:rPr>
              <a:t>同じメタル層で２つの配線を交差させることが不可能</a:t>
            </a:r>
            <a:endParaRPr lang="en-US" altLang="ja-JP" sz="2800" dirty="0" smtClean="0">
              <a:latin typeface="+mn-ea"/>
              <a:ea typeface="+mn-ea"/>
            </a:endParaRPr>
          </a:p>
        </p:txBody>
      </p:sp>
      <p:sp>
        <p:nvSpPr>
          <p:cNvPr id="27" name="テキスト ボックス 26"/>
          <p:cNvSpPr txBox="1"/>
          <p:nvPr/>
        </p:nvSpPr>
        <p:spPr>
          <a:xfrm>
            <a:off x="2081834" y="4199602"/>
            <a:ext cx="4793025" cy="646331"/>
          </a:xfrm>
          <a:prstGeom prst="rect">
            <a:avLst/>
          </a:prstGeom>
          <a:noFill/>
        </p:spPr>
        <p:txBody>
          <a:bodyPr wrap="square" rtlCol="0">
            <a:spAutoFit/>
          </a:bodyPr>
          <a:lstStyle/>
          <a:p>
            <a:pPr>
              <a:lnSpc>
                <a:spcPct val="150000"/>
              </a:lnSpc>
              <a:buNone/>
            </a:pPr>
            <a:r>
              <a:rPr kumimoji="1" lang="ja-JP" altLang="en-US" sz="2400" dirty="0" smtClean="0"/>
              <a:t>伝送線路の信号線は最上層を使用</a:t>
            </a:r>
            <a:endParaRPr kumimoji="1" lang="ja-JP" altLang="en-US" sz="2400" dirty="0"/>
          </a:p>
        </p:txBody>
      </p:sp>
      <p:sp>
        <p:nvSpPr>
          <p:cNvPr id="31" name="上矢印 30"/>
          <p:cNvSpPr/>
          <p:nvPr/>
        </p:nvSpPr>
        <p:spPr bwMode="auto">
          <a:xfrm flipV="1">
            <a:off x="4161428" y="5017572"/>
            <a:ext cx="484632" cy="362692"/>
          </a:xfrm>
          <a:prstGeom prst="upArrow">
            <a:avLst/>
          </a:prstGeom>
          <a:solidFill>
            <a:schemeClr val="accent1"/>
          </a:solidFill>
          <a:ln w="38100" cap="flat" cmpd="sng" algn="ctr">
            <a:solidFill>
              <a:schemeClr val="accent2"/>
            </a:solidFill>
            <a:prstDash val="solid"/>
            <a:round/>
            <a:headEnd type="none" w="med" len="med"/>
            <a:tailEnd type="none" w="med" len="med"/>
          </a:ln>
          <a:effectLst/>
        </p:spPr>
        <p:txBody>
          <a:bodyPr rtlCol="0" anchor="ctr"/>
          <a:lstStyle/>
          <a:p>
            <a:pPr algn="ctr"/>
            <a:endParaRPr kumimoji="1" lang="ja-JP" altLang="en-US"/>
          </a:p>
        </p:txBody>
      </p:sp>
    </p:spTree>
    <p:extLst>
      <p:ext uri="{BB962C8B-B14F-4D97-AF65-F5344CB8AC3E}">
        <p14:creationId xmlns:p14="http://schemas.microsoft.com/office/powerpoint/2010/main" val="205619676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323850" y="39713"/>
            <a:ext cx="6207148" cy="661962"/>
          </a:xfrm>
        </p:spPr>
        <p:txBody>
          <a:bodyPr/>
          <a:lstStyle/>
          <a:p>
            <a:r>
              <a:rPr kumimoji="1" lang="ja-JP" altLang="en-US" dirty="0" smtClean="0"/>
              <a:t>従来構造の問題点および目的</a:t>
            </a:r>
            <a:endParaRPr kumimoji="1" lang="ja-JP" altLang="en-US" dirty="0"/>
          </a:p>
        </p:txBody>
      </p:sp>
      <p:sp>
        <p:nvSpPr>
          <p:cNvPr id="4" name="日付プレースホルダー 3"/>
          <p:cNvSpPr>
            <a:spLocks noGrp="1"/>
          </p:cNvSpPr>
          <p:nvPr>
            <p:ph type="dt" sz="half" idx="10"/>
          </p:nvPr>
        </p:nvSpPr>
        <p:spPr/>
        <p:txBody>
          <a:bodyPr/>
          <a:lstStyle/>
          <a:p>
            <a:pPr>
              <a:defRPr/>
            </a:pPr>
            <a:r>
              <a:rPr lang="en-US" altLang="ja-JP" smtClean="0"/>
              <a:t>2013/03/20</a:t>
            </a:r>
            <a:endParaRPr lang="en-US" altLang="ja-JP"/>
          </a:p>
        </p:txBody>
      </p:sp>
      <p:sp>
        <p:nvSpPr>
          <p:cNvPr id="6" name="テキスト ボックス 5"/>
          <p:cNvSpPr txBox="1"/>
          <p:nvPr/>
        </p:nvSpPr>
        <p:spPr>
          <a:xfrm>
            <a:off x="354761" y="4197688"/>
            <a:ext cx="8303342" cy="954107"/>
          </a:xfrm>
          <a:prstGeom prst="rect">
            <a:avLst/>
          </a:prstGeom>
          <a:noFill/>
          <a:ln w="28575">
            <a:solidFill>
              <a:schemeClr val="tx1"/>
            </a:solidFill>
          </a:ln>
        </p:spPr>
        <p:txBody>
          <a:bodyPr wrap="square" rtlCol="0">
            <a:spAutoFit/>
          </a:bodyPr>
          <a:lstStyle/>
          <a:p>
            <a:pPr>
              <a:buNone/>
            </a:pPr>
            <a:r>
              <a:rPr lang="ja-JP" altLang="en-US" sz="2800" dirty="0" smtClean="0">
                <a:latin typeface="+mn-ea"/>
                <a:ea typeface="+mn-ea"/>
              </a:rPr>
              <a:t>交差部分が非対称なため、</a:t>
            </a:r>
            <a:r>
              <a:rPr lang="en-US" altLang="ja-JP" sz="2800" dirty="0" smtClean="0">
                <a:latin typeface="+mn-ea"/>
                <a:ea typeface="+mn-ea"/>
              </a:rPr>
              <a:t>CCC</a:t>
            </a:r>
            <a:r>
              <a:rPr lang="ja-JP" altLang="en-US" sz="2800" dirty="0" smtClean="0">
                <a:latin typeface="+mn-ea"/>
                <a:ea typeface="+mn-ea"/>
              </a:rPr>
              <a:t>差動増幅器も非対称となり、出力の差動信号にミスマッチが生じる。</a:t>
            </a:r>
            <a:endParaRPr lang="en-US" altLang="ja-JP" sz="2800" dirty="0" smtClean="0">
              <a:latin typeface="+mn-ea"/>
              <a:ea typeface="+mn-ea"/>
            </a:endParaRPr>
          </a:p>
        </p:txBody>
      </p:sp>
      <p:sp>
        <p:nvSpPr>
          <p:cNvPr id="21" name="テキスト ボックス 20"/>
          <p:cNvSpPr txBox="1"/>
          <p:nvPr/>
        </p:nvSpPr>
        <p:spPr>
          <a:xfrm>
            <a:off x="312570" y="3736023"/>
            <a:ext cx="1112805" cy="461665"/>
          </a:xfrm>
          <a:prstGeom prst="rect">
            <a:avLst/>
          </a:prstGeom>
          <a:noFill/>
        </p:spPr>
        <p:txBody>
          <a:bodyPr wrap="none" rtlCol="0">
            <a:spAutoFit/>
          </a:bodyPr>
          <a:lstStyle/>
          <a:p>
            <a:pPr>
              <a:buNone/>
            </a:pPr>
            <a:r>
              <a:rPr kumimoji="1" lang="ja-JP" altLang="en-US" sz="2400" u="sng" dirty="0" smtClean="0">
                <a:solidFill>
                  <a:srgbClr val="FF0000"/>
                </a:solidFill>
              </a:rPr>
              <a:t>問題点</a:t>
            </a:r>
            <a:endParaRPr kumimoji="1" lang="ja-JP" altLang="en-US" sz="2400" u="sng" dirty="0">
              <a:solidFill>
                <a:srgbClr val="FF0000"/>
              </a:solidFill>
            </a:endParaRPr>
          </a:p>
        </p:txBody>
      </p:sp>
      <p:sp>
        <p:nvSpPr>
          <p:cNvPr id="22" name="テキスト ボックス 21"/>
          <p:cNvSpPr txBox="1"/>
          <p:nvPr/>
        </p:nvSpPr>
        <p:spPr>
          <a:xfrm>
            <a:off x="324560" y="5151795"/>
            <a:ext cx="803425" cy="461665"/>
          </a:xfrm>
          <a:prstGeom prst="rect">
            <a:avLst/>
          </a:prstGeom>
          <a:noFill/>
        </p:spPr>
        <p:txBody>
          <a:bodyPr wrap="none" rtlCol="0">
            <a:spAutoFit/>
          </a:bodyPr>
          <a:lstStyle/>
          <a:p>
            <a:pPr>
              <a:buNone/>
            </a:pPr>
            <a:r>
              <a:rPr lang="ja-JP" altLang="en-US" sz="2400" u="sng" dirty="0">
                <a:solidFill>
                  <a:srgbClr val="FF0000"/>
                </a:solidFill>
              </a:rPr>
              <a:t>目的</a:t>
            </a:r>
            <a:endParaRPr kumimoji="1" lang="ja-JP" altLang="en-US" sz="2400" u="sng" dirty="0">
              <a:solidFill>
                <a:srgbClr val="FF0000"/>
              </a:solidFill>
            </a:endParaRPr>
          </a:p>
        </p:txBody>
      </p:sp>
      <p:sp>
        <p:nvSpPr>
          <p:cNvPr id="23" name="テキスト ボックス 22"/>
          <p:cNvSpPr txBox="1"/>
          <p:nvPr/>
        </p:nvSpPr>
        <p:spPr>
          <a:xfrm>
            <a:off x="392190" y="5598804"/>
            <a:ext cx="8303342" cy="954107"/>
          </a:xfrm>
          <a:prstGeom prst="rect">
            <a:avLst/>
          </a:prstGeom>
          <a:noFill/>
          <a:ln w="28575">
            <a:solidFill>
              <a:srgbClr val="FF0000"/>
            </a:solidFill>
          </a:ln>
        </p:spPr>
        <p:txBody>
          <a:bodyPr wrap="square" rtlCol="0">
            <a:spAutoFit/>
          </a:bodyPr>
          <a:lstStyle/>
          <a:p>
            <a:pPr>
              <a:buNone/>
            </a:pPr>
            <a:r>
              <a:rPr lang="ja-JP" altLang="en-US" sz="2800" dirty="0">
                <a:latin typeface="+mn-ea"/>
              </a:rPr>
              <a:t>交差</a:t>
            </a:r>
            <a:r>
              <a:rPr lang="ja-JP" altLang="en-US" sz="2800" dirty="0" smtClean="0">
                <a:latin typeface="+mn-ea"/>
              </a:rPr>
              <a:t>部分を完全</a:t>
            </a:r>
            <a:r>
              <a:rPr lang="ja-JP" altLang="en-US" sz="2800" dirty="0" smtClean="0">
                <a:latin typeface="+mn-ea"/>
                <a:ea typeface="+mn-ea"/>
              </a:rPr>
              <a:t>対称レイアウトにし、</a:t>
            </a:r>
            <a:r>
              <a:rPr lang="en-US" altLang="ja-JP" sz="2800" dirty="0" smtClean="0">
                <a:latin typeface="+mn-ea"/>
                <a:ea typeface="+mn-ea"/>
              </a:rPr>
              <a:t>CCC</a:t>
            </a:r>
            <a:r>
              <a:rPr lang="ja-JP" altLang="en-US" sz="2800" dirty="0" smtClean="0">
                <a:latin typeface="+mn-ea"/>
                <a:ea typeface="+mn-ea"/>
              </a:rPr>
              <a:t>差動増幅器の差動ミスマッチを低減する。</a:t>
            </a:r>
            <a:endParaRPr lang="en-US" altLang="ja-JP" sz="2800" dirty="0" smtClean="0">
              <a:latin typeface="+mn-lt"/>
              <a:ea typeface="小塚ゴシック Pro EL" pitchFamily="34" charset="-128"/>
            </a:endParaRPr>
          </a:p>
        </p:txBody>
      </p:sp>
      <p:pic>
        <p:nvPicPr>
          <p:cNvPr id="20" name="Picture 3" descr="C:\Users\Lim\Desktop\ieice\fig\Asym_CCC_CROSS_2D.png"/>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l="25867" t="12026" r="25867" b="12026"/>
          <a:stretch/>
        </p:blipFill>
        <p:spPr bwMode="auto">
          <a:xfrm>
            <a:off x="647565" y="1641935"/>
            <a:ext cx="1764196" cy="1734957"/>
          </a:xfrm>
          <a:prstGeom prst="rect">
            <a:avLst/>
          </a:prstGeom>
          <a:noFill/>
          <a:extLst>
            <a:ext uri="{909E8E84-426E-40DD-AFC4-6F175D3DCCD1}">
              <a14:hiddenFill xmlns:a14="http://schemas.microsoft.com/office/drawing/2010/main">
                <a:solidFill>
                  <a:srgbClr val="FFFFFF"/>
                </a:solidFill>
              </a14:hiddenFill>
            </a:ext>
          </a:extLst>
        </p:spPr>
      </p:pic>
      <p:pic>
        <p:nvPicPr>
          <p:cNvPr id="24" name="Picture 4" descr="C:\Users\Lim\Desktop\ieice\fig\Asym_CCC_CROSS_3D.png"/>
          <p:cNvPicPr>
            <a:picLocks noChangeAspect="1" noChangeArrowheads="1"/>
          </p:cNvPicPr>
          <p:nvPr/>
        </p:nvPicPr>
        <p:blipFill rotWithShape="1">
          <a:blip r:embed="rId4" cstate="print">
            <a:extLst>
              <a:ext uri="{28A0092B-C50C-407E-A947-70E740481C1C}">
                <a14:useLocalDpi xmlns:a14="http://schemas.microsoft.com/office/drawing/2010/main" val="0"/>
              </a:ext>
            </a:extLst>
          </a:blip>
          <a:srcRect l="16533" t="14587" r="17467" b="14587"/>
          <a:stretch/>
        </p:blipFill>
        <p:spPr bwMode="auto">
          <a:xfrm>
            <a:off x="3102276" y="1601429"/>
            <a:ext cx="2808312" cy="1883554"/>
          </a:xfrm>
          <a:prstGeom prst="rect">
            <a:avLst/>
          </a:prstGeom>
          <a:noFill/>
          <a:extLst>
            <a:ext uri="{909E8E84-426E-40DD-AFC4-6F175D3DCCD1}">
              <a14:hiddenFill xmlns:a14="http://schemas.microsoft.com/office/drawing/2010/main">
                <a:solidFill>
                  <a:srgbClr val="FFFFFF"/>
                </a:solidFill>
              </a14:hiddenFill>
            </a:ext>
          </a:extLst>
        </p:spPr>
      </p:pic>
      <p:sp>
        <p:nvSpPr>
          <p:cNvPr id="25" name="テキスト ボックス 24"/>
          <p:cNvSpPr txBox="1"/>
          <p:nvPr/>
        </p:nvSpPr>
        <p:spPr>
          <a:xfrm>
            <a:off x="1393800" y="838638"/>
            <a:ext cx="3637534" cy="461665"/>
          </a:xfrm>
          <a:prstGeom prst="rect">
            <a:avLst/>
          </a:prstGeom>
          <a:noFill/>
        </p:spPr>
        <p:txBody>
          <a:bodyPr wrap="none" rtlCol="0">
            <a:spAutoFit/>
          </a:bodyPr>
          <a:lstStyle/>
          <a:p>
            <a:pPr>
              <a:buNone/>
            </a:pPr>
            <a:r>
              <a:rPr kumimoji="1" lang="ja-JP" altLang="en-US" sz="2400" dirty="0" smtClean="0"/>
              <a:t>従来交差部分のレイアウト</a:t>
            </a:r>
            <a:endParaRPr kumimoji="1" lang="ja-JP" altLang="en-US" sz="2400" dirty="0"/>
          </a:p>
        </p:txBody>
      </p:sp>
      <p:sp>
        <p:nvSpPr>
          <p:cNvPr id="26" name="テキスト ボックス 25"/>
          <p:cNvSpPr txBox="1"/>
          <p:nvPr/>
        </p:nvSpPr>
        <p:spPr>
          <a:xfrm>
            <a:off x="6943062" y="1149539"/>
            <a:ext cx="2016224" cy="2529923"/>
          </a:xfrm>
          <a:prstGeom prst="rect">
            <a:avLst/>
          </a:prstGeom>
          <a:noFill/>
        </p:spPr>
        <p:txBody>
          <a:bodyPr wrap="square" rtlCol="0">
            <a:spAutoFit/>
          </a:bodyPr>
          <a:lstStyle/>
          <a:p>
            <a:pPr>
              <a:lnSpc>
                <a:spcPct val="150000"/>
              </a:lnSpc>
              <a:buNone/>
            </a:pPr>
            <a:r>
              <a:rPr kumimoji="1" lang="en-US" altLang="ja-JP" sz="2400" dirty="0" smtClean="0">
                <a:sym typeface="Wingdings"/>
              </a:rPr>
              <a:t>M12(</a:t>
            </a:r>
            <a:r>
              <a:rPr kumimoji="1" lang="ja-JP" altLang="en-US" sz="2400" dirty="0" smtClean="0"/>
              <a:t>最上層</a:t>
            </a:r>
            <a:r>
              <a:rPr kumimoji="1" lang="en-US" altLang="ja-JP" sz="2400" dirty="0" smtClean="0"/>
              <a:t>)</a:t>
            </a:r>
          </a:p>
          <a:p>
            <a:pPr>
              <a:lnSpc>
                <a:spcPct val="150000"/>
              </a:lnSpc>
              <a:buNone/>
            </a:pPr>
            <a:r>
              <a:rPr lang="en-US" altLang="ja-JP" sz="2400" dirty="0" smtClean="0">
                <a:sym typeface="Wingdings"/>
              </a:rPr>
              <a:t>M11(</a:t>
            </a:r>
            <a:r>
              <a:rPr lang="ja-JP" altLang="en-US" sz="2400" dirty="0" smtClean="0">
                <a:sym typeface="Wingdings"/>
              </a:rPr>
              <a:t>配線</a:t>
            </a:r>
            <a:r>
              <a:rPr lang="en-US" altLang="ja-JP" sz="2400" dirty="0" smtClean="0">
                <a:sym typeface="Wingdings"/>
              </a:rPr>
              <a:t>1</a:t>
            </a:r>
            <a:r>
              <a:rPr lang="ja-JP" altLang="en-US" sz="2400" dirty="0" smtClean="0">
                <a:sym typeface="Wingdings"/>
              </a:rPr>
              <a:t>）</a:t>
            </a:r>
            <a:endParaRPr lang="en-US" altLang="ja-JP" sz="2400" dirty="0" smtClean="0">
              <a:sym typeface="Wingdings"/>
            </a:endParaRPr>
          </a:p>
          <a:p>
            <a:pPr>
              <a:lnSpc>
                <a:spcPct val="150000"/>
              </a:lnSpc>
              <a:buNone/>
            </a:pPr>
            <a:r>
              <a:rPr lang="en-US" altLang="ja-JP" sz="2400" dirty="0" smtClean="0">
                <a:sym typeface="Wingdings"/>
              </a:rPr>
              <a:t>M10(</a:t>
            </a:r>
            <a:r>
              <a:rPr lang="ja-JP" altLang="en-US" sz="2400" dirty="0" smtClean="0">
                <a:sym typeface="Wingdings"/>
              </a:rPr>
              <a:t>配線</a:t>
            </a:r>
            <a:r>
              <a:rPr lang="en-US" altLang="ja-JP" sz="2400" dirty="0" smtClean="0">
                <a:sym typeface="Wingdings"/>
              </a:rPr>
              <a:t>2</a:t>
            </a:r>
            <a:r>
              <a:rPr lang="en-US" altLang="ja-JP" sz="2400" dirty="0" smtClean="0">
                <a:sym typeface="Wingdings"/>
              </a:rPr>
              <a:t>)</a:t>
            </a:r>
          </a:p>
          <a:p>
            <a:pPr>
              <a:lnSpc>
                <a:spcPct val="150000"/>
              </a:lnSpc>
              <a:buNone/>
            </a:pPr>
            <a:r>
              <a:rPr kumimoji="1" lang="ja-JP" altLang="en-US" sz="2400" dirty="0">
                <a:sym typeface="Wingdings"/>
              </a:rPr>
              <a:t>ビア</a:t>
            </a:r>
            <a:endParaRPr kumimoji="1" lang="ja-JP" altLang="en-US" sz="2400" dirty="0"/>
          </a:p>
        </p:txBody>
      </p:sp>
      <p:sp>
        <p:nvSpPr>
          <p:cNvPr id="27" name="テキスト ボックス 26"/>
          <p:cNvSpPr txBox="1"/>
          <p:nvPr/>
        </p:nvSpPr>
        <p:spPr>
          <a:xfrm>
            <a:off x="6383588" y="1336786"/>
            <a:ext cx="695259" cy="2345257"/>
          </a:xfrm>
          <a:prstGeom prst="rect">
            <a:avLst/>
          </a:prstGeom>
          <a:noFill/>
        </p:spPr>
        <p:txBody>
          <a:bodyPr wrap="square" rtlCol="0">
            <a:spAutoFit/>
          </a:bodyPr>
          <a:lstStyle/>
          <a:p>
            <a:pPr>
              <a:lnSpc>
                <a:spcPts val="3600"/>
              </a:lnSpc>
              <a:buNone/>
            </a:pPr>
            <a:r>
              <a:rPr kumimoji="1" lang="ja-JP" altLang="en-US" sz="4400" dirty="0" smtClean="0">
                <a:solidFill>
                  <a:schemeClr val="tx1">
                    <a:lumMod val="65000"/>
                    <a:lumOff val="35000"/>
                  </a:schemeClr>
                </a:solidFill>
                <a:sym typeface="Wingdings"/>
              </a:rPr>
              <a:t>　</a:t>
            </a:r>
            <a:endParaRPr kumimoji="1" lang="en-US" altLang="ja-JP" sz="4400" dirty="0" smtClean="0">
              <a:solidFill>
                <a:schemeClr val="tx1">
                  <a:lumMod val="65000"/>
                  <a:lumOff val="35000"/>
                </a:schemeClr>
              </a:solidFill>
              <a:sym typeface="Wingdings"/>
            </a:endParaRPr>
          </a:p>
          <a:p>
            <a:pPr>
              <a:lnSpc>
                <a:spcPts val="3600"/>
              </a:lnSpc>
              <a:buNone/>
            </a:pPr>
            <a:r>
              <a:rPr lang="ja-JP" altLang="en-US" sz="4400" dirty="0" smtClean="0">
                <a:solidFill>
                  <a:srgbClr val="011FB7"/>
                </a:solidFill>
                <a:sym typeface="Wingdings"/>
              </a:rPr>
              <a:t></a:t>
            </a:r>
            <a:r>
              <a:rPr lang="ja-JP" altLang="en-US" sz="4400" dirty="0" smtClean="0">
                <a:solidFill>
                  <a:schemeClr val="tx1">
                    <a:lumMod val="65000"/>
                    <a:lumOff val="35000"/>
                  </a:schemeClr>
                </a:solidFill>
                <a:sym typeface="Wingdings"/>
              </a:rPr>
              <a:t>　</a:t>
            </a:r>
            <a:endParaRPr lang="en-US" altLang="ja-JP" sz="4400" dirty="0" smtClean="0">
              <a:solidFill>
                <a:schemeClr val="tx1">
                  <a:lumMod val="65000"/>
                  <a:lumOff val="35000"/>
                </a:schemeClr>
              </a:solidFill>
              <a:sym typeface="Wingdings"/>
            </a:endParaRPr>
          </a:p>
          <a:p>
            <a:pPr>
              <a:lnSpc>
                <a:spcPts val="3600"/>
              </a:lnSpc>
              <a:buNone/>
            </a:pPr>
            <a:r>
              <a:rPr lang="ja-JP" altLang="en-US" sz="4400" dirty="0" smtClean="0">
                <a:solidFill>
                  <a:srgbClr val="4EB08B"/>
                </a:solidFill>
                <a:sym typeface="Wingdings"/>
              </a:rPr>
              <a:t></a:t>
            </a:r>
            <a:endParaRPr lang="en-US" altLang="ja-JP" sz="4400" dirty="0" smtClean="0">
              <a:solidFill>
                <a:srgbClr val="4EB08B"/>
              </a:solidFill>
              <a:sym typeface="Wingdings"/>
            </a:endParaRPr>
          </a:p>
          <a:p>
            <a:pPr>
              <a:lnSpc>
                <a:spcPts val="3600"/>
              </a:lnSpc>
              <a:buNone/>
            </a:pPr>
            <a:r>
              <a:rPr lang="ja-JP" altLang="en-US" sz="4400" dirty="0">
                <a:solidFill>
                  <a:srgbClr val="E3A6E4"/>
                </a:solidFill>
                <a:sym typeface="Wingdings"/>
              </a:rPr>
              <a:t> </a:t>
            </a:r>
            <a:r>
              <a:rPr lang="ja-JP" altLang="en-US" sz="4400" dirty="0">
                <a:solidFill>
                  <a:schemeClr val="tx1">
                    <a:lumMod val="65000"/>
                    <a:lumOff val="35000"/>
                  </a:schemeClr>
                </a:solidFill>
                <a:sym typeface="Wingdings"/>
              </a:rPr>
              <a:t>　</a:t>
            </a:r>
            <a:endParaRPr kumimoji="1" lang="ja-JP" altLang="en-US" sz="4400" dirty="0"/>
          </a:p>
        </p:txBody>
      </p:sp>
      <p:cxnSp>
        <p:nvCxnSpPr>
          <p:cNvPr id="7" name="直線矢印コネクタ 6"/>
          <p:cNvCxnSpPr/>
          <p:nvPr/>
        </p:nvCxnSpPr>
        <p:spPr bwMode="auto">
          <a:xfrm>
            <a:off x="726272" y="3404941"/>
            <a:ext cx="1577476" cy="0"/>
          </a:xfrm>
          <a:prstGeom prst="straightConnector1">
            <a:avLst/>
          </a:prstGeom>
          <a:solidFill>
            <a:schemeClr val="accent1"/>
          </a:solidFill>
          <a:ln w="38100" cap="flat" cmpd="sng" algn="ctr">
            <a:solidFill>
              <a:schemeClr val="tx1"/>
            </a:solidFill>
            <a:prstDash val="solid"/>
            <a:round/>
            <a:headEnd type="arrow"/>
            <a:tailEnd type="arrow"/>
          </a:ln>
          <a:effectLst/>
        </p:spPr>
      </p:cxnSp>
      <p:sp>
        <p:nvSpPr>
          <p:cNvPr id="28" name="テキスト ボックス 27"/>
          <p:cNvSpPr txBox="1"/>
          <p:nvPr/>
        </p:nvSpPr>
        <p:spPr>
          <a:xfrm>
            <a:off x="1011229" y="3403795"/>
            <a:ext cx="899605" cy="400110"/>
          </a:xfrm>
          <a:prstGeom prst="rect">
            <a:avLst/>
          </a:prstGeom>
          <a:noFill/>
        </p:spPr>
        <p:txBody>
          <a:bodyPr wrap="none" rtlCol="0">
            <a:spAutoFit/>
          </a:bodyPr>
          <a:lstStyle/>
          <a:p>
            <a:pPr>
              <a:buNone/>
            </a:pPr>
            <a:r>
              <a:rPr lang="en-US" altLang="ja-JP" sz="2000" dirty="0" smtClean="0"/>
              <a:t>30 </a:t>
            </a:r>
            <a:r>
              <a:rPr lang="el-GR" altLang="ja-JP" sz="2000" dirty="0" smtClean="0">
                <a:latin typeface="Times New Roman"/>
                <a:cs typeface="Times New Roman"/>
              </a:rPr>
              <a:t>μ</a:t>
            </a:r>
            <a:r>
              <a:rPr lang="en-US" altLang="ja-JP" sz="2000" dirty="0" smtClean="0">
                <a:latin typeface="Times New Roman"/>
                <a:cs typeface="Times New Roman"/>
              </a:rPr>
              <a:t>m</a:t>
            </a:r>
            <a:endParaRPr kumimoji="1" lang="ja-JP" altLang="en-US" sz="2000" dirty="0"/>
          </a:p>
        </p:txBody>
      </p:sp>
      <p:sp>
        <p:nvSpPr>
          <p:cNvPr id="29" name="テキスト ボックス 28"/>
          <p:cNvSpPr txBox="1"/>
          <p:nvPr/>
        </p:nvSpPr>
        <p:spPr>
          <a:xfrm rot="16200000">
            <a:off x="-95041" y="2309360"/>
            <a:ext cx="899605" cy="400110"/>
          </a:xfrm>
          <a:prstGeom prst="rect">
            <a:avLst/>
          </a:prstGeom>
          <a:noFill/>
        </p:spPr>
        <p:txBody>
          <a:bodyPr wrap="none" rtlCol="0">
            <a:spAutoFit/>
          </a:bodyPr>
          <a:lstStyle/>
          <a:p>
            <a:pPr>
              <a:buNone/>
            </a:pPr>
            <a:r>
              <a:rPr lang="en-US" altLang="ja-JP" sz="2000" dirty="0" smtClean="0"/>
              <a:t>30 </a:t>
            </a:r>
            <a:r>
              <a:rPr lang="el-GR" altLang="ja-JP" sz="2000" dirty="0" smtClean="0">
                <a:latin typeface="Times New Roman"/>
                <a:cs typeface="Times New Roman"/>
              </a:rPr>
              <a:t>μ</a:t>
            </a:r>
            <a:r>
              <a:rPr lang="en-US" altLang="ja-JP" sz="2000" dirty="0" smtClean="0">
                <a:latin typeface="Times New Roman"/>
                <a:cs typeface="Times New Roman"/>
              </a:rPr>
              <a:t>m</a:t>
            </a:r>
            <a:endParaRPr kumimoji="1" lang="ja-JP" altLang="en-US" sz="2000" dirty="0"/>
          </a:p>
        </p:txBody>
      </p:sp>
      <p:cxnSp>
        <p:nvCxnSpPr>
          <p:cNvPr id="30" name="直線矢印コネクタ 29"/>
          <p:cNvCxnSpPr/>
          <p:nvPr/>
        </p:nvCxnSpPr>
        <p:spPr bwMode="auto">
          <a:xfrm rot="16200000">
            <a:off x="-177178" y="2489368"/>
            <a:ext cx="1577476" cy="0"/>
          </a:xfrm>
          <a:prstGeom prst="straightConnector1">
            <a:avLst/>
          </a:prstGeom>
          <a:solidFill>
            <a:schemeClr val="accent1"/>
          </a:solidFill>
          <a:ln w="38100" cap="flat" cmpd="sng" algn="ctr">
            <a:solidFill>
              <a:schemeClr val="tx1"/>
            </a:solidFill>
            <a:prstDash val="solid"/>
            <a:round/>
            <a:headEnd type="arrow"/>
            <a:tailEnd type="arrow"/>
          </a:ln>
          <a:effectLst/>
        </p:spPr>
      </p:cxnSp>
      <p:sp>
        <p:nvSpPr>
          <p:cNvPr id="31" name="テキスト ボックス 30"/>
          <p:cNvSpPr txBox="1"/>
          <p:nvPr/>
        </p:nvSpPr>
        <p:spPr>
          <a:xfrm>
            <a:off x="2519772" y="1952836"/>
            <a:ext cx="1015021" cy="461665"/>
          </a:xfrm>
          <a:prstGeom prst="rect">
            <a:avLst/>
          </a:prstGeom>
          <a:noFill/>
        </p:spPr>
        <p:txBody>
          <a:bodyPr wrap="none" rtlCol="0">
            <a:spAutoFit/>
          </a:bodyPr>
          <a:lstStyle/>
          <a:p>
            <a:pPr>
              <a:buNone/>
            </a:pPr>
            <a:r>
              <a:rPr lang="ja-JP" altLang="en-US" sz="2400" dirty="0" smtClean="0">
                <a:solidFill>
                  <a:schemeClr val="accent6"/>
                </a:solidFill>
              </a:rPr>
              <a:t>配線１</a:t>
            </a:r>
            <a:endParaRPr kumimoji="1" lang="ja-JP" altLang="en-US" sz="2400" dirty="0">
              <a:solidFill>
                <a:schemeClr val="accent6"/>
              </a:solidFill>
            </a:endParaRPr>
          </a:p>
        </p:txBody>
      </p:sp>
      <p:sp>
        <p:nvSpPr>
          <p:cNvPr id="32" name="テキスト ボックス 31"/>
          <p:cNvSpPr txBox="1"/>
          <p:nvPr/>
        </p:nvSpPr>
        <p:spPr>
          <a:xfrm>
            <a:off x="4543861" y="1307506"/>
            <a:ext cx="974947" cy="461665"/>
          </a:xfrm>
          <a:prstGeom prst="rect">
            <a:avLst/>
          </a:prstGeom>
          <a:noFill/>
        </p:spPr>
        <p:txBody>
          <a:bodyPr wrap="none" rtlCol="0">
            <a:spAutoFit/>
          </a:bodyPr>
          <a:lstStyle/>
          <a:p>
            <a:pPr>
              <a:buNone/>
            </a:pPr>
            <a:r>
              <a:rPr lang="ja-JP" altLang="en-US" sz="2400" dirty="0" smtClean="0">
                <a:solidFill>
                  <a:schemeClr val="accent6"/>
                </a:solidFill>
              </a:rPr>
              <a:t>配線</a:t>
            </a:r>
            <a:r>
              <a:rPr lang="en-US" altLang="ja-JP" sz="2400" dirty="0" smtClean="0">
                <a:solidFill>
                  <a:schemeClr val="accent6"/>
                </a:solidFill>
              </a:rPr>
              <a:t>2</a:t>
            </a:r>
            <a:endParaRPr kumimoji="1" lang="ja-JP" altLang="en-US" sz="2400" dirty="0">
              <a:solidFill>
                <a:schemeClr val="accent6"/>
              </a:solidFill>
            </a:endParaRPr>
          </a:p>
        </p:txBody>
      </p:sp>
    </p:spTree>
    <p:extLst>
      <p:ext uri="{BB962C8B-B14F-4D97-AF65-F5344CB8AC3E}">
        <p14:creationId xmlns:p14="http://schemas.microsoft.com/office/powerpoint/2010/main" val="264155467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日付プレースホルダ 3"/>
          <p:cNvSpPr>
            <a:spLocks noGrp="1"/>
          </p:cNvSpPr>
          <p:nvPr>
            <p:ph type="dt" sz="half" idx="10"/>
          </p:nvPr>
        </p:nvSpPr>
        <p:spPr/>
        <p:txBody>
          <a:bodyPr/>
          <a:lstStyle/>
          <a:p>
            <a:pPr>
              <a:defRPr/>
            </a:pPr>
            <a:r>
              <a:rPr lang="en-US" altLang="ja-JP" smtClean="0"/>
              <a:t>2013/03/20</a:t>
            </a:r>
            <a:endParaRPr lang="en-US" altLang="ja-JP"/>
          </a:p>
        </p:txBody>
      </p:sp>
      <p:sp>
        <p:nvSpPr>
          <p:cNvPr id="3" name="タイトル 2"/>
          <p:cNvSpPr>
            <a:spLocks noGrp="1"/>
          </p:cNvSpPr>
          <p:nvPr>
            <p:ph type="title"/>
          </p:nvPr>
        </p:nvSpPr>
        <p:spPr>
          <a:xfrm>
            <a:off x="323850" y="39713"/>
            <a:ext cx="3427541" cy="661962"/>
          </a:xfrm>
        </p:spPr>
        <p:txBody>
          <a:bodyPr/>
          <a:lstStyle/>
          <a:p>
            <a:r>
              <a:rPr kumimoji="1" lang="ja-JP" altLang="en-US" dirty="0" smtClean="0"/>
              <a:t>提案レイアウト</a:t>
            </a:r>
            <a:endParaRPr kumimoji="1" lang="ja-JP" altLang="en-US" dirty="0"/>
          </a:p>
        </p:txBody>
      </p:sp>
      <p:pic>
        <p:nvPicPr>
          <p:cNvPr id="8" name="Picture 5" descr="C:\Users\Lim\Desktop\ieice\fig\Sym_CCC_CROSS_2D.png"/>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l="28000" t="10106" r="28267" b="9467"/>
          <a:stretch/>
        </p:blipFill>
        <p:spPr bwMode="auto">
          <a:xfrm>
            <a:off x="545293" y="1295634"/>
            <a:ext cx="3046412" cy="3501517"/>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6" descr="C:\Users\Lim\Desktop\ieice\fig\Sym_CCC_CROSS_3D.png"/>
          <p:cNvPicPr>
            <a:picLocks noChangeAspect="1" noChangeArrowheads="1"/>
          </p:cNvPicPr>
          <p:nvPr/>
        </p:nvPicPr>
        <p:blipFill rotWithShape="1">
          <a:blip r:embed="rId4" cstate="print">
            <a:extLst>
              <a:ext uri="{28A0092B-C50C-407E-A947-70E740481C1C}">
                <a14:useLocalDpi xmlns:a14="http://schemas.microsoft.com/office/drawing/2010/main" val="0"/>
              </a:ext>
            </a:extLst>
          </a:blip>
          <a:srcRect l="17067" t="15440" r="16400" b="16720"/>
          <a:stretch/>
        </p:blipFill>
        <p:spPr bwMode="auto">
          <a:xfrm>
            <a:off x="3753602" y="1602654"/>
            <a:ext cx="4435295" cy="2826502"/>
          </a:xfrm>
          <a:prstGeom prst="rect">
            <a:avLst/>
          </a:prstGeom>
          <a:noFill/>
          <a:extLst>
            <a:ext uri="{909E8E84-426E-40DD-AFC4-6F175D3DCCD1}">
              <a14:hiddenFill xmlns:a14="http://schemas.microsoft.com/office/drawing/2010/main">
                <a:solidFill>
                  <a:srgbClr val="FFFFFF"/>
                </a:solidFill>
              </a14:hiddenFill>
            </a:ext>
          </a:extLst>
        </p:spPr>
      </p:pic>
      <p:sp>
        <p:nvSpPr>
          <p:cNvPr id="18" name="テキスト ボックス 17"/>
          <p:cNvSpPr txBox="1"/>
          <p:nvPr/>
        </p:nvSpPr>
        <p:spPr>
          <a:xfrm>
            <a:off x="1827736" y="801627"/>
            <a:ext cx="3637534" cy="461665"/>
          </a:xfrm>
          <a:prstGeom prst="rect">
            <a:avLst/>
          </a:prstGeom>
          <a:noFill/>
        </p:spPr>
        <p:txBody>
          <a:bodyPr wrap="none" rtlCol="0">
            <a:spAutoFit/>
          </a:bodyPr>
          <a:lstStyle/>
          <a:p>
            <a:pPr>
              <a:buNone/>
            </a:pPr>
            <a:r>
              <a:rPr lang="ja-JP" altLang="en-US" sz="2400" dirty="0" smtClean="0"/>
              <a:t>提案</a:t>
            </a:r>
            <a:r>
              <a:rPr lang="ja-JP" altLang="en-US" sz="2400" dirty="0"/>
              <a:t>交差</a:t>
            </a:r>
            <a:r>
              <a:rPr lang="ja-JP" altLang="en-US" sz="2400" dirty="0" smtClean="0"/>
              <a:t>部分の</a:t>
            </a:r>
            <a:r>
              <a:rPr kumimoji="1" lang="ja-JP" altLang="en-US" sz="2400" dirty="0" smtClean="0"/>
              <a:t>レイアウト</a:t>
            </a:r>
            <a:endParaRPr kumimoji="1" lang="ja-JP" altLang="en-US" sz="2400" dirty="0"/>
          </a:p>
        </p:txBody>
      </p:sp>
      <p:sp>
        <p:nvSpPr>
          <p:cNvPr id="22" name="テキスト ボックス 21"/>
          <p:cNvSpPr txBox="1"/>
          <p:nvPr/>
        </p:nvSpPr>
        <p:spPr>
          <a:xfrm>
            <a:off x="1527556" y="6129300"/>
            <a:ext cx="5995740" cy="523220"/>
          </a:xfrm>
          <a:prstGeom prst="rect">
            <a:avLst/>
          </a:prstGeom>
          <a:noFill/>
          <a:ln w="28575">
            <a:solidFill>
              <a:srgbClr val="FF0000"/>
            </a:solidFill>
          </a:ln>
        </p:spPr>
        <p:txBody>
          <a:bodyPr wrap="square" rtlCol="0">
            <a:spAutoFit/>
          </a:bodyPr>
          <a:lstStyle/>
          <a:p>
            <a:pPr algn="ctr">
              <a:buNone/>
            </a:pPr>
            <a:r>
              <a:rPr lang="ja-JP" altLang="en-US" sz="2800" dirty="0" smtClean="0">
                <a:solidFill>
                  <a:srgbClr val="00B050"/>
                </a:solidFill>
                <a:latin typeface="+mn-ea"/>
                <a:sym typeface="Wingdings"/>
              </a:rPr>
              <a:t>　</a:t>
            </a:r>
            <a:r>
              <a:rPr lang="ja-JP" altLang="en-US" sz="2800" dirty="0" smtClean="0">
                <a:latin typeface="+mn-ea"/>
              </a:rPr>
              <a:t>対称性の高い構造が実現</a:t>
            </a:r>
            <a:endParaRPr lang="en-US" altLang="ja-JP" sz="2800" dirty="0" smtClean="0">
              <a:latin typeface="+mn-lt"/>
              <a:ea typeface="小塚ゴシック Pro EL" pitchFamily="34" charset="-128"/>
            </a:endParaRPr>
          </a:p>
        </p:txBody>
      </p:sp>
      <p:sp>
        <p:nvSpPr>
          <p:cNvPr id="13" name="テキスト ボックス 12"/>
          <p:cNvSpPr txBox="1"/>
          <p:nvPr/>
        </p:nvSpPr>
        <p:spPr>
          <a:xfrm>
            <a:off x="6793065" y="3808168"/>
            <a:ext cx="695259" cy="1902059"/>
          </a:xfrm>
          <a:prstGeom prst="rect">
            <a:avLst/>
          </a:prstGeom>
          <a:noFill/>
        </p:spPr>
        <p:txBody>
          <a:bodyPr wrap="square" rtlCol="0">
            <a:spAutoFit/>
          </a:bodyPr>
          <a:lstStyle/>
          <a:p>
            <a:pPr>
              <a:lnSpc>
                <a:spcPts val="4000"/>
              </a:lnSpc>
              <a:buNone/>
            </a:pPr>
            <a:r>
              <a:rPr kumimoji="1" lang="ja-JP" altLang="en-US" sz="4400" dirty="0" smtClean="0">
                <a:solidFill>
                  <a:schemeClr val="tx1">
                    <a:lumMod val="65000"/>
                    <a:lumOff val="35000"/>
                  </a:schemeClr>
                </a:solidFill>
                <a:sym typeface="Wingdings"/>
              </a:rPr>
              <a:t>　</a:t>
            </a:r>
            <a:endParaRPr kumimoji="1" lang="en-US" altLang="ja-JP" sz="4400" dirty="0" smtClean="0">
              <a:solidFill>
                <a:schemeClr val="tx1">
                  <a:lumMod val="65000"/>
                  <a:lumOff val="35000"/>
                </a:schemeClr>
              </a:solidFill>
              <a:sym typeface="Wingdings"/>
            </a:endParaRPr>
          </a:p>
          <a:p>
            <a:pPr>
              <a:lnSpc>
                <a:spcPts val="4000"/>
              </a:lnSpc>
              <a:buNone/>
            </a:pPr>
            <a:r>
              <a:rPr lang="ja-JP" altLang="en-US" sz="4400" dirty="0" smtClean="0">
                <a:solidFill>
                  <a:srgbClr val="011FB7"/>
                </a:solidFill>
                <a:sym typeface="Wingdings"/>
              </a:rPr>
              <a:t></a:t>
            </a:r>
            <a:endParaRPr lang="en-US" altLang="ja-JP" sz="4400" dirty="0" smtClean="0">
              <a:solidFill>
                <a:srgbClr val="011FB7"/>
              </a:solidFill>
              <a:sym typeface="Wingdings"/>
            </a:endParaRPr>
          </a:p>
          <a:p>
            <a:pPr>
              <a:lnSpc>
                <a:spcPts val="4000"/>
              </a:lnSpc>
              <a:buNone/>
            </a:pPr>
            <a:r>
              <a:rPr lang="ja-JP" altLang="en-US" sz="4400" dirty="0" smtClean="0">
                <a:solidFill>
                  <a:srgbClr val="E3A6E4"/>
                </a:solidFill>
                <a:sym typeface="Wingdings"/>
              </a:rPr>
              <a:t></a:t>
            </a:r>
            <a:r>
              <a:rPr lang="ja-JP" altLang="en-US" sz="4400" dirty="0">
                <a:solidFill>
                  <a:schemeClr val="tx1">
                    <a:lumMod val="65000"/>
                    <a:lumOff val="35000"/>
                  </a:schemeClr>
                </a:solidFill>
                <a:sym typeface="Wingdings"/>
              </a:rPr>
              <a:t>　</a:t>
            </a:r>
            <a:endParaRPr kumimoji="1" lang="ja-JP" altLang="en-US" sz="4400" dirty="0"/>
          </a:p>
        </p:txBody>
      </p:sp>
      <p:cxnSp>
        <p:nvCxnSpPr>
          <p:cNvPr id="14" name="直線矢印コネクタ 13"/>
          <p:cNvCxnSpPr/>
          <p:nvPr/>
        </p:nvCxnSpPr>
        <p:spPr bwMode="auto">
          <a:xfrm>
            <a:off x="829958" y="4797151"/>
            <a:ext cx="2641027" cy="0"/>
          </a:xfrm>
          <a:prstGeom prst="straightConnector1">
            <a:avLst/>
          </a:prstGeom>
          <a:solidFill>
            <a:schemeClr val="accent1"/>
          </a:solidFill>
          <a:ln w="38100" cap="flat" cmpd="sng" algn="ctr">
            <a:solidFill>
              <a:schemeClr val="tx1"/>
            </a:solidFill>
            <a:prstDash val="solid"/>
            <a:round/>
            <a:headEnd type="arrow"/>
            <a:tailEnd type="arrow"/>
          </a:ln>
          <a:effectLst/>
        </p:spPr>
      </p:cxnSp>
      <p:sp>
        <p:nvSpPr>
          <p:cNvPr id="15" name="テキスト ボックス 14"/>
          <p:cNvSpPr txBox="1"/>
          <p:nvPr/>
        </p:nvSpPr>
        <p:spPr>
          <a:xfrm>
            <a:off x="1628533" y="4797151"/>
            <a:ext cx="1043876" cy="461665"/>
          </a:xfrm>
          <a:prstGeom prst="rect">
            <a:avLst/>
          </a:prstGeom>
          <a:noFill/>
        </p:spPr>
        <p:txBody>
          <a:bodyPr wrap="none" rtlCol="0">
            <a:spAutoFit/>
          </a:bodyPr>
          <a:lstStyle/>
          <a:p>
            <a:pPr>
              <a:buNone/>
            </a:pPr>
            <a:r>
              <a:rPr lang="en-US" altLang="ja-JP" sz="2400" dirty="0" smtClean="0"/>
              <a:t>30 </a:t>
            </a:r>
            <a:r>
              <a:rPr lang="el-GR" altLang="ja-JP" sz="2400" dirty="0" smtClean="0">
                <a:latin typeface="Times New Roman"/>
                <a:cs typeface="Times New Roman"/>
              </a:rPr>
              <a:t>μ</a:t>
            </a:r>
            <a:r>
              <a:rPr lang="en-US" altLang="ja-JP" sz="2400" dirty="0" smtClean="0">
                <a:latin typeface="Times New Roman"/>
                <a:cs typeface="Times New Roman"/>
              </a:rPr>
              <a:t>m</a:t>
            </a:r>
            <a:endParaRPr kumimoji="1" lang="ja-JP" altLang="en-US" sz="2400" dirty="0"/>
          </a:p>
        </p:txBody>
      </p:sp>
      <p:sp>
        <p:nvSpPr>
          <p:cNvPr id="16" name="テキスト ボックス 15"/>
          <p:cNvSpPr txBox="1"/>
          <p:nvPr/>
        </p:nvSpPr>
        <p:spPr>
          <a:xfrm rot="16200000">
            <a:off x="-249567" y="2785073"/>
            <a:ext cx="1043876" cy="461665"/>
          </a:xfrm>
          <a:prstGeom prst="rect">
            <a:avLst/>
          </a:prstGeom>
          <a:noFill/>
        </p:spPr>
        <p:txBody>
          <a:bodyPr wrap="none" rtlCol="0">
            <a:spAutoFit/>
          </a:bodyPr>
          <a:lstStyle/>
          <a:p>
            <a:pPr>
              <a:buNone/>
            </a:pPr>
            <a:r>
              <a:rPr lang="en-US" altLang="ja-JP" sz="2400" dirty="0"/>
              <a:t>5</a:t>
            </a:r>
            <a:r>
              <a:rPr lang="en-US" altLang="ja-JP" sz="2400" dirty="0" smtClean="0"/>
              <a:t>0 </a:t>
            </a:r>
            <a:r>
              <a:rPr lang="el-GR" altLang="ja-JP" sz="2400" dirty="0" smtClean="0">
                <a:latin typeface="Times New Roman"/>
                <a:cs typeface="Times New Roman"/>
              </a:rPr>
              <a:t>μ</a:t>
            </a:r>
            <a:r>
              <a:rPr lang="en-US" altLang="ja-JP" sz="2400" dirty="0" smtClean="0">
                <a:latin typeface="Times New Roman"/>
                <a:cs typeface="Times New Roman"/>
              </a:rPr>
              <a:t>m</a:t>
            </a:r>
            <a:endParaRPr kumimoji="1" lang="ja-JP" altLang="en-US" sz="2400" dirty="0"/>
          </a:p>
        </p:txBody>
      </p:sp>
      <p:cxnSp>
        <p:nvCxnSpPr>
          <p:cNvPr id="19" name="直線矢印コネクタ 18"/>
          <p:cNvCxnSpPr/>
          <p:nvPr/>
        </p:nvCxnSpPr>
        <p:spPr bwMode="auto">
          <a:xfrm flipV="1">
            <a:off x="528203" y="1378675"/>
            <a:ext cx="0" cy="3274461"/>
          </a:xfrm>
          <a:prstGeom prst="straightConnector1">
            <a:avLst/>
          </a:prstGeom>
          <a:solidFill>
            <a:schemeClr val="accent1"/>
          </a:solidFill>
          <a:ln w="38100" cap="flat" cmpd="sng" algn="ctr">
            <a:solidFill>
              <a:schemeClr val="tx1"/>
            </a:solidFill>
            <a:prstDash val="solid"/>
            <a:round/>
            <a:headEnd type="arrow"/>
            <a:tailEnd type="arrow"/>
          </a:ln>
          <a:effectLst/>
        </p:spPr>
      </p:cxnSp>
      <p:sp>
        <p:nvSpPr>
          <p:cNvPr id="21" name="テキスト ボックス 20"/>
          <p:cNvSpPr txBox="1"/>
          <p:nvPr/>
        </p:nvSpPr>
        <p:spPr>
          <a:xfrm>
            <a:off x="7308304" y="3702106"/>
            <a:ext cx="2016224" cy="1902059"/>
          </a:xfrm>
          <a:prstGeom prst="rect">
            <a:avLst/>
          </a:prstGeom>
          <a:noFill/>
        </p:spPr>
        <p:txBody>
          <a:bodyPr wrap="square" rtlCol="0">
            <a:spAutoFit/>
          </a:bodyPr>
          <a:lstStyle/>
          <a:p>
            <a:pPr>
              <a:lnSpc>
                <a:spcPct val="150000"/>
              </a:lnSpc>
              <a:buNone/>
            </a:pPr>
            <a:r>
              <a:rPr kumimoji="1" lang="en-US" altLang="ja-JP" sz="2400" dirty="0" smtClean="0">
                <a:sym typeface="Wingdings"/>
              </a:rPr>
              <a:t>M12(</a:t>
            </a:r>
            <a:r>
              <a:rPr kumimoji="1" lang="ja-JP" altLang="en-US" sz="2400" dirty="0" smtClean="0">
                <a:sym typeface="Wingdings"/>
              </a:rPr>
              <a:t>最上層</a:t>
            </a:r>
            <a:r>
              <a:rPr kumimoji="1" lang="en-US" altLang="ja-JP" sz="2400" dirty="0" smtClean="0"/>
              <a:t>)</a:t>
            </a:r>
          </a:p>
          <a:p>
            <a:pPr>
              <a:lnSpc>
                <a:spcPct val="150000"/>
              </a:lnSpc>
              <a:buNone/>
            </a:pPr>
            <a:r>
              <a:rPr lang="en-US" altLang="ja-JP" sz="2400" dirty="0" smtClean="0">
                <a:sym typeface="Wingdings"/>
              </a:rPr>
              <a:t>M11</a:t>
            </a:r>
          </a:p>
          <a:p>
            <a:pPr>
              <a:lnSpc>
                <a:spcPct val="150000"/>
              </a:lnSpc>
              <a:buNone/>
            </a:pPr>
            <a:r>
              <a:rPr lang="ja-JP" altLang="en-US" sz="2400" dirty="0">
                <a:sym typeface="Wingdings"/>
              </a:rPr>
              <a:t>ビア</a:t>
            </a:r>
            <a:endParaRPr lang="ja-JP" altLang="en-US" sz="2400" dirty="0" smtClean="0">
              <a:sym typeface="Wingdings"/>
            </a:endParaRPr>
          </a:p>
        </p:txBody>
      </p:sp>
      <p:sp>
        <p:nvSpPr>
          <p:cNvPr id="24" name="テキスト ボックス 23"/>
          <p:cNvSpPr txBox="1"/>
          <p:nvPr/>
        </p:nvSpPr>
        <p:spPr>
          <a:xfrm>
            <a:off x="3646503" y="2370811"/>
            <a:ext cx="1015021" cy="461665"/>
          </a:xfrm>
          <a:prstGeom prst="rect">
            <a:avLst/>
          </a:prstGeom>
          <a:noFill/>
        </p:spPr>
        <p:txBody>
          <a:bodyPr wrap="none" rtlCol="0">
            <a:spAutoFit/>
          </a:bodyPr>
          <a:lstStyle/>
          <a:p>
            <a:pPr>
              <a:buNone/>
            </a:pPr>
            <a:r>
              <a:rPr lang="ja-JP" altLang="en-US" sz="2400" dirty="0" smtClean="0">
                <a:solidFill>
                  <a:schemeClr val="accent6"/>
                </a:solidFill>
              </a:rPr>
              <a:t>配線１</a:t>
            </a:r>
            <a:endParaRPr kumimoji="1" lang="ja-JP" altLang="en-US" sz="2400" dirty="0">
              <a:solidFill>
                <a:schemeClr val="accent6"/>
              </a:solidFill>
            </a:endParaRPr>
          </a:p>
        </p:txBody>
      </p:sp>
      <p:sp>
        <p:nvSpPr>
          <p:cNvPr id="25" name="テキスト ボックス 24"/>
          <p:cNvSpPr txBox="1"/>
          <p:nvPr/>
        </p:nvSpPr>
        <p:spPr>
          <a:xfrm>
            <a:off x="5102263" y="1493057"/>
            <a:ext cx="974947" cy="461665"/>
          </a:xfrm>
          <a:prstGeom prst="rect">
            <a:avLst/>
          </a:prstGeom>
          <a:noFill/>
        </p:spPr>
        <p:txBody>
          <a:bodyPr wrap="none" rtlCol="0">
            <a:spAutoFit/>
          </a:bodyPr>
          <a:lstStyle/>
          <a:p>
            <a:pPr>
              <a:buNone/>
            </a:pPr>
            <a:r>
              <a:rPr lang="ja-JP" altLang="en-US" sz="2400" dirty="0" smtClean="0">
                <a:solidFill>
                  <a:schemeClr val="accent6"/>
                </a:solidFill>
              </a:rPr>
              <a:t>配線</a:t>
            </a:r>
            <a:r>
              <a:rPr lang="en-US" altLang="ja-JP" sz="2400" dirty="0" smtClean="0">
                <a:solidFill>
                  <a:schemeClr val="accent6"/>
                </a:solidFill>
              </a:rPr>
              <a:t>2</a:t>
            </a:r>
            <a:endParaRPr kumimoji="1" lang="ja-JP" altLang="en-US" sz="2400" dirty="0">
              <a:solidFill>
                <a:schemeClr val="accent6"/>
              </a:solidFill>
            </a:endParaRPr>
          </a:p>
        </p:txBody>
      </p:sp>
      <p:sp>
        <p:nvSpPr>
          <p:cNvPr id="26" name="上矢印 25"/>
          <p:cNvSpPr/>
          <p:nvPr/>
        </p:nvSpPr>
        <p:spPr bwMode="auto">
          <a:xfrm flipV="1">
            <a:off x="4283110" y="5641623"/>
            <a:ext cx="484632" cy="362692"/>
          </a:xfrm>
          <a:prstGeom prst="upArrow">
            <a:avLst/>
          </a:prstGeom>
          <a:solidFill>
            <a:schemeClr val="accent1"/>
          </a:solidFill>
          <a:ln w="38100" cap="flat" cmpd="sng" algn="ctr">
            <a:solidFill>
              <a:schemeClr val="accent2"/>
            </a:solidFill>
            <a:prstDash val="solid"/>
            <a:round/>
            <a:headEnd type="none" w="med" len="med"/>
            <a:tailEnd type="none" w="med" len="med"/>
          </a:ln>
          <a:effectLst/>
        </p:spPr>
        <p:txBody>
          <a:bodyPr rtlCol="0" anchor="ctr"/>
          <a:lstStyle/>
          <a:p>
            <a:pPr algn="ctr"/>
            <a:endParaRPr kumimoji="1" lang="ja-JP" altLang="en-US"/>
          </a:p>
        </p:txBody>
      </p:sp>
    </p:spTree>
    <p:extLst>
      <p:ext uri="{BB962C8B-B14F-4D97-AF65-F5344CB8AC3E}">
        <p14:creationId xmlns:p14="http://schemas.microsoft.com/office/powerpoint/2010/main" val="374382712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日付プレースホルダ 3"/>
          <p:cNvSpPr>
            <a:spLocks noGrp="1"/>
          </p:cNvSpPr>
          <p:nvPr>
            <p:ph type="dt" sz="half" idx="10"/>
          </p:nvPr>
        </p:nvSpPr>
        <p:spPr/>
        <p:txBody>
          <a:bodyPr/>
          <a:lstStyle/>
          <a:p>
            <a:pPr>
              <a:defRPr/>
            </a:pPr>
            <a:r>
              <a:rPr lang="en-US" altLang="ja-JP" smtClean="0"/>
              <a:t>2013/03/20</a:t>
            </a:r>
            <a:endParaRPr lang="en-US" altLang="ja-JP"/>
          </a:p>
        </p:txBody>
      </p:sp>
      <p:sp>
        <p:nvSpPr>
          <p:cNvPr id="3" name="タイトル 2"/>
          <p:cNvSpPr>
            <a:spLocks noGrp="1"/>
          </p:cNvSpPr>
          <p:nvPr>
            <p:ph type="title"/>
          </p:nvPr>
        </p:nvSpPr>
        <p:spPr>
          <a:xfrm>
            <a:off x="323850" y="39713"/>
            <a:ext cx="5743880" cy="661962"/>
          </a:xfrm>
        </p:spPr>
        <p:txBody>
          <a:bodyPr/>
          <a:lstStyle/>
          <a:p>
            <a:r>
              <a:rPr kumimoji="1" lang="ja-JP" altLang="en-US" dirty="0" smtClean="0"/>
              <a:t>従来構造と提案構造の比較</a:t>
            </a:r>
            <a:endParaRPr kumimoji="1" lang="ja-JP" altLang="en-US" dirty="0"/>
          </a:p>
        </p:txBody>
      </p:sp>
      <p:pic>
        <p:nvPicPr>
          <p:cNvPr id="8" name="Picture 5" descr="C:\Users\Lim\Desktop\ieice\fig\Sym_CCC_CROSS_2D.png"/>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l="28000" t="10106" r="28267" b="9467"/>
          <a:stretch/>
        </p:blipFill>
        <p:spPr bwMode="auto">
          <a:xfrm>
            <a:off x="868550" y="3400203"/>
            <a:ext cx="1728000" cy="1986147"/>
          </a:xfrm>
          <a:prstGeom prst="rect">
            <a:avLst/>
          </a:prstGeom>
          <a:noFill/>
          <a:extLst>
            <a:ext uri="{909E8E84-426E-40DD-AFC4-6F175D3DCCD1}">
              <a14:hiddenFill xmlns:a14="http://schemas.microsoft.com/office/drawing/2010/main">
                <a:solidFill>
                  <a:srgbClr val="FFFFFF"/>
                </a:solidFill>
              </a14:hiddenFill>
            </a:ext>
          </a:extLst>
        </p:spPr>
      </p:pic>
      <p:pic>
        <p:nvPicPr>
          <p:cNvPr id="41987" name="Picture 3"/>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491881" y="1264515"/>
            <a:ext cx="5184576" cy="33077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8" name="テキスト ボックス 17"/>
          <p:cNvSpPr txBox="1"/>
          <p:nvPr/>
        </p:nvSpPr>
        <p:spPr>
          <a:xfrm>
            <a:off x="1021458" y="3032956"/>
            <a:ext cx="1422184" cy="461665"/>
          </a:xfrm>
          <a:prstGeom prst="rect">
            <a:avLst/>
          </a:prstGeom>
          <a:noFill/>
        </p:spPr>
        <p:txBody>
          <a:bodyPr wrap="none" rtlCol="0">
            <a:spAutoFit/>
          </a:bodyPr>
          <a:lstStyle/>
          <a:p>
            <a:pPr>
              <a:buNone/>
            </a:pPr>
            <a:r>
              <a:rPr lang="ja-JP" altLang="en-US" sz="2400" dirty="0" smtClean="0"/>
              <a:t>提案構造</a:t>
            </a:r>
            <a:endParaRPr kumimoji="1" lang="ja-JP" altLang="en-US" sz="2400" dirty="0"/>
          </a:p>
        </p:txBody>
      </p:sp>
      <p:sp>
        <p:nvSpPr>
          <p:cNvPr id="20" name="テキスト ボックス 19"/>
          <p:cNvSpPr txBox="1"/>
          <p:nvPr/>
        </p:nvSpPr>
        <p:spPr>
          <a:xfrm>
            <a:off x="4903109" y="827875"/>
            <a:ext cx="2659702" cy="461665"/>
          </a:xfrm>
          <a:prstGeom prst="rect">
            <a:avLst/>
          </a:prstGeom>
          <a:noFill/>
        </p:spPr>
        <p:txBody>
          <a:bodyPr wrap="none" rtlCol="0">
            <a:spAutoFit/>
          </a:bodyPr>
          <a:lstStyle/>
          <a:p>
            <a:pPr>
              <a:buNone/>
            </a:pPr>
            <a:r>
              <a:rPr lang="ja-JP" altLang="en-US" sz="2400" dirty="0"/>
              <a:t>電</a:t>
            </a:r>
            <a:r>
              <a:rPr lang="ja-JP" altLang="en-US" sz="2400" dirty="0" smtClean="0"/>
              <a:t>磁界解析の</a:t>
            </a:r>
            <a:r>
              <a:rPr kumimoji="1" lang="ja-JP" altLang="en-US" sz="2400" dirty="0" smtClean="0"/>
              <a:t>結果</a:t>
            </a:r>
            <a:endParaRPr kumimoji="1" lang="ja-JP" altLang="en-US" sz="2400" dirty="0"/>
          </a:p>
        </p:txBody>
      </p:sp>
      <p:sp>
        <p:nvSpPr>
          <p:cNvPr id="7" name="テキスト ボックス 6"/>
          <p:cNvSpPr txBox="1"/>
          <p:nvPr/>
        </p:nvSpPr>
        <p:spPr>
          <a:xfrm>
            <a:off x="7416316" y="1765286"/>
            <a:ext cx="801823" cy="461665"/>
          </a:xfrm>
          <a:prstGeom prst="rect">
            <a:avLst/>
          </a:prstGeom>
          <a:solidFill>
            <a:schemeClr val="bg1"/>
          </a:solidFill>
        </p:spPr>
        <p:txBody>
          <a:bodyPr wrap="none" rtlCol="0">
            <a:spAutoFit/>
          </a:bodyPr>
          <a:lstStyle/>
          <a:p>
            <a:pPr>
              <a:buNone/>
            </a:pPr>
            <a:r>
              <a:rPr kumimoji="1" lang="en-US" altLang="ja-JP" sz="2400" dirty="0" smtClean="0">
                <a:solidFill>
                  <a:srgbClr val="FF0000"/>
                </a:solidFill>
              </a:rPr>
              <a:t>14%</a:t>
            </a:r>
            <a:endParaRPr kumimoji="1" lang="ja-JP" altLang="en-US" sz="2400" dirty="0">
              <a:solidFill>
                <a:srgbClr val="FF0000"/>
              </a:solidFill>
            </a:endParaRPr>
          </a:p>
        </p:txBody>
      </p:sp>
      <p:sp>
        <p:nvSpPr>
          <p:cNvPr id="17" name="円弧 16"/>
          <p:cNvSpPr/>
          <p:nvPr/>
        </p:nvSpPr>
        <p:spPr bwMode="auto">
          <a:xfrm>
            <a:off x="6849133" y="1490765"/>
            <a:ext cx="468052" cy="1199527"/>
          </a:xfrm>
          <a:prstGeom prst="arc">
            <a:avLst>
              <a:gd name="adj1" fmla="val 18773069"/>
              <a:gd name="adj2" fmla="val 1091990"/>
            </a:avLst>
          </a:prstGeom>
          <a:noFill/>
          <a:ln w="38100" cap="flat" cmpd="sng" algn="ctr">
            <a:solidFill>
              <a:srgbClr val="FF0000"/>
            </a:solidFill>
            <a:prstDash val="solid"/>
            <a:round/>
            <a:headEnd type="arrow" w="med" len="med"/>
            <a:tailEnd type="none" w="med" len="med"/>
          </a:ln>
          <a:effectLst/>
        </p:spPr>
        <p:txBody>
          <a:bodyPr rtlCol="0" anchor="ctr"/>
          <a:lstStyle/>
          <a:p>
            <a:pPr algn="ctr"/>
            <a:endParaRPr kumimoji="1" lang="ja-JP" altLang="en-US"/>
          </a:p>
        </p:txBody>
      </p:sp>
      <p:pic>
        <p:nvPicPr>
          <p:cNvPr id="14" name="Picture 3" descr="C:\Users\Lim\Desktop\ieice\fig\Asym_CCC_CROSS_2D.png"/>
          <p:cNvPicPr>
            <a:picLocks noChangeAspect="1" noChangeArrowheads="1"/>
          </p:cNvPicPr>
          <p:nvPr/>
        </p:nvPicPr>
        <p:blipFill rotWithShape="1">
          <a:blip r:embed="rId5" cstate="print">
            <a:extLst>
              <a:ext uri="{28A0092B-C50C-407E-A947-70E740481C1C}">
                <a14:useLocalDpi xmlns:a14="http://schemas.microsoft.com/office/drawing/2010/main" val="0"/>
              </a:ext>
            </a:extLst>
          </a:blip>
          <a:srcRect l="25867" t="12026" r="25867" b="12026"/>
          <a:stretch/>
        </p:blipFill>
        <p:spPr bwMode="auto">
          <a:xfrm>
            <a:off x="908899" y="1282192"/>
            <a:ext cx="1647302" cy="1620000"/>
          </a:xfrm>
          <a:prstGeom prst="rect">
            <a:avLst/>
          </a:prstGeom>
          <a:noFill/>
          <a:extLst>
            <a:ext uri="{909E8E84-426E-40DD-AFC4-6F175D3DCCD1}">
              <a14:hiddenFill xmlns:a14="http://schemas.microsoft.com/office/drawing/2010/main">
                <a:solidFill>
                  <a:srgbClr val="FFFFFF"/>
                </a:solidFill>
              </a14:hiddenFill>
            </a:ext>
          </a:extLst>
        </p:spPr>
      </p:pic>
      <p:sp>
        <p:nvSpPr>
          <p:cNvPr id="15" name="テキスト ボックス 14"/>
          <p:cNvSpPr txBox="1"/>
          <p:nvPr/>
        </p:nvSpPr>
        <p:spPr>
          <a:xfrm>
            <a:off x="1021458" y="820527"/>
            <a:ext cx="1422184" cy="461665"/>
          </a:xfrm>
          <a:prstGeom prst="rect">
            <a:avLst/>
          </a:prstGeom>
          <a:noFill/>
        </p:spPr>
        <p:txBody>
          <a:bodyPr wrap="none" rtlCol="0">
            <a:spAutoFit/>
          </a:bodyPr>
          <a:lstStyle/>
          <a:p>
            <a:pPr>
              <a:buNone/>
            </a:pPr>
            <a:r>
              <a:rPr lang="ja-JP" altLang="en-US" sz="2400" dirty="0"/>
              <a:t>従来</a:t>
            </a:r>
            <a:r>
              <a:rPr lang="ja-JP" altLang="en-US" sz="2400" dirty="0" smtClean="0"/>
              <a:t>構造</a:t>
            </a:r>
            <a:endParaRPr kumimoji="1" lang="ja-JP" altLang="en-US" sz="2400" dirty="0"/>
          </a:p>
        </p:txBody>
      </p:sp>
      <p:sp>
        <p:nvSpPr>
          <p:cNvPr id="16" name="テキスト ボックス 15"/>
          <p:cNvSpPr txBox="1"/>
          <p:nvPr/>
        </p:nvSpPr>
        <p:spPr>
          <a:xfrm>
            <a:off x="144790" y="1365176"/>
            <a:ext cx="910827" cy="400110"/>
          </a:xfrm>
          <a:prstGeom prst="rect">
            <a:avLst/>
          </a:prstGeom>
          <a:noFill/>
        </p:spPr>
        <p:txBody>
          <a:bodyPr wrap="none" rtlCol="0">
            <a:spAutoFit/>
          </a:bodyPr>
          <a:lstStyle/>
          <a:p>
            <a:pPr>
              <a:buNone/>
            </a:pPr>
            <a:r>
              <a:rPr kumimoji="1" lang="en-US" altLang="ja-JP" sz="2000" dirty="0" smtClean="0"/>
              <a:t>Port 1</a:t>
            </a:r>
            <a:endParaRPr kumimoji="1" lang="ja-JP" altLang="en-US" sz="2000" dirty="0"/>
          </a:p>
        </p:txBody>
      </p:sp>
      <p:sp>
        <p:nvSpPr>
          <p:cNvPr id="19" name="テキスト ボックス 18"/>
          <p:cNvSpPr txBox="1"/>
          <p:nvPr/>
        </p:nvSpPr>
        <p:spPr>
          <a:xfrm>
            <a:off x="2443642" y="2363211"/>
            <a:ext cx="910827" cy="400110"/>
          </a:xfrm>
          <a:prstGeom prst="rect">
            <a:avLst/>
          </a:prstGeom>
          <a:noFill/>
        </p:spPr>
        <p:txBody>
          <a:bodyPr wrap="none" rtlCol="0">
            <a:spAutoFit/>
          </a:bodyPr>
          <a:lstStyle/>
          <a:p>
            <a:pPr>
              <a:buNone/>
            </a:pPr>
            <a:r>
              <a:rPr kumimoji="1" lang="en-US" altLang="ja-JP" sz="2000" dirty="0" smtClean="0"/>
              <a:t>Port 2</a:t>
            </a:r>
            <a:endParaRPr kumimoji="1" lang="ja-JP" altLang="en-US" sz="2000" dirty="0"/>
          </a:p>
        </p:txBody>
      </p:sp>
      <p:sp>
        <p:nvSpPr>
          <p:cNvPr id="21" name="テキスト ボックス 20"/>
          <p:cNvSpPr txBox="1"/>
          <p:nvPr/>
        </p:nvSpPr>
        <p:spPr>
          <a:xfrm>
            <a:off x="144791" y="2363211"/>
            <a:ext cx="910827" cy="400110"/>
          </a:xfrm>
          <a:prstGeom prst="rect">
            <a:avLst/>
          </a:prstGeom>
          <a:noFill/>
        </p:spPr>
        <p:txBody>
          <a:bodyPr wrap="none" rtlCol="0">
            <a:spAutoFit/>
          </a:bodyPr>
          <a:lstStyle/>
          <a:p>
            <a:pPr>
              <a:buNone/>
            </a:pPr>
            <a:r>
              <a:rPr kumimoji="1" lang="en-US" altLang="ja-JP" sz="2000" dirty="0" smtClean="0"/>
              <a:t>Port 3</a:t>
            </a:r>
            <a:endParaRPr kumimoji="1" lang="ja-JP" altLang="en-US" sz="2000" dirty="0"/>
          </a:p>
        </p:txBody>
      </p:sp>
      <p:sp>
        <p:nvSpPr>
          <p:cNvPr id="23" name="テキスト ボックス 22"/>
          <p:cNvSpPr txBox="1"/>
          <p:nvPr/>
        </p:nvSpPr>
        <p:spPr>
          <a:xfrm>
            <a:off x="2443641" y="1365176"/>
            <a:ext cx="910827" cy="400110"/>
          </a:xfrm>
          <a:prstGeom prst="rect">
            <a:avLst/>
          </a:prstGeom>
          <a:noFill/>
        </p:spPr>
        <p:txBody>
          <a:bodyPr wrap="none" rtlCol="0">
            <a:spAutoFit/>
          </a:bodyPr>
          <a:lstStyle/>
          <a:p>
            <a:pPr>
              <a:buNone/>
            </a:pPr>
            <a:r>
              <a:rPr kumimoji="1" lang="en-US" altLang="ja-JP" sz="2000" dirty="0" smtClean="0"/>
              <a:t>Port 4</a:t>
            </a:r>
            <a:endParaRPr kumimoji="1" lang="ja-JP" altLang="en-US" sz="2000" dirty="0"/>
          </a:p>
        </p:txBody>
      </p:sp>
      <p:sp>
        <p:nvSpPr>
          <p:cNvPr id="24" name="テキスト ボックス 23"/>
          <p:cNvSpPr txBox="1"/>
          <p:nvPr/>
        </p:nvSpPr>
        <p:spPr>
          <a:xfrm>
            <a:off x="144790" y="3416734"/>
            <a:ext cx="910827" cy="400110"/>
          </a:xfrm>
          <a:prstGeom prst="rect">
            <a:avLst/>
          </a:prstGeom>
          <a:noFill/>
        </p:spPr>
        <p:txBody>
          <a:bodyPr wrap="none" rtlCol="0">
            <a:spAutoFit/>
          </a:bodyPr>
          <a:lstStyle/>
          <a:p>
            <a:pPr>
              <a:buNone/>
            </a:pPr>
            <a:r>
              <a:rPr kumimoji="1" lang="en-US" altLang="ja-JP" sz="2000" dirty="0" smtClean="0"/>
              <a:t>Port 1</a:t>
            </a:r>
            <a:endParaRPr kumimoji="1" lang="ja-JP" altLang="en-US" sz="2000" dirty="0"/>
          </a:p>
        </p:txBody>
      </p:sp>
      <p:sp>
        <p:nvSpPr>
          <p:cNvPr id="25" name="テキスト ボックス 24"/>
          <p:cNvSpPr txBox="1"/>
          <p:nvPr/>
        </p:nvSpPr>
        <p:spPr>
          <a:xfrm>
            <a:off x="2437037" y="4941168"/>
            <a:ext cx="910827" cy="400110"/>
          </a:xfrm>
          <a:prstGeom prst="rect">
            <a:avLst/>
          </a:prstGeom>
          <a:noFill/>
        </p:spPr>
        <p:txBody>
          <a:bodyPr wrap="none" rtlCol="0">
            <a:spAutoFit/>
          </a:bodyPr>
          <a:lstStyle/>
          <a:p>
            <a:pPr>
              <a:buNone/>
            </a:pPr>
            <a:r>
              <a:rPr kumimoji="1" lang="en-US" altLang="ja-JP" sz="2000" dirty="0" smtClean="0"/>
              <a:t>Port 2</a:t>
            </a:r>
            <a:endParaRPr kumimoji="1" lang="ja-JP" altLang="en-US" sz="2000" dirty="0"/>
          </a:p>
        </p:txBody>
      </p:sp>
      <p:sp>
        <p:nvSpPr>
          <p:cNvPr id="26" name="テキスト ボックス 25"/>
          <p:cNvSpPr txBox="1"/>
          <p:nvPr/>
        </p:nvSpPr>
        <p:spPr>
          <a:xfrm>
            <a:off x="138186" y="4941168"/>
            <a:ext cx="910827" cy="400110"/>
          </a:xfrm>
          <a:prstGeom prst="rect">
            <a:avLst/>
          </a:prstGeom>
          <a:noFill/>
        </p:spPr>
        <p:txBody>
          <a:bodyPr wrap="none" rtlCol="0">
            <a:spAutoFit/>
          </a:bodyPr>
          <a:lstStyle/>
          <a:p>
            <a:pPr>
              <a:buNone/>
            </a:pPr>
            <a:r>
              <a:rPr kumimoji="1" lang="en-US" altLang="ja-JP" sz="2000" dirty="0" smtClean="0"/>
              <a:t>Port 3</a:t>
            </a:r>
            <a:endParaRPr kumimoji="1" lang="ja-JP" altLang="en-US" sz="2000" dirty="0"/>
          </a:p>
        </p:txBody>
      </p:sp>
      <p:sp>
        <p:nvSpPr>
          <p:cNvPr id="27" name="テキスト ボックス 26"/>
          <p:cNvSpPr txBox="1"/>
          <p:nvPr/>
        </p:nvSpPr>
        <p:spPr>
          <a:xfrm>
            <a:off x="2443641" y="3416734"/>
            <a:ext cx="910827" cy="400110"/>
          </a:xfrm>
          <a:prstGeom prst="rect">
            <a:avLst/>
          </a:prstGeom>
          <a:noFill/>
        </p:spPr>
        <p:txBody>
          <a:bodyPr wrap="none" rtlCol="0">
            <a:spAutoFit/>
          </a:bodyPr>
          <a:lstStyle/>
          <a:p>
            <a:pPr>
              <a:buNone/>
            </a:pPr>
            <a:r>
              <a:rPr kumimoji="1" lang="en-US" altLang="ja-JP" sz="2000" dirty="0" smtClean="0"/>
              <a:t>Port 4</a:t>
            </a:r>
            <a:endParaRPr kumimoji="1" lang="ja-JP" altLang="en-US" sz="2000" dirty="0"/>
          </a:p>
        </p:txBody>
      </p:sp>
      <p:sp>
        <p:nvSpPr>
          <p:cNvPr id="28" name="テキスト ボックス 27"/>
          <p:cNvSpPr txBox="1"/>
          <p:nvPr/>
        </p:nvSpPr>
        <p:spPr>
          <a:xfrm>
            <a:off x="3659979" y="4688791"/>
            <a:ext cx="5145961" cy="904863"/>
          </a:xfrm>
          <a:prstGeom prst="rect">
            <a:avLst/>
          </a:prstGeom>
          <a:noFill/>
        </p:spPr>
        <p:txBody>
          <a:bodyPr wrap="none" rtlCol="0">
            <a:spAutoFit/>
          </a:bodyPr>
          <a:lstStyle/>
          <a:p>
            <a:pPr>
              <a:buNone/>
            </a:pPr>
            <a:r>
              <a:rPr lang="en-US" altLang="ja-JP" sz="2400" dirty="0" smtClean="0"/>
              <a:t>S21: Port1</a:t>
            </a:r>
            <a:r>
              <a:rPr lang="ja-JP" altLang="en-US" sz="2400" dirty="0" smtClean="0"/>
              <a:t>から</a:t>
            </a:r>
            <a:r>
              <a:rPr lang="en-US" altLang="ja-JP" sz="2400" dirty="0" smtClean="0"/>
              <a:t>Port2</a:t>
            </a:r>
            <a:r>
              <a:rPr lang="ja-JP" altLang="en-US" sz="2400" dirty="0" smtClean="0"/>
              <a:t>に伝達する電力</a:t>
            </a:r>
            <a:endParaRPr lang="en-US" altLang="ja-JP" sz="2400" dirty="0" smtClean="0"/>
          </a:p>
          <a:p>
            <a:pPr>
              <a:buNone/>
            </a:pPr>
            <a:r>
              <a:rPr lang="en-US" altLang="ja-JP" sz="2400" dirty="0" smtClean="0"/>
              <a:t>S43: Port3</a:t>
            </a:r>
            <a:r>
              <a:rPr lang="ja-JP" altLang="en-US" sz="2400" dirty="0" smtClean="0"/>
              <a:t>から</a:t>
            </a:r>
            <a:r>
              <a:rPr lang="en-US" altLang="ja-JP" sz="2400" dirty="0" smtClean="0"/>
              <a:t>Port4</a:t>
            </a:r>
            <a:r>
              <a:rPr lang="ja-JP" altLang="en-US" sz="2400" dirty="0" smtClean="0"/>
              <a:t>に伝達する電力</a:t>
            </a:r>
            <a:endParaRPr lang="en-US" altLang="ja-JP" sz="2400" dirty="0" smtClean="0"/>
          </a:p>
        </p:txBody>
      </p:sp>
      <p:sp>
        <p:nvSpPr>
          <p:cNvPr id="29" name="テキスト ボックス 28"/>
          <p:cNvSpPr txBox="1"/>
          <p:nvPr/>
        </p:nvSpPr>
        <p:spPr>
          <a:xfrm>
            <a:off x="683567" y="5760382"/>
            <a:ext cx="7534571" cy="523220"/>
          </a:xfrm>
          <a:prstGeom prst="rect">
            <a:avLst/>
          </a:prstGeom>
          <a:noFill/>
          <a:ln w="28575">
            <a:solidFill>
              <a:srgbClr val="FF0000"/>
            </a:solidFill>
          </a:ln>
        </p:spPr>
        <p:txBody>
          <a:bodyPr wrap="square" rtlCol="0">
            <a:spAutoFit/>
          </a:bodyPr>
          <a:lstStyle/>
          <a:p>
            <a:pPr algn="ctr">
              <a:buNone/>
            </a:pPr>
            <a:r>
              <a:rPr lang="ja-JP" altLang="en-US" sz="2800" dirty="0" smtClean="0">
                <a:solidFill>
                  <a:srgbClr val="00B050"/>
                </a:solidFill>
                <a:latin typeface="+mn-ea"/>
                <a:sym typeface="Wingdings"/>
              </a:rPr>
              <a:t>　</a:t>
            </a:r>
            <a:r>
              <a:rPr lang="ja-JP" altLang="en-US" sz="2800" dirty="0" smtClean="0">
                <a:latin typeface="+mn-ea"/>
                <a:sym typeface="Wingdings"/>
              </a:rPr>
              <a:t>従来構造に比べて、対称性を</a:t>
            </a:r>
            <a:r>
              <a:rPr lang="en-US" altLang="ja-JP" sz="2800" dirty="0" smtClean="0">
                <a:latin typeface="+mn-ea"/>
                <a:sym typeface="Wingdings"/>
              </a:rPr>
              <a:t>14%</a:t>
            </a:r>
            <a:r>
              <a:rPr lang="ja-JP" altLang="en-US" sz="2800" dirty="0" smtClean="0">
                <a:latin typeface="+mn-ea"/>
                <a:sym typeface="Wingdings"/>
              </a:rPr>
              <a:t>向上した</a:t>
            </a:r>
            <a:endParaRPr lang="en-US" altLang="ja-JP" sz="2800" dirty="0" smtClean="0">
              <a:latin typeface="+mn-lt"/>
              <a:ea typeface="小塚ゴシック Pro EL" pitchFamily="34" charset="-128"/>
            </a:endParaRPr>
          </a:p>
        </p:txBody>
      </p:sp>
    </p:spTree>
    <p:extLst>
      <p:ext uri="{BB962C8B-B14F-4D97-AF65-F5344CB8AC3E}">
        <p14:creationId xmlns:p14="http://schemas.microsoft.com/office/powerpoint/2010/main" val="93866442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日付プレースホルダ 3"/>
          <p:cNvSpPr>
            <a:spLocks noGrp="1"/>
          </p:cNvSpPr>
          <p:nvPr>
            <p:ph type="dt" sz="half" idx="10"/>
          </p:nvPr>
        </p:nvSpPr>
        <p:spPr/>
        <p:txBody>
          <a:bodyPr/>
          <a:lstStyle/>
          <a:p>
            <a:pPr>
              <a:defRPr/>
            </a:pPr>
            <a:r>
              <a:rPr lang="en-US" altLang="ja-JP" smtClean="0"/>
              <a:t>2013/03/20</a:t>
            </a:r>
            <a:endParaRPr lang="en-US" altLang="ja-JP"/>
          </a:p>
        </p:txBody>
      </p:sp>
      <p:sp>
        <p:nvSpPr>
          <p:cNvPr id="3" name="タイトル 2"/>
          <p:cNvSpPr>
            <a:spLocks noGrp="1"/>
          </p:cNvSpPr>
          <p:nvPr>
            <p:ph type="title"/>
          </p:nvPr>
        </p:nvSpPr>
        <p:spPr>
          <a:xfrm>
            <a:off x="323850" y="39713"/>
            <a:ext cx="6670416" cy="661962"/>
          </a:xfrm>
        </p:spPr>
        <p:txBody>
          <a:bodyPr/>
          <a:lstStyle/>
          <a:p>
            <a:r>
              <a:rPr lang="ja-JP" altLang="en-US" dirty="0"/>
              <a:t>差動増幅器</a:t>
            </a:r>
            <a:r>
              <a:rPr lang="ja-JP" altLang="en-US" dirty="0" smtClean="0"/>
              <a:t>へ適用した時の効果</a:t>
            </a:r>
            <a:endParaRPr kumimoji="1" lang="ja-JP" altLang="en-US" dirty="0"/>
          </a:p>
        </p:txBody>
      </p:sp>
      <p:grpSp>
        <p:nvGrpSpPr>
          <p:cNvPr id="2" name="グループ化 1"/>
          <p:cNvGrpSpPr/>
          <p:nvPr/>
        </p:nvGrpSpPr>
        <p:grpSpPr>
          <a:xfrm>
            <a:off x="1157761" y="3435440"/>
            <a:ext cx="2292442" cy="3193949"/>
            <a:chOff x="1030379" y="764704"/>
            <a:chExt cx="2714666" cy="3782213"/>
          </a:xfrm>
        </p:grpSpPr>
        <p:pic>
          <p:nvPicPr>
            <p:cNvPr id="11" name="図 10" descr="画面の領域"/>
            <p:cNvPicPr>
              <a:picLocks noChangeAspect="1"/>
            </p:cNvPicPr>
            <p:nvPr/>
          </p:nvPicPr>
          <p:blipFill rotWithShape="1">
            <a:blip r:embed="rId3">
              <a:extLst>
                <a:ext uri="{28A0092B-C50C-407E-A947-70E740481C1C}">
                  <a14:useLocalDpi xmlns:a14="http://schemas.microsoft.com/office/drawing/2010/main" val="0"/>
                </a:ext>
              </a:extLst>
            </a:blip>
            <a:srcRect t="4270"/>
            <a:stretch/>
          </p:blipFill>
          <p:spPr>
            <a:xfrm>
              <a:off x="1030379" y="764704"/>
              <a:ext cx="2569513" cy="3703150"/>
            </a:xfrm>
            <a:prstGeom prst="rect">
              <a:avLst/>
            </a:prstGeom>
          </p:spPr>
        </p:pic>
        <p:sp>
          <p:nvSpPr>
            <p:cNvPr id="12" name="正方形/長方形 11"/>
            <p:cNvSpPr/>
            <p:nvPr/>
          </p:nvSpPr>
          <p:spPr bwMode="auto">
            <a:xfrm>
              <a:off x="1871700" y="1952836"/>
              <a:ext cx="972108" cy="1368152"/>
            </a:xfrm>
            <a:prstGeom prst="rect">
              <a:avLst/>
            </a:prstGeom>
            <a:noFill/>
            <a:ln w="38100" cap="flat" cmpd="sng" algn="ctr">
              <a:solidFill>
                <a:srgbClr val="FF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360363" marR="0" indent="-360363" algn="l" defTabSz="914400" rtl="0" eaLnBrk="1" fontAlgn="base" latinLnBrk="0" hangingPunct="1">
                <a:lnSpc>
                  <a:spcPct val="100000"/>
                </a:lnSpc>
                <a:spcBef>
                  <a:spcPct val="20000"/>
                </a:spcBef>
                <a:spcAft>
                  <a:spcPct val="0"/>
                </a:spcAft>
                <a:buClrTx/>
                <a:buSzTx/>
                <a:buFontTx/>
                <a:buChar char="•"/>
                <a:tabLst/>
              </a:pPr>
              <a:endParaRPr kumimoji="1" lang="ja-JP" altLang="en-US" sz="3600" b="1" i="0" u="none" strike="noStrike" cap="none" normalizeH="0" baseline="0" smtClean="0">
                <a:ln>
                  <a:noFill/>
                </a:ln>
                <a:solidFill>
                  <a:schemeClr val="tx1"/>
                </a:solidFill>
                <a:effectLst/>
                <a:latin typeface="Arial" charset="0"/>
                <a:ea typeface="ＭＳ Ｐゴシック" pitchFamily="50" charset="-128"/>
              </a:endParaRPr>
            </a:p>
          </p:txBody>
        </p:sp>
        <p:sp>
          <p:nvSpPr>
            <p:cNvPr id="13" name="テキスト ボックス 12"/>
            <p:cNvSpPr txBox="1"/>
            <p:nvPr/>
          </p:nvSpPr>
          <p:spPr>
            <a:xfrm>
              <a:off x="2663787" y="2348394"/>
              <a:ext cx="1081258" cy="599272"/>
            </a:xfrm>
            <a:prstGeom prst="rect">
              <a:avLst/>
            </a:prstGeom>
            <a:noFill/>
          </p:spPr>
          <p:txBody>
            <a:bodyPr wrap="square" rtlCol="0">
              <a:spAutoFit/>
            </a:bodyPr>
            <a:lstStyle/>
            <a:p>
              <a:pPr algn="ctr">
                <a:buNone/>
              </a:pPr>
              <a:r>
                <a:rPr lang="en-US" altLang="ja-JP" sz="1400" dirty="0" smtClean="0">
                  <a:solidFill>
                    <a:schemeClr val="bg1"/>
                  </a:solidFill>
                  <a:latin typeface="+mn-lt"/>
                  <a:ea typeface="小塚ゴシック Pro EL" pitchFamily="34" charset="-128"/>
                </a:rPr>
                <a:t>Cross </a:t>
              </a:r>
            </a:p>
            <a:p>
              <a:pPr algn="ctr">
                <a:lnSpc>
                  <a:spcPts val="1200"/>
                </a:lnSpc>
                <a:buNone/>
              </a:pPr>
              <a:r>
                <a:rPr lang="en-US" altLang="ja-JP" sz="1400" dirty="0" smtClean="0">
                  <a:solidFill>
                    <a:schemeClr val="bg1"/>
                  </a:solidFill>
                  <a:latin typeface="+mn-lt"/>
                  <a:ea typeface="小塚ゴシック Pro EL" pitchFamily="34" charset="-128"/>
                </a:rPr>
                <a:t>section</a:t>
              </a:r>
            </a:p>
          </p:txBody>
        </p:sp>
        <p:sp>
          <p:nvSpPr>
            <p:cNvPr id="14" name="正方形/長方形 13"/>
            <p:cNvSpPr/>
            <p:nvPr/>
          </p:nvSpPr>
          <p:spPr bwMode="auto">
            <a:xfrm>
              <a:off x="1727684" y="2047861"/>
              <a:ext cx="144016" cy="242155"/>
            </a:xfrm>
            <a:prstGeom prst="rect">
              <a:avLst/>
            </a:prstGeom>
            <a:noFill/>
            <a:ln w="38100" cap="flat" cmpd="sng" algn="ctr">
              <a:solidFill>
                <a:srgbClr val="FF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360363" marR="0" indent="-360363" algn="l" defTabSz="914400" rtl="0" eaLnBrk="1" fontAlgn="base" latinLnBrk="0" hangingPunct="1">
                <a:lnSpc>
                  <a:spcPct val="100000"/>
                </a:lnSpc>
                <a:spcBef>
                  <a:spcPct val="20000"/>
                </a:spcBef>
                <a:spcAft>
                  <a:spcPct val="0"/>
                </a:spcAft>
                <a:buClrTx/>
                <a:buSzTx/>
                <a:buFontTx/>
                <a:buChar char="•"/>
                <a:tabLst/>
              </a:pPr>
              <a:endParaRPr kumimoji="1" lang="ja-JP" altLang="en-US" sz="3600" b="1" i="0" u="none" strike="noStrike" cap="none" normalizeH="0" baseline="0" smtClean="0">
                <a:ln>
                  <a:noFill/>
                </a:ln>
                <a:solidFill>
                  <a:schemeClr val="tx1"/>
                </a:solidFill>
                <a:effectLst/>
                <a:latin typeface="Arial" charset="0"/>
                <a:ea typeface="ＭＳ Ｐゴシック" pitchFamily="50" charset="-128"/>
              </a:endParaRPr>
            </a:p>
          </p:txBody>
        </p:sp>
        <p:sp>
          <p:nvSpPr>
            <p:cNvPr id="15" name="テキスト ボックス 14"/>
            <p:cNvSpPr txBox="1"/>
            <p:nvPr/>
          </p:nvSpPr>
          <p:spPr>
            <a:xfrm>
              <a:off x="1424376" y="2227866"/>
              <a:ext cx="618239" cy="369929"/>
            </a:xfrm>
            <a:prstGeom prst="rect">
              <a:avLst/>
            </a:prstGeom>
            <a:noFill/>
          </p:spPr>
          <p:txBody>
            <a:bodyPr wrap="square" rtlCol="0">
              <a:spAutoFit/>
            </a:bodyPr>
            <a:lstStyle/>
            <a:p>
              <a:pPr algn="ctr">
                <a:buNone/>
              </a:pPr>
              <a:r>
                <a:rPr lang="en-US" altLang="ja-JP" sz="1400" dirty="0" err="1" smtClean="0">
                  <a:solidFill>
                    <a:schemeClr val="bg1"/>
                  </a:solidFill>
                  <a:latin typeface="+mn-lt"/>
                  <a:ea typeface="小塚ゴシック Pro EL" pitchFamily="34" charset="-128"/>
                </a:rPr>
                <a:t>Cx</a:t>
              </a:r>
              <a:endParaRPr lang="en-US" altLang="ja-JP" sz="1400" dirty="0" smtClean="0">
                <a:solidFill>
                  <a:schemeClr val="bg1"/>
                </a:solidFill>
                <a:latin typeface="+mn-lt"/>
                <a:ea typeface="小塚ゴシック Pro EL" pitchFamily="34" charset="-128"/>
              </a:endParaRPr>
            </a:p>
          </p:txBody>
        </p:sp>
        <p:sp>
          <p:nvSpPr>
            <p:cNvPr id="16" name="正方形/長方形 15"/>
            <p:cNvSpPr/>
            <p:nvPr/>
          </p:nvSpPr>
          <p:spPr bwMode="auto">
            <a:xfrm>
              <a:off x="1727684" y="2974092"/>
              <a:ext cx="144016" cy="242155"/>
            </a:xfrm>
            <a:prstGeom prst="rect">
              <a:avLst/>
            </a:prstGeom>
            <a:noFill/>
            <a:ln w="38100" cap="flat" cmpd="sng" algn="ctr">
              <a:solidFill>
                <a:srgbClr val="FF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360363" marR="0" indent="-360363" algn="l" defTabSz="914400" rtl="0" eaLnBrk="1" fontAlgn="base" latinLnBrk="0" hangingPunct="1">
                <a:lnSpc>
                  <a:spcPct val="100000"/>
                </a:lnSpc>
                <a:spcBef>
                  <a:spcPct val="20000"/>
                </a:spcBef>
                <a:spcAft>
                  <a:spcPct val="0"/>
                </a:spcAft>
                <a:buClrTx/>
                <a:buSzTx/>
                <a:buFontTx/>
                <a:buChar char="•"/>
                <a:tabLst/>
              </a:pPr>
              <a:endParaRPr kumimoji="1" lang="ja-JP" altLang="en-US" sz="3600" b="1" i="0" u="none" strike="noStrike" cap="none" normalizeH="0" baseline="0" smtClean="0">
                <a:ln>
                  <a:noFill/>
                </a:ln>
                <a:solidFill>
                  <a:schemeClr val="tx1"/>
                </a:solidFill>
                <a:effectLst/>
                <a:latin typeface="Arial" charset="0"/>
                <a:ea typeface="ＭＳ Ｐゴシック" pitchFamily="50" charset="-128"/>
              </a:endParaRPr>
            </a:p>
          </p:txBody>
        </p:sp>
        <p:sp>
          <p:nvSpPr>
            <p:cNvPr id="17" name="テキスト ボックス 16"/>
            <p:cNvSpPr txBox="1"/>
            <p:nvPr/>
          </p:nvSpPr>
          <p:spPr>
            <a:xfrm>
              <a:off x="1422320" y="2673308"/>
              <a:ext cx="620295" cy="364464"/>
            </a:xfrm>
            <a:prstGeom prst="rect">
              <a:avLst/>
            </a:prstGeom>
            <a:noFill/>
          </p:spPr>
          <p:txBody>
            <a:bodyPr wrap="square" rtlCol="0">
              <a:spAutoFit/>
            </a:bodyPr>
            <a:lstStyle/>
            <a:p>
              <a:pPr algn="ctr">
                <a:buNone/>
              </a:pPr>
              <a:r>
                <a:rPr lang="en-US" altLang="ja-JP" sz="1400" dirty="0" err="1" smtClean="0">
                  <a:solidFill>
                    <a:schemeClr val="bg1"/>
                  </a:solidFill>
                  <a:latin typeface="+mn-lt"/>
                  <a:ea typeface="小塚ゴシック Pro EL" pitchFamily="34" charset="-128"/>
                </a:rPr>
                <a:t>Cx</a:t>
              </a:r>
              <a:endParaRPr lang="en-US" altLang="ja-JP" sz="1400" dirty="0" smtClean="0">
                <a:solidFill>
                  <a:schemeClr val="bg1"/>
                </a:solidFill>
                <a:latin typeface="+mn-lt"/>
                <a:ea typeface="小塚ゴシック Pro EL" pitchFamily="34" charset="-128"/>
              </a:endParaRPr>
            </a:p>
          </p:txBody>
        </p:sp>
        <p:sp>
          <p:nvSpPr>
            <p:cNvPr id="19" name="正方形/長方形 18"/>
            <p:cNvSpPr/>
            <p:nvPr/>
          </p:nvSpPr>
          <p:spPr bwMode="auto">
            <a:xfrm>
              <a:off x="2042616" y="3897052"/>
              <a:ext cx="621171" cy="570802"/>
            </a:xfrm>
            <a:prstGeom prst="rect">
              <a:avLst/>
            </a:prstGeom>
            <a:noFill/>
            <a:ln w="38100" cap="flat" cmpd="sng" algn="ctr">
              <a:solidFill>
                <a:srgbClr val="FF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360363" marR="0" indent="-360363" algn="l" defTabSz="914400" rtl="0" eaLnBrk="1" fontAlgn="base" latinLnBrk="0" hangingPunct="1">
                <a:lnSpc>
                  <a:spcPct val="100000"/>
                </a:lnSpc>
                <a:spcBef>
                  <a:spcPct val="20000"/>
                </a:spcBef>
                <a:spcAft>
                  <a:spcPct val="0"/>
                </a:spcAft>
                <a:buClrTx/>
                <a:buSzTx/>
                <a:buFontTx/>
                <a:buChar char="•"/>
                <a:tabLst/>
              </a:pPr>
              <a:endParaRPr kumimoji="1" lang="ja-JP" altLang="en-US" sz="3600" b="1" i="0" u="none" strike="noStrike" cap="none" normalizeH="0" baseline="0" smtClean="0">
                <a:ln>
                  <a:noFill/>
                </a:ln>
                <a:solidFill>
                  <a:schemeClr val="tx1"/>
                </a:solidFill>
                <a:effectLst/>
                <a:latin typeface="Arial" charset="0"/>
                <a:ea typeface="ＭＳ Ｐゴシック" pitchFamily="50" charset="-128"/>
              </a:endParaRPr>
            </a:p>
          </p:txBody>
        </p:sp>
        <p:sp>
          <p:nvSpPr>
            <p:cNvPr id="21" name="正方形/長方形 20"/>
            <p:cNvSpPr/>
            <p:nvPr/>
          </p:nvSpPr>
          <p:spPr bwMode="auto">
            <a:xfrm>
              <a:off x="2047168" y="793908"/>
              <a:ext cx="621171" cy="570802"/>
            </a:xfrm>
            <a:prstGeom prst="rect">
              <a:avLst/>
            </a:prstGeom>
            <a:noFill/>
            <a:ln w="38100" cap="flat" cmpd="sng" algn="ctr">
              <a:solidFill>
                <a:srgbClr val="FF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360363" marR="0" indent="-360363" algn="l" defTabSz="914400" rtl="0" eaLnBrk="1" fontAlgn="base" latinLnBrk="0" hangingPunct="1">
                <a:lnSpc>
                  <a:spcPct val="100000"/>
                </a:lnSpc>
                <a:spcBef>
                  <a:spcPct val="20000"/>
                </a:spcBef>
                <a:spcAft>
                  <a:spcPct val="0"/>
                </a:spcAft>
                <a:buClrTx/>
                <a:buSzTx/>
                <a:buFontTx/>
                <a:buChar char="•"/>
                <a:tabLst/>
              </a:pPr>
              <a:endParaRPr kumimoji="1" lang="ja-JP" altLang="en-US" sz="3600" b="1" i="0" u="none" strike="noStrike" cap="none" normalizeH="0" baseline="0" smtClean="0">
                <a:ln>
                  <a:noFill/>
                </a:ln>
                <a:solidFill>
                  <a:schemeClr val="tx1"/>
                </a:solidFill>
                <a:effectLst/>
                <a:latin typeface="Arial" charset="0"/>
                <a:ea typeface="ＭＳ Ｐゴシック" pitchFamily="50" charset="-128"/>
              </a:endParaRPr>
            </a:p>
          </p:txBody>
        </p:sp>
        <p:sp>
          <p:nvSpPr>
            <p:cNvPr id="23" name="テキスト ボックス 22"/>
            <p:cNvSpPr txBox="1"/>
            <p:nvPr/>
          </p:nvSpPr>
          <p:spPr>
            <a:xfrm>
              <a:off x="1602365" y="764704"/>
              <a:ext cx="567623" cy="364464"/>
            </a:xfrm>
            <a:prstGeom prst="rect">
              <a:avLst/>
            </a:prstGeom>
            <a:noFill/>
          </p:spPr>
          <p:txBody>
            <a:bodyPr wrap="square" rtlCol="0">
              <a:spAutoFit/>
            </a:bodyPr>
            <a:lstStyle/>
            <a:p>
              <a:pPr algn="ctr">
                <a:buNone/>
              </a:pPr>
              <a:r>
                <a:rPr lang="en-US" altLang="ja-JP" sz="1400" dirty="0" smtClean="0">
                  <a:solidFill>
                    <a:schemeClr val="bg1"/>
                  </a:solidFill>
                  <a:latin typeface="+mn-lt"/>
                  <a:ea typeface="小塚ゴシック Pro EL" pitchFamily="34" charset="-128"/>
                </a:rPr>
                <a:t>TR</a:t>
              </a:r>
            </a:p>
          </p:txBody>
        </p:sp>
        <p:sp>
          <p:nvSpPr>
            <p:cNvPr id="24" name="テキスト ボックス 23"/>
            <p:cNvSpPr txBox="1"/>
            <p:nvPr/>
          </p:nvSpPr>
          <p:spPr>
            <a:xfrm>
              <a:off x="1602365" y="4182453"/>
              <a:ext cx="567623" cy="364464"/>
            </a:xfrm>
            <a:prstGeom prst="rect">
              <a:avLst/>
            </a:prstGeom>
            <a:noFill/>
          </p:spPr>
          <p:txBody>
            <a:bodyPr wrap="square" rtlCol="0">
              <a:spAutoFit/>
            </a:bodyPr>
            <a:lstStyle/>
            <a:p>
              <a:pPr algn="ctr">
                <a:buNone/>
              </a:pPr>
              <a:r>
                <a:rPr lang="en-US" altLang="ja-JP" sz="1400" dirty="0" smtClean="0">
                  <a:solidFill>
                    <a:schemeClr val="bg1"/>
                  </a:solidFill>
                  <a:latin typeface="+mn-lt"/>
                  <a:ea typeface="小塚ゴシック Pro EL" pitchFamily="34" charset="-128"/>
                </a:rPr>
                <a:t>TR</a:t>
              </a:r>
            </a:p>
          </p:txBody>
        </p:sp>
      </p:grpSp>
      <p:graphicFrame>
        <p:nvGraphicFramePr>
          <p:cNvPr id="28" name="表 27"/>
          <p:cNvGraphicFramePr>
            <a:graphicFrameLocks noGrp="1"/>
          </p:cNvGraphicFramePr>
          <p:nvPr>
            <p:extLst>
              <p:ext uri="{D42A27DB-BD31-4B8C-83A1-F6EECF244321}">
                <p14:modId xmlns:p14="http://schemas.microsoft.com/office/powerpoint/2010/main" val="3444897886"/>
              </p:ext>
            </p:extLst>
          </p:nvPr>
        </p:nvGraphicFramePr>
        <p:xfrm>
          <a:off x="3570588" y="4500936"/>
          <a:ext cx="5508104" cy="1805003"/>
        </p:xfrm>
        <a:graphic>
          <a:graphicData uri="http://schemas.openxmlformats.org/drawingml/2006/table">
            <a:tbl>
              <a:tblPr>
                <a:tableStyleId>{17292A2E-F333-43FB-9621-5CBBE7FDCDCB}</a:tableStyleId>
              </a:tblPr>
              <a:tblGrid>
                <a:gridCol w="1520894"/>
                <a:gridCol w="1993605"/>
                <a:gridCol w="1993605"/>
              </a:tblGrid>
              <a:tr h="592226">
                <a:tc>
                  <a:txBody>
                    <a:bodyPr/>
                    <a:lstStyle/>
                    <a:p>
                      <a:pPr algn="l" fontAlgn="ctr"/>
                      <a:endParaRPr lang="ja-JP" altLang="en-US" sz="2400" b="1" i="0" u="none" strike="noStrike" dirty="0">
                        <a:solidFill>
                          <a:srgbClr val="000000"/>
                        </a:solidFill>
                        <a:effectLst/>
                        <a:latin typeface="+mj-lt"/>
                      </a:endParaRPr>
                    </a:p>
                  </a:txBody>
                  <a:tcPr marL="9525" marR="9525" marT="9525" marB="0" anchor="ctr">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ja-JP" altLang="en-US" sz="2400" b="1" u="none" strike="noStrike" dirty="0" smtClean="0">
                          <a:effectLst/>
                          <a:latin typeface="+mj-lt"/>
                        </a:rPr>
                        <a:t>振幅ミスマッチ</a:t>
                      </a:r>
                      <a:endParaRPr lang="en-US" altLang="ja-JP" sz="2400" b="1" u="none" strike="noStrike" dirty="0" smtClean="0">
                        <a:effectLst/>
                        <a:latin typeface="+mj-lt"/>
                      </a:endParaRPr>
                    </a:p>
                    <a:p>
                      <a:pPr algn="ctr" fontAlgn="ctr"/>
                      <a:r>
                        <a:rPr lang="en-US" sz="2400" b="1" u="none" strike="noStrike" dirty="0" smtClean="0">
                          <a:effectLst/>
                          <a:latin typeface="+mj-lt"/>
                        </a:rPr>
                        <a:t> </a:t>
                      </a:r>
                      <a:r>
                        <a:rPr lang="en-US" sz="2400" b="1" u="none" strike="noStrike" dirty="0">
                          <a:effectLst/>
                          <a:latin typeface="+mj-lt"/>
                        </a:rPr>
                        <a:t>[dB]</a:t>
                      </a:r>
                      <a:endParaRPr lang="en-US" sz="2400" b="1" i="0" u="none" strike="noStrike" dirty="0">
                        <a:solidFill>
                          <a:srgbClr val="000000"/>
                        </a:solidFill>
                        <a:effectLst/>
                        <a:latin typeface="+mj-lt"/>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ja-JP" altLang="en-US" sz="2400" b="1" u="none" strike="noStrike" dirty="0" smtClean="0">
                          <a:effectLst/>
                          <a:latin typeface="+mj-lt"/>
                        </a:rPr>
                        <a:t>位相ミスマッチ</a:t>
                      </a:r>
                      <a:r>
                        <a:rPr lang="en-US" sz="2400" b="1" u="none" strike="noStrike" dirty="0" smtClean="0">
                          <a:effectLst/>
                          <a:latin typeface="+mj-lt"/>
                        </a:rPr>
                        <a:t> </a:t>
                      </a:r>
                      <a:r>
                        <a:rPr lang="en-US" sz="2400" b="1" u="none" strike="noStrike" dirty="0">
                          <a:effectLst/>
                          <a:latin typeface="+mj-lt"/>
                        </a:rPr>
                        <a:t>[</a:t>
                      </a:r>
                      <a:r>
                        <a:rPr lang="en-US" sz="2400" b="1" u="none" strike="noStrike" dirty="0" err="1">
                          <a:effectLst/>
                          <a:latin typeface="+mj-lt"/>
                        </a:rPr>
                        <a:t>deg</a:t>
                      </a:r>
                      <a:r>
                        <a:rPr lang="en-US" sz="2400" b="1" u="none" strike="noStrike" dirty="0">
                          <a:effectLst/>
                          <a:latin typeface="+mj-lt"/>
                        </a:rPr>
                        <a:t>]</a:t>
                      </a:r>
                      <a:endParaRPr lang="en-US" sz="2400" b="1" i="0" u="none" strike="noStrike" dirty="0">
                        <a:solidFill>
                          <a:srgbClr val="000000"/>
                        </a:solidFill>
                        <a:effectLst/>
                        <a:latin typeface="+mj-lt"/>
                      </a:endParaRPr>
                    </a:p>
                  </a:txBody>
                  <a:tcPr marL="9525" marR="9525" marT="9525" marB="0" anchor="ctr">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592226">
                <a:tc>
                  <a:txBody>
                    <a:bodyPr/>
                    <a:lstStyle/>
                    <a:p>
                      <a:pPr algn="ctr" fontAlgn="ctr"/>
                      <a:r>
                        <a:rPr lang="ja-JP" altLang="en-US" sz="2400" b="1" i="0" u="none" strike="noStrike" dirty="0" smtClean="0">
                          <a:solidFill>
                            <a:srgbClr val="000000"/>
                          </a:solidFill>
                          <a:effectLst/>
                          <a:latin typeface="+mj-lt"/>
                        </a:rPr>
                        <a:t>従来構造</a:t>
                      </a:r>
                      <a:endParaRPr lang="en-US" sz="2400" b="1" i="0" u="none" strike="noStrike" dirty="0">
                        <a:solidFill>
                          <a:srgbClr val="000000"/>
                        </a:solidFill>
                        <a:effectLst/>
                        <a:latin typeface="+mj-lt"/>
                      </a:endParaRPr>
                    </a:p>
                  </a:txBody>
                  <a:tcPr marL="9525" marR="9525" marT="9525" marB="0" anchor="ctr">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US" altLang="ja-JP" sz="2400" b="1" u="none" strike="noStrike" dirty="0" smtClean="0">
                          <a:effectLst/>
                          <a:latin typeface="+mj-lt"/>
                        </a:rPr>
                        <a:t>0.04</a:t>
                      </a:r>
                      <a:endParaRPr lang="en-US" altLang="ja-JP" sz="2400" b="1" i="0" u="none" strike="noStrike" dirty="0">
                        <a:solidFill>
                          <a:srgbClr val="000000"/>
                        </a:solidFill>
                        <a:effectLst/>
                        <a:latin typeface="+mj-lt"/>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US" altLang="ja-JP" sz="2400" b="1" u="none" strike="noStrike" dirty="0" smtClean="0">
                          <a:effectLst/>
                          <a:latin typeface="+mj-lt"/>
                        </a:rPr>
                        <a:t>0.47</a:t>
                      </a:r>
                      <a:endParaRPr lang="en-US" altLang="ja-JP" sz="2400" b="1" i="0" u="none" strike="noStrike" dirty="0">
                        <a:solidFill>
                          <a:srgbClr val="000000"/>
                        </a:solidFill>
                        <a:effectLst/>
                        <a:latin typeface="+mj-lt"/>
                      </a:endParaRPr>
                    </a:p>
                  </a:txBody>
                  <a:tcPr marL="9525" marR="9525" marT="9525" marB="0" anchor="ctr">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471732">
                <a:tc>
                  <a:txBody>
                    <a:bodyPr/>
                    <a:lstStyle/>
                    <a:p>
                      <a:pPr algn="ctr" fontAlgn="ctr"/>
                      <a:r>
                        <a:rPr lang="ja-JP" altLang="en-US" sz="2400" b="1" i="0" u="none" strike="noStrike" dirty="0" smtClean="0">
                          <a:solidFill>
                            <a:srgbClr val="000000"/>
                          </a:solidFill>
                          <a:effectLst/>
                          <a:latin typeface="+mj-lt"/>
                        </a:rPr>
                        <a:t>提案構造</a:t>
                      </a:r>
                      <a:endParaRPr lang="en-US" sz="2400" b="1" i="0" u="none" strike="noStrike" dirty="0">
                        <a:solidFill>
                          <a:srgbClr val="000000"/>
                        </a:solidFill>
                        <a:effectLst/>
                        <a:latin typeface="+mj-lt"/>
                      </a:endParaRPr>
                    </a:p>
                  </a:txBody>
                  <a:tcPr marL="9525" marR="9525" marT="9525" marB="0" anchor="ctr">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tc>
                  <a:txBody>
                    <a:bodyPr/>
                    <a:lstStyle/>
                    <a:p>
                      <a:pPr algn="ctr" fontAlgn="ctr"/>
                      <a:r>
                        <a:rPr lang="en-US" altLang="ja-JP" sz="2400" b="1" u="none" strike="noStrike" dirty="0" smtClean="0">
                          <a:solidFill>
                            <a:srgbClr val="FF0000"/>
                          </a:solidFill>
                          <a:effectLst/>
                          <a:latin typeface="+mj-lt"/>
                        </a:rPr>
                        <a:t>0</a:t>
                      </a:r>
                      <a:endParaRPr lang="en-US" altLang="ja-JP" sz="2400" b="1" i="0" u="none" strike="noStrike" dirty="0">
                        <a:solidFill>
                          <a:srgbClr val="FF0000"/>
                        </a:solidFill>
                        <a:effectLst/>
                        <a:latin typeface="+mj-lt"/>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tc>
                  <a:txBody>
                    <a:bodyPr/>
                    <a:lstStyle/>
                    <a:p>
                      <a:pPr algn="ctr" fontAlgn="ctr"/>
                      <a:r>
                        <a:rPr lang="en-US" altLang="ja-JP" sz="2400" b="1" u="none" strike="noStrike" dirty="0" smtClean="0">
                          <a:solidFill>
                            <a:srgbClr val="FF0000"/>
                          </a:solidFill>
                          <a:effectLst/>
                          <a:latin typeface="+mj-lt"/>
                        </a:rPr>
                        <a:t>0.02</a:t>
                      </a:r>
                      <a:endParaRPr lang="en-US" altLang="ja-JP" sz="2400" b="1" i="0" u="none" strike="noStrike" dirty="0">
                        <a:solidFill>
                          <a:srgbClr val="FF0000"/>
                        </a:solidFill>
                        <a:effectLst/>
                        <a:latin typeface="+mj-lt"/>
                      </a:endParaRPr>
                    </a:p>
                  </a:txBody>
                  <a:tcPr marL="9525" marR="9525" marT="9525" marB="0" anchor="ctr">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tr>
            </a:tbl>
          </a:graphicData>
        </a:graphic>
      </p:graphicFrame>
      <p:grpSp>
        <p:nvGrpSpPr>
          <p:cNvPr id="5" name="グループ化 4"/>
          <p:cNvGrpSpPr/>
          <p:nvPr/>
        </p:nvGrpSpPr>
        <p:grpSpPr>
          <a:xfrm>
            <a:off x="467544" y="888977"/>
            <a:ext cx="4039824" cy="2540794"/>
            <a:chOff x="3929520" y="741207"/>
            <a:chExt cx="5177850" cy="3256540"/>
          </a:xfrm>
        </p:grpSpPr>
        <p:pic>
          <p:nvPicPr>
            <p:cNvPr id="44035"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624122" y="1086193"/>
              <a:ext cx="4243176" cy="2911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6" name="円/楕円 25"/>
            <p:cNvSpPr/>
            <p:nvPr/>
          </p:nvSpPr>
          <p:spPr bwMode="auto">
            <a:xfrm>
              <a:off x="5627695" y="2259071"/>
              <a:ext cx="529475" cy="529475"/>
            </a:xfrm>
            <a:prstGeom prst="ellipse">
              <a:avLst/>
            </a:prstGeom>
            <a:noFill/>
            <a:ln w="38100" cap="flat" cmpd="sng" algn="ctr">
              <a:solidFill>
                <a:srgbClr val="FF0000"/>
              </a:solidFill>
              <a:prstDash val="solid"/>
              <a:round/>
              <a:headEnd type="none" w="med" len="med"/>
              <a:tailEnd type="none" w="med" len="me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p>
          </p:txBody>
        </p:sp>
        <p:sp>
          <p:nvSpPr>
            <p:cNvPr id="27" name="テキスト ボックス 26"/>
            <p:cNvSpPr txBox="1"/>
            <p:nvPr/>
          </p:nvSpPr>
          <p:spPr>
            <a:xfrm>
              <a:off x="3929520" y="1764706"/>
              <a:ext cx="1944476" cy="725839"/>
            </a:xfrm>
            <a:prstGeom prst="rect">
              <a:avLst/>
            </a:prstGeom>
            <a:noFill/>
          </p:spPr>
          <p:txBody>
            <a:bodyPr wrap="square" rtlCol="0">
              <a:spAutoFit/>
            </a:bodyPr>
            <a:lstStyle/>
            <a:p>
              <a:pPr algn="ctr">
                <a:buNone/>
              </a:pPr>
              <a:r>
                <a:rPr lang="ja-JP" altLang="en-US" sz="1400" dirty="0" smtClean="0">
                  <a:solidFill>
                    <a:srgbClr val="FF0000"/>
                  </a:solidFill>
                  <a:latin typeface="+mn-lt"/>
                  <a:ea typeface="小塚ゴシック Pro EL" pitchFamily="34" charset="-128"/>
                </a:rPr>
                <a:t>電磁界解析</a:t>
              </a:r>
              <a:endParaRPr lang="en-US" altLang="ja-JP" sz="1400" dirty="0" smtClean="0">
                <a:solidFill>
                  <a:srgbClr val="FF0000"/>
                </a:solidFill>
                <a:latin typeface="+mn-lt"/>
                <a:ea typeface="小塚ゴシック Pro EL" pitchFamily="34" charset="-128"/>
              </a:endParaRPr>
            </a:p>
            <a:p>
              <a:pPr algn="ctr">
                <a:buNone/>
              </a:pPr>
              <a:r>
                <a:rPr lang="ja-JP" altLang="en-US" sz="1400" dirty="0">
                  <a:solidFill>
                    <a:srgbClr val="FF0000"/>
                  </a:solidFill>
                  <a:latin typeface="+mn-lt"/>
                  <a:ea typeface="小塚ゴシック Pro EL" pitchFamily="34" charset="-128"/>
                </a:rPr>
                <a:t>に</a:t>
              </a:r>
              <a:r>
                <a:rPr lang="ja-JP" altLang="en-US" sz="1400" dirty="0" smtClean="0">
                  <a:solidFill>
                    <a:srgbClr val="FF0000"/>
                  </a:solidFill>
                  <a:latin typeface="+mn-lt"/>
                  <a:ea typeface="小塚ゴシック Pro EL" pitchFamily="34" charset="-128"/>
                </a:rPr>
                <a:t>よるモデル</a:t>
              </a:r>
              <a:endParaRPr lang="en-US" altLang="ja-JP" sz="1400" dirty="0" smtClean="0">
                <a:solidFill>
                  <a:srgbClr val="FF0000"/>
                </a:solidFill>
                <a:latin typeface="+mn-lt"/>
                <a:ea typeface="小塚ゴシック Pro EL" pitchFamily="34" charset="-128"/>
              </a:endParaRPr>
            </a:p>
          </p:txBody>
        </p:sp>
        <p:sp>
          <p:nvSpPr>
            <p:cNvPr id="22" name="テキスト ボックス 21"/>
            <p:cNvSpPr txBox="1"/>
            <p:nvPr/>
          </p:nvSpPr>
          <p:spPr>
            <a:xfrm>
              <a:off x="4308145" y="741207"/>
              <a:ext cx="1012056" cy="828404"/>
            </a:xfrm>
            <a:prstGeom prst="rect">
              <a:avLst/>
            </a:prstGeom>
            <a:noFill/>
          </p:spPr>
          <p:txBody>
            <a:bodyPr wrap="square" rtlCol="0">
              <a:spAutoFit/>
            </a:bodyPr>
            <a:lstStyle/>
            <a:p>
              <a:pPr>
                <a:lnSpc>
                  <a:spcPct val="150000"/>
                </a:lnSpc>
                <a:buNone/>
              </a:pPr>
              <a:r>
                <a:rPr lang="en-US" altLang="ja-JP" sz="2400" dirty="0" smtClean="0"/>
                <a:t>v</a:t>
              </a:r>
              <a:r>
                <a:rPr lang="en-US" altLang="ja-JP" sz="2400" baseline="-25000" dirty="0" smtClean="0"/>
                <a:t>i1</a:t>
              </a:r>
              <a:endParaRPr kumimoji="1" lang="ja-JP" altLang="en-US" sz="2400" baseline="-25000" dirty="0"/>
            </a:p>
          </p:txBody>
        </p:sp>
        <p:sp>
          <p:nvSpPr>
            <p:cNvPr id="29" name="テキスト ボックス 28"/>
            <p:cNvSpPr txBox="1"/>
            <p:nvPr/>
          </p:nvSpPr>
          <p:spPr>
            <a:xfrm>
              <a:off x="4308145" y="2652152"/>
              <a:ext cx="830635" cy="828404"/>
            </a:xfrm>
            <a:prstGeom prst="rect">
              <a:avLst/>
            </a:prstGeom>
            <a:noFill/>
          </p:spPr>
          <p:txBody>
            <a:bodyPr wrap="square" rtlCol="0">
              <a:spAutoFit/>
            </a:bodyPr>
            <a:lstStyle/>
            <a:p>
              <a:pPr>
                <a:lnSpc>
                  <a:spcPct val="150000"/>
                </a:lnSpc>
                <a:buNone/>
              </a:pPr>
              <a:r>
                <a:rPr lang="en-US" altLang="ja-JP" sz="2400" dirty="0" smtClean="0"/>
                <a:t>v</a:t>
              </a:r>
              <a:r>
                <a:rPr lang="en-US" altLang="ja-JP" sz="2400" baseline="-25000" dirty="0" smtClean="0"/>
                <a:t>i2</a:t>
              </a:r>
              <a:endParaRPr kumimoji="1" lang="ja-JP" altLang="en-US" sz="2400" baseline="-25000" dirty="0"/>
            </a:p>
          </p:txBody>
        </p:sp>
        <p:sp>
          <p:nvSpPr>
            <p:cNvPr id="30" name="テキスト ボックス 29"/>
            <p:cNvSpPr txBox="1"/>
            <p:nvPr/>
          </p:nvSpPr>
          <p:spPr>
            <a:xfrm>
              <a:off x="8278201" y="1155408"/>
              <a:ext cx="829169" cy="828404"/>
            </a:xfrm>
            <a:prstGeom prst="rect">
              <a:avLst/>
            </a:prstGeom>
            <a:noFill/>
          </p:spPr>
          <p:txBody>
            <a:bodyPr wrap="square" rtlCol="0">
              <a:spAutoFit/>
            </a:bodyPr>
            <a:lstStyle/>
            <a:p>
              <a:pPr>
                <a:lnSpc>
                  <a:spcPct val="150000"/>
                </a:lnSpc>
                <a:buNone/>
              </a:pPr>
              <a:r>
                <a:rPr lang="en-US" altLang="ja-JP" sz="2400" dirty="0" smtClean="0"/>
                <a:t>v</a:t>
              </a:r>
              <a:r>
                <a:rPr lang="en-US" altLang="ja-JP" sz="2400" baseline="-25000" dirty="0" smtClean="0"/>
                <a:t>o1</a:t>
              </a:r>
              <a:endParaRPr kumimoji="1" lang="ja-JP" altLang="en-US" sz="2400" baseline="-25000" dirty="0"/>
            </a:p>
          </p:txBody>
        </p:sp>
        <p:sp>
          <p:nvSpPr>
            <p:cNvPr id="31" name="テキスト ボックス 30"/>
            <p:cNvSpPr txBox="1"/>
            <p:nvPr/>
          </p:nvSpPr>
          <p:spPr>
            <a:xfrm>
              <a:off x="8326739" y="2906705"/>
              <a:ext cx="780629" cy="828404"/>
            </a:xfrm>
            <a:prstGeom prst="rect">
              <a:avLst/>
            </a:prstGeom>
            <a:noFill/>
          </p:spPr>
          <p:txBody>
            <a:bodyPr wrap="square" rtlCol="0">
              <a:spAutoFit/>
            </a:bodyPr>
            <a:lstStyle/>
            <a:p>
              <a:pPr>
                <a:lnSpc>
                  <a:spcPct val="150000"/>
                </a:lnSpc>
                <a:buNone/>
              </a:pPr>
              <a:r>
                <a:rPr lang="en-US" altLang="ja-JP" sz="2400" dirty="0" smtClean="0"/>
                <a:t>v</a:t>
              </a:r>
              <a:r>
                <a:rPr lang="en-US" altLang="ja-JP" sz="2400" baseline="-25000" dirty="0" smtClean="0"/>
                <a:t>o2</a:t>
              </a:r>
              <a:endParaRPr kumimoji="1" lang="ja-JP" altLang="en-US" sz="2400" baseline="-25000" dirty="0"/>
            </a:p>
          </p:txBody>
        </p:sp>
      </p:grpSp>
      <p:grpSp>
        <p:nvGrpSpPr>
          <p:cNvPr id="6" name="グループ化 5"/>
          <p:cNvGrpSpPr/>
          <p:nvPr/>
        </p:nvGrpSpPr>
        <p:grpSpPr>
          <a:xfrm>
            <a:off x="5090480" y="728701"/>
            <a:ext cx="2975398" cy="3414328"/>
            <a:chOff x="6804248" y="1266755"/>
            <a:chExt cx="2182192" cy="2867388"/>
          </a:xfrm>
        </p:grpSpPr>
        <p:cxnSp>
          <p:nvCxnSpPr>
            <p:cNvPr id="45" name="直線コネクタ 44"/>
            <p:cNvCxnSpPr/>
            <p:nvPr/>
          </p:nvCxnSpPr>
          <p:spPr bwMode="auto">
            <a:xfrm>
              <a:off x="7288802" y="3016004"/>
              <a:ext cx="451550" cy="0"/>
            </a:xfrm>
            <a:prstGeom prst="line">
              <a:avLst/>
            </a:prstGeom>
            <a:solidFill>
              <a:schemeClr val="accent1"/>
            </a:solidFill>
            <a:ln w="12700" cap="flat" cmpd="sng" algn="ctr">
              <a:solidFill>
                <a:schemeClr val="tx1"/>
              </a:solidFill>
              <a:prstDash val="solid"/>
              <a:round/>
              <a:headEnd type="none" w="med" len="med"/>
              <a:tailEnd type="none" w="med" len="med"/>
            </a:ln>
            <a:effectLst/>
          </p:spPr>
        </p:cxnSp>
        <p:sp>
          <p:nvSpPr>
            <p:cNvPr id="32" name="フリーフォーム 31"/>
            <p:cNvSpPr/>
            <p:nvPr/>
          </p:nvSpPr>
          <p:spPr bwMode="auto">
            <a:xfrm flipV="1">
              <a:off x="6912260" y="1853009"/>
              <a:ext cx="1603797" cy="1157405"/>
            </a:xfrm>
            <a:custGeom>
              <a:avLst/>
              <a:gdLst>
                <a:gd name="connsiteX0" fmla="*/ 0 w 1371600"/>
                <a:gd name="connsiteY0" fmla="*/ 575263 h 1151722"/>
                <a:gd name="connsiteX1" fmla="*/ 374650 w 1371600"/>
                <a:gd name="connsiteY1" fmla="*/ 16463 h 1151722"/>
                <a:gd name="connsiteX2" fmla="*/ 958850 w 1371600"/>
                <a:gd name="connsiteY2" fmla="*/ 1140413 h 1151722"/>
                <a:gd name="connsiteX3" fmla="*/ 1371600 w 1371600"/>
                <a:gd name="connsiteY3" fmla="*/ 587963 h 1151722"/>
                <a:gd name="connsiteX0" fmla="*/ 0 w 1371600"/>
                <a:gd name="connsiteY0" fmla="*/ 575263 h 1152392"/>
                <a:gd name="connsiteX1" fmla="*/ 374650 w 1371600"/>
                <a:gd name="connsiteY1" fmla="*/ 16463 h 1152392"/>
                <a:gd name="connsiteX2" fmla="*/ 958850 w 1371600"/>
                <a:gd name="connsiteY2" fmla="*/ 1140413 h 1152392"/>
                <a:gd name="connsiteX3" fmla="*/ 1371600 w 1371600"/>
                <a:gd name="connsiteY3" fmla="*/ 587963 h 1152392"/>
                <a:gd name="connsiteX0" fmla="*/ 0 w 1371600"/>
                <a:gd name="connsiteY0" fmla="*/ 575504 h 1152633"/>
                <a:gd name="connsiteX1" fmla="*/ 374650 w 1371600"/>
                <a:gd name="connsiteY1" fmla="*/ 16704 h 1152633"/>
                <a:gd name="connsiteX2" fmla="*/ 958850 w 1371600"/>
                <a:gd name="connsiteY2" fmla="*/ 1140654 h 1152633"/>
                <a:gd name="connsiteX3" fmla="*/ 1371600 w 1371600"/>
                <a:gd name="connsiteY3" fmla="*/ 588204 h 1152633"/>
                <a:gd name="connsiteX0" fmla="*/ 0 w 1371600"/>
                <a:gd name="connsiteY0" fmla="*/ 581602 h 1158959"/>
                <a:gd name="connsiteX1" fmla="*/ 371475 w 1371600"/>
                <a:gd name="connsiteY1" fmla="*/ 16452 h 1158959"/>
                <a:gd name="connsiteX2" fmla="*/ 958850 w 1371600"/>
                <a:gd name="connsiteY2" fmla="*/ 1146752 h 1158959"/>
                <a:gd name="connsiteX3" fmla="*/ 1371600 w 1371600"/>
                <a:gd name="connsiteY3" fmla="*/ 594302 h 1158959"/>
                <a:gd name="connsiteX0" fmla="*/ 0 w 1292717"/>
                <a:gd name="connsiteY0" fmla="*/ 581602 h 1158423"/>
                <a:gd name="connsiteX1" fmla="*/ 371475 w 1292717"/>
                <a:gd name="connsiteY1" fmla="*/ 16452 h 1158423"/>
                <a:gd name="connsiteX2" fmla="*/ 958850 w 1292717"/>
                <a:gd name="connsiteY2" fmla="*/ 1146752 h 1158423"/>
                <a:gd name="connsiteX3" fmla="*/ 1292717 w 1292717"/>
                <a:gd name="connsiteY3" fmla="*/ 584777 h 1158423"/>
                <a:gd name="connsiteX0" fmla="*/ 0 w 1328215"/>
                <a:gd name="connsiteY0" fmla="*/ 581602 h 1157405"/>
                <a:gd name="connsiteX1" fmla="*/ 371475 w 1328215"/>
                <a:gd name="connsiteY1" fmla="*/ 16452 h 1157405"/>
                <a:gd name="connsiteX2" fmla="*/ 958850 w 1328215"/>
                <a:gd name="connsiteY2" fmla="*/ 1146752 h 1157405"/>
                <a:gd name="connsiteX3" fmla="*/ 1328215 w 1328215"/>
                <a:gd name="connsiteY3" fmla="*/ 565727 h 1157405"/>
              </a:gdLst>
              <a:ahLst/>
              <a:cxnLst>
                <a:cxn ang="0">
                  <a:pos x="connsiteX0" y="connsiteY0"/>
                </a:cxn>
                <a:cxn ang="0">
                  <a:pos x="connsiteX1" y="connsiteY1"/>
                </a:cxn>
                <a:cxn ang="0">
                  <a:pos x="connsiteX2" y="connsiteY2"/>
                </a:cxn>
                <a:cxn ang="0">
                  <a:pos x="connsiteX3" y="connsiteY3"/>
                </a:cxn>
              </a:cxnLst>
              <a:rect l="l" t="t" r="r" b="b"/>
              <a:pathLst>
                <a:path w="1328215" h="1157405">
                  <a:moveTo>
                    <a:pt x="0" y="581602"/>
                  </a:moveTo>
                  <a:cubicBezTo>
                    <a:pt x="88371" y="248756"/>
                    <a:pt x="211667" y="-77740"/>
                    <a:pt x="371475" y="16452"/>
                  </a:cubicBezTo>
                  <a:cubicBezTo>
                    <a:pt x="531283" y="110644"/>
                    <a:pt x="799393" y="1055206"/>
                    <a:pt x="958850" y="1146752"/>
                  </a:cubicBezTo>
                  <a:cubicBezTo>
                    <a:pt x="1118307" y="1238298"/>
                    <a:pt x="1272123" y="713894"/>
                    <a:pt x="1328215" y="565727"/>
                  </a:cubicBezTo>
                </a:path>
              </a:pathLst>
            </a:custGeom>
            <a:noFill/>
            <a:ln w="38100" cap="flat" cmpd="sng" algn="ctr">
              <a:solidFill>
                <a:srgbClr val="FF0000"/>
              </a:solidFill>
              <a:prstDash val="sysDash"/>
              <a:round/>
              <a:headEnd type="none" w="med" len="med"/>
              <a:tailEnd type="none" w="med" len="med"/>
            </a:ln>
            <a:effectLst/>
          </p:spPr>
          <p:txBody>
            <a:bodyPr rtlCol="0" anchor="ctr"/>
            <a:lstStyle/>
            <a:p>
              <a:pPr algn="ctr"/>
              <a:endParaRPr kumimoji="1" lang="ja-JP" altLang="en-US">
                <a:solidFill>
                  <a:srgbClr val="FF0000"/>
                </a:solidFill>
              </a:endParaRPr>
            </a:p>
          </p:txBody>
        </p:sp>
        <p:sp>
          <p:nvSpPr>
            <p:cNvPr id="33" name="フリーフォーム 32"/>
            <p:cNvSpPr/>
            <p:nvPr/>
          </p:nvSpPr>
          <p:spPr bwMode="auto">
            <a:xfrm flipV="1">
              <a:off x="7140873" y="1989461"/>
              <a:ext cx="1575221" cy="923105"/>
            </a:xfrm>
            <a:custGeom>
              <a:avLst/>
              <a:gdLst>
                <a:gd name="connsiteX0" fmla="*/ 0 w 1371600"/>
                <a:gd name="connsiteY0" fmla="*/ 575263 h 1151722"/>
                <a:gd name="connsiteX1" fmla="*/ 374650 w 1371600"/>
                <a:gd name="connsiteY1" fmla="*/ 16463 h 1151722"/>
                <a:gd name="connsiteX2" fmla="*/ 958850 w 1371600"/>
                <a:gd name="connsiteY2" fmla="*/ 1140413 h 1151722"/>
                <a:gd name="connsiteX3" fmla="*/ 1371600 w 1371600"/>
                <a:gd name="connsiteY3" fmla="*/ 587963 h 1151722"/>
                <a:gd name="connsiteX0" fmla="*/ 0 w 1371600"/>
                <a:gd name="connsiteY0" fmla="*/ 575263 h 1152392"/>
                <a:gd name="connsiteX1" fmla="*/ 374650 w 1371600"/>
                <a:gd name="connsiteY1" fmla="*/ 16463 h 1152392"/>
                <a:gd name="connsiteX2" fmla="*/ 958850 w 1371600"/>
                <a:gd name="connsiteY2" fmla="*/ 1140413 h 1152392"/>
                <a:gd name="connsiteX3" fmla="*/ 1371600 w 1371600"/>
                <a:gd name="connsiteY3" fmla="*/ 587963 h 1152392"/>
                <a:gd name="connsiteX0" fmla="*/ 0 w 1371600"/>
                <a:gd name="connsiteY0" fmla="*/ 575504 h 1152633"/>
                <a:gd name="connsiteX1" fmla="*/ 374650 w 1371600"/>
                <a:gd name="connsiteY1" fmla="*/ 16704 h 1152633"/>
                <a:gd name="connsiteX2" fmla="*/ 958850 w 1371600"/>
                <a:gd name="connsiteY2" fmla="*/ 1140654 h 1152633"/>
                <a:gd name="connsiteX3" fmla="*/ 1371600 w 1371600"/>
                <a:gd name="connsiteY3" fmla="*/ 588204 h 1152633"/>
                <a:gd name="connsiteX0" fmla="*/ 0 w 1371600"/>
                <a:gd name="connsiteY0" fmla="*/ 581602 h 1158959"/>
                <a:gd name="connsiteX1" fmla="*/ 371475 w 1371600"/>
                <a:gd name="connsiteY1" fmla="*/ 16452 h 1158959"/>
                <a:gd name="connsiteX2" fmla="*/ 958850 w 1371600"/>
                <a:gd name="connsiteY2" fmla="*/ 1146752 h 1158959"/>
                <a:gd name="connsiteX3" fmla="*/ 1371600 w 1371600"/>
                <a:gd name="connsiteY3" fmla="*/ 594302 h 1158959"/>
                <a:gd name="connsiteX0" fmla="*/ 0 w 1304549"/>
                <a:gd name="connsiteY0" fmla="*/ 581602 h 1158959"/>
                <a:gd name="connsiteX1" fmla="*/ 371475 w 1304549"/>
                <a:gd name="connsiteY1" fmla="*/ 16452 h 1158959"/>
                <a:gd name="connsiteX2" fmla="*/ 958850 w 1304549"/>
                <a:gd name="connsiteY2" fmla="*/ 1146752 h 1158959"/>
                <a:gd name="connsiteX3" fmla="*/ 1304549 w 1304549"/>
                <a:gd name="connsiteY3" fmla="*/ 594303 h 1158959"/>
              </a:gdLst>
              <a:ahLst/>
              <a:cxnLst>
                <a:cxn ang="0">
                  <a:pos x="connsiteX0" y="connsiteY0"/>
                </a:cxn>
                <a:cxn ang="0">
                  <a:pos x="connsiteX1" y="connsiteY1"/>
                </a:cxn>
                <a:cxn ang="0">
                  <a:pos x="connsiteX2" y="connsiteY2"/>
                </a:cxn>
                <a:cxn ang="0">
                  <a:pos x="connsiteX3" y="connsiteY3"/>
                </a:cxn>
              </a:cxnLst>
              <a:rect l="l" t="t" r="r" b="b"/>
              <a:pathLst>
                <a:path w="1304549" h="1158959">
                  <a:moveTo>
                    <a:pt x="0" y="581602"/>
                  </a:moveTo>
                  <a:cubicBezTo>
                    <a:pt x="88371" y="248756"/>
                    <a:pt x="211667" y="-77740"/>
                    <a:pt x="371475" y="16452"/>
                  </a:cubicBezTo>
                  <a:cubicBezTo>
                    <a:pt x="531283" y="110644"/>
                    <a:pt x="803338" y="1050444"/>
                    <a:pt x="958850" y="1146752"/>
                  </a:cubicBezTo>
                  <a:cubicBezTo>
                    <a:pt x="1114362" y="1243060"/>
                    <a:pt x="1248457" y="742470"/>
                    <a:pt x="1304549" y="594303"/>
                  </a:cubicBezTo>
                </a:path>
              </a:pathLst>
            </a:custGeom>
            <a:noFill/>
            <a:ln w="38100" cap="flat" cmpd="sng" algn="ctr">
              <a:solidFill>
                <a:srgbClr val="FF0000"/>
              </a:solidFill>
              <a:prstDash val="solid"/>
              <a:round/>
              <a:headEnd type="none" w="med" len="med"/>
              <a:tailEnd type="none" w="med" len="med"/>
            </a:ln>
            <a:effectLst/>
          </p:spPr>
          <p:txBody>
            <a:bodyPr rtlCol="0" anchor="ctr"/>
            <a:lstStyle/>
            <a:p>
              <a:pPr algn="ctr"/>
              <a:endParaRPr kumimoji="1" lang="ja-JP" altLang="en-US"/>
            </a:p>
          </p:txBody>
        </p:sp>
        <p:cxnSp>
          <p:nvCxnSpPr>
            <p:cNvPr id="7" name="直線矢印コネクタ 6"/>
            <p:cNvCxnSpPr/>
            <p:nvPr/>
          </p:nvCxnSpPr>
          <p:spPr bwMode="auto">
            <a:xfrm>
              <a:off x="6804248" y="2438740"/>
              <a:ext cx="2160240" cy="0"/>
            </a:xfrm>
            <a:prstGeom prst="straightConnector1">
              <a:avLst/>
            </a:prstGeom>
            <a:solidFill>
              <a:schemeClr val="accent1"/>
            </a:solidFill>
            <a:ln w="38100" cap="flat" cmpd="sng" algn="ctr">
              <a:solidFill>
                <a:schemeClr val="tx1"/>
              </a:solidFill>
              <a:prstDash val="solid"/>
              <a:round/>
              <a:headEnd type="none" w="med" len="med"/>
              <a:tailEnd type="arrow" w="med" len="med"/>
            </a:ln>
            <a:effectLst/>
          </p:spPr>
        </p:cxnSp>
        <p:sp>
          <p:nvSpPr>
            <p:cNvPr id="8" name="フリーフォーム 7"/>
            <p:cNvSpPr/>
            <p:nvPr/>
          </p:nvSpPr>
          <p:spPr bwMode="auto">
            <a:xfrm>
              <a:off x="6912260" y="1844040"/>
              <a:ext cx="1594272" cy="1158959"/>
            </a:xfrm>
            <a:custGeom>
              <a:avLst/>
              <a:gdLst>
                <a:gd name="connsiteX0" fmla="*/ 0 w 1371600"/>
                <a:gd name="connsiteY0" fmla="*/ 575263 h 1151722"/>
                <a:gd name="connsiteX1" fmla="*/ 374650 w 1371600"/>
                <a:gd name="connsiteY1" fmla="*/ 16463 h 1151722"/>
                <a:gd name="connsiteX2" fmla="*/ 958850 w 1371600"/>
                <a:gd name="connsiteY2" fmla="*/ 1140413 h 1151722"/>
                <a:gd name="connsiteX3" fmla="*/ 1371600 w 1371600"/>
                <a:gd name="connsiteY3" fmla="*/ 587963 h 1151722"/>
                <a:gd name="connsiteX0" fmla="*/ 0 w 1371600"/>
                <a:gd name="connsiteY0" fmla="*/ 575263 h 1152392"/>
                <a:gd name="connsiteX1" fmla="*/ 374650 w 1371600"/>
                <a:gd name="connsiteY1" fmla="*/ 16463 h 1152392"/>
                <a:gd name="connsiteX2" fmla="*/ 958850 w 1371600"/>
                <a:gd name="connsiteY2" fmla="*/ 1140413 h 1152392"/>
                <a:gd name="connsiteX3" fmla="*/ 1371600 w 1371600"/>
                <a:gd name="connsiteY3" fmla="*/ 587963 h 1152392"/>
                <a:gd name="connsiteX0" fmla="*/ 0 w 1371600"/>
                <a:gd name="connsiteY0" fmla="*/ 575504 h 1152633"/>
                <a:gd name="connsiteX1" fmla="*/ 374650 w 1371600"/>
                <a:gd name="connsiteY1" fmla="*/ 16704 h 1152633"/>
                <a:gd name="connsiteX2" fmla="*/ 958850 w 1371600"/>
                <a:gd name="connsiteY2" fmla="*/ 1140654 h 1152633"/>
                <a:gd name="connsiteX3" fmla="*/ 1371600 w 1371600"/>
                <a:gd name="connsiteY3" fmla="*/ 588204 h 1152633"/>
                <a:gd name="connsiteX0" fmla="*/ 0 w 1371600"/>
                <a:gd name="connsiteY0" fmla="*/ 581602 h 1158959"/>
                <a:gd name="connsiteX1" fmla="*/ 371475 w 1371600"/>
                <a:gd name="connsiteY1" fmla="*/ 16452 h 1158959"/>
                <a:gd name="connsiteX2" fmla="*/ 958850 w 1371600"/>
                <a:gd name="connsiteY2" fmla="*/ 1146752 h 1158959"/>
                <a:gd name="connsiteX3" fmla="*/ 1371600 w 1371600"/>
                <a:gd name="connsiteY3" fmla="*/ 594302 h 1158959"/>
                <a:gd name="connsiteX0" fmla="*/ 0 w 1320326"/>
                <a:gd name="connsiteY0" fmla="*/ 581602 h 1158959"/>
                <a:gd name="connsiteX1" fmla="*/ 371475 w 1320326"/>
                <a:gd name="connsiteY1" fmla="*/ 16452 h 1158959"/>
                <a:gd name="connsiteX2" fmla="*/ 958850 w 1320326"/>
                <a:gd name="connsiteY2" fmla="*/ 1146752 h 1158959"/>
                <a:gd name="connsiteX3" fmla="*/ 1320326 w 1320326"/>
                <a:gd name="connsiteY3" fmla="*/ 594302 h 1158959"/>
              </a:gdLst>
              <a:ahLst/>
              <a:cxnLst>
                <a:cxn ang="0">
                  <a:pos x="connsiteX0" y="connsiteY0"/>
                </a:cxn>
                <a:cxn ang="0">
                  <a:pos x="connsiteX1" y="connsiteY1"/>
                </a:cxn>
                <a:cxn ang="0">
                  <a:pos x="connsiteX2" y="connsiteY2"/>
                </a:cxn>
                <a:cxn ang="0">
                  <a:pos x="connsiteX3" y="connsiteY3"/>
                </a:cxn>
              </a:cxnLst>
              <a:rect l="l" t="t" r="r" b="b"/>
              <a:pathLst>
                <a:path w="1320326" h="1158959">
                  <a:moveTo>
                    <a:pt x="0" y="581602"/>
                  </a:moveTo>
                  <a:cubicBezTo>
                    <a:pt x="88371" y="248756"/>
                    <a:pt x="211667" y="-77740"/>
                    <a:pt x="371475" y="16452"/>
                  </a:cubicBezTo>
                  <a:cubicBezTo>
                    <a:pt x="531283" y="110644"/>
                    <a:pt x="800708" y="1050444"/>
                    <a:pt x="958850" y="1146752"/>
                  </a:cubicBezTo>
                  <a:cubicBezTo>
                    <a:pt x="1116992" y="1243060"/>
                    <a:pt x="1264234" y="742469"/>
                    <a:pt x="1320326" y="594302"/>
                  </a:cubicBezTo>
                </a:path>
              </a:pathLst>
            </a:custGeom>
            <a:noFill/>
            <a:ln w="38100" cap="flat" cmpd="sng" algn="ctr">
              <a:solidFill>
                <a:schemeClr val="tx1"/>
              </a:solidFill>
              <a:prstDash val="solid"/>
              <a:round/>
              <a:headEnd type="none" w="med" len="med"/>
              <a:tailEnd type="none" w="med" len="med"/>
            </a:ln>
            <a:effectLst/>
          </p:spPr>
          <p:txBody>
            <a:bodyPr rtlCol="0" anchor="ctr"/>
            <a:lstStyle/>
            <a:p>
              <a:pPr algn="ctr"/>
              <a:endParaRPr kumimoji="1" lang="ja-JP" altLang="en-US"/>
            </a:p>
          </p:txBody>
        </p:sp>
        <p:sp>
          <p:nvSpPr>
            <p:cNvPr id="34" name="テキスト ボックス 33"/>
            <p:cNvSpPr txBox="1"/>
            <p:nvPr/>
          </p:nvSpPr>
          <p:spPr>
            <a:xfrm>
              <a:off x="6817410" y="1266755"/>
              <a:ext cx="646928" cy="646331"/>
            </a:xfrm>
            <a:prstGeom prst="rect">
              <a:avLst/>
            </a:prstGeom>
            <a:noFill/>
          </p:spPr>
          <p:txBody>
            <a:bodyPr wrap="square" rtlCol="0">
              <a:spAutoFit/>
            </a:bodyPr>
            <a:lstStyle/>
            <a:p>
              <a:pPr>
                <a:lnSpc>
                  <a:spcPct val="150000"/>
                </a:lnSpc>
                <a:buNone/>
              </a:pPr>
              <a:r>
                <a:rPr lang="en-US" altLang="ja-JP" sz="2400" dirty="0" smtClean="0"/>
                <a:t>v</a:t>
              </a:r>
              <a:r>
                <a:rPr lang="en-US" altLang="ja-JP" sz="2400" baseline="-25000" dirty="0" smtClean="0"/>
                <a:t>o1</a:t>
              </a:r>
              <a:endParaRPr kumimoji="1" lang="ja-JP" altLang="en-US" sz="2400" baseline="-25000" dirty="0"/>
            </a:p>
          </p:txBody>
        </p:sp>
        <p:sp>
          <p:nvSpPr>
            <p:cNvPr id="35" name="テキスト ボックス 34"/>
            <p:cNvSpPr txBox="1"/>
            <p:nvPr/>
          </p:nvSpPr>
          <p:spPr>
            <a:xfrm>
              <a:off x="8377383" y="1594127"/>
              <a:ext cx="609057" cy="646331"/>
            </a:xfrm>
            <a:prstGeom prst="rect">
              <a:avLst/>
            </a:prstGeom>
            <a:noFill/>
          </p:spPr>
          <p:txBody>
            <a:bodyPr wrap="square" rtlCol="0">
              <a:spAutoFit/>
            </a:bodyPr>
            <a:lstStyle/>
            <a:p>
              <a:pPr>
                <a:lnSpc>
                  <a:spcPct val="150000"/>
                </a:lnSpc>
                <a:buNone/>
              </a:pPr>
              <a:r>
                <a:rPr lang="en-US" altLang="ja-JP" sz="2400" dirty="0" smtClean="0"/>
                <a:t>v</a:t>
              </a:r>
              <a:r>
                <a:rPr lang="en-US" altLang="ja-JP" sz="2400" baseline="-25000" dirty="0" smtClean="0"/>
                <a:t>o2</a:t>
              </a:r>
              <a:endParaRPr kumimoji="1" lang="ja-JP" altLang="en-US" sz="2400" baseline="-25000" dirty="0"/>
            </a:p>
          </p:txBody>
        </p:sp>
        <p:sp>
          <p:nvSpPr>
            <p:cNvPr id="37" name="テキスト ボックス 36"/>
            <p:cNvSpPr txBox="1"/>
            <p:nvPr/>
          </p:nvSpPr>
          <p:spPr>
            <a:xfrm>
              <a:off x="7249732" y="3288535"/>
              <a:ext cx="1523893" cy="387711"/>
            </a:xfrm>
            <a:prstGeom prst="rect">
              <a:avLst/>
            </a:prstGeom>
            <a:noFill/>
          </p:spPr>
          <p:txBody>
            <a:bodyPr wrap="none" rtlCol="0">
              <a:spAutoFit/>
            </a:bodyPr>
            <a:lstStyle/>
            <a:p>
              <a:pPr>
                <a:buNone/>
              </a:pPr>
              <a:r>
                <a:rPr kumimoji="1" lang="ja-JP" altLang="en-US" sz="2400" dirty="0" smtClean="0"/>
                <a:t>振幅ミスマッチ</a:t>
              </a:r>
              <a:endParaRPr kumimoji="1" lang="ja-JP" altLang="en-US" sz="2400" dirty="0"/>
            </a:p>
          </p:txBody>
        </p:sp>
        <p:sp>
          <p:nvSpPr>
            <p:cNvPr id="38" name="テキスト ボックス 37"/>
            <p:cNvSpPr txBox="1"/>
            <p:nvPr/>
          </p:nvSpPr>
          <p:spPr>
            <a:xfrm>
              <a:off x="7249732" y="3746432"/>
              <a:ext cx="1523893" cy="387711"/>
            </a:xfrm>
            <a:prstGeom prst="rect">
              <a:avLst/>
            </a:prstGeom>
            <a:noFill/>
          </p:spPr>
          <p:txBody>
            <a:bodyPr wrap="none" rtlCol="0">
              <a:spAutoFit/>
            </a:bodyPr>
            <a:lstStyle/>
            <a:p>
              <a:pPr>
                <a:buNone/>
              </a:pPr>
              <a:r>
                <a:rPr lang="ja-JP" altLang="en-US" sz="2400" dirty="0"/>
                <a:t>位相</a:t>
              </a:r>
              <a:r>
                <a:rPr kumimoji="1" lang="ja-JP" altLang="en-US" sz="2400" dirty="0" smtClean="0"/>
                <a:t>ミスマッチ</a:t>
              </a:r>
              <a:endParaRPr kumimoji="1" lang="ja-JP" altLang="en-US" sz="2400" dirty="0"/>
            </a:p>
          </p:txBody>
        </p:sp>
        <p:cxnSp>
          <p:nvCxnSpPr>
            <p:cNvPr id="48" name="直線矢印コネクタ 47"/>
            <p:cNvCxnSpPr/>
            <p:nvPr/>
          </p:nvCxnSpPr>
          <p:spPr bwMode="auto">
            <a:xfrm>
              <a:off x="7526991" y="2881409"/>
              <a:ext cx="0" cy="158410"/>
            </a:xfrm>
            <a:prstGeom prst="straightConnector1">
              <a:avLst/>
            </a:prstGeom>
            <a:solidFill>
              <a:schemeClr val="accent1"/>
            </a:solidFill>
            <a:ln w="12700" cap="flat" cmpd="sng" algn="ctr">
              <a:solidFill>
                <a:schemeClr val="tx1"/>
              </a:solidFill>
              <a:prstDash val="solid"/>
              <a:round/>
              <a:headEnd type="arrow" w="sm" len="sm"/>
              <a:tailEnd type="arrow" w="sm" len="sm"/>
            </a:ln>
            <a:effectLst/>
          </p:spPr>
        </p:cxnSp>
        <p:cxnSp>
          <p:nvCxnSpPr>
            <p:cNvPr id="55" name="直線矢印コネクタ 54"/>
            <p:cNvCxnSpPr/>
            <p:nvPr/>
          </p:nvCxnSpPr>
          <p:spPr bwMode="auto">
            <a:xfrm flipH="1">
              <a:off x="6907497" y="2526446"/>
              <a:ext cx="253260" cy="0"/>
            </a:xfrm>
            <a:prstGeom prst="straightConnector1">
              <a:avLst/>
            </a:prstGeom>
            <a:solidFill>
              <a:schemeClr val="accent1"/>
            </a:solidFill>
            <a:ln w="12700" cap="flat" cmpd="sng" algn="ctr">
              <a:solidFill>
                <a:schemeClr val="tx1"/>
              </a:solidFill>
              <a:prstDash val="solid"/>
              <a:round/>
              <a:headEnd type="arrow" w="sm" len="sm"/>
              <a:tailEnd type="arrow" w="sm" len="sm"/>
            </a:ln>
            <a:effectLst/>
          </p:spPr>
        </p:cxnSp>
        <p:sp>
          <p:nvSpPr>
            <p:cNvPr id="60" name="フリーフォーム 59"/>
            <p:cNvSpPr/>
            <p:nvPr/>
          </p:nvSpPr>
          <p:spPr bwMode="auto">
            <a:xfrm>
              <a:off x="7604633" y="2960614"/>
              <a:ext cx="323850" cy="374195"/>
            </a:xfrm>
            <a:custGeom>
              <a:avLst/>
              <a:gdLst>
                <a:gd name="connsiteX0" fmla="*/ 0 w 323850"/>
                <a:gd name="connsiteY0" fmla="*/ 5895 h 374195"/>
                <a:gd name="connsiteX1" fmla="*/ 254000 w 323850"/>
                <a:gd name="connsiteY1" fmla="*/ 50345 h 374195"/>
                <a:gd name="connsiteX2" fmla="*/ 323850 w 323850"/>
                <a:gd name="connsiteY2" fmla="*/ 374195 h 374195"/>
              </a:gdLst>
              <a:ahLst/>
              <a:cxnLst>
                <a:cxn ang="0">
                  <a:pos x="connsiteX0" y="connsiteY0"/>
                </a:cxn>
                <a:cxn ang="0">
                  <a:pos x="connsiteX1" y="connsiteY1"/>
                </a:cxn>
                <a:cxn ang="0">
                  <a:pos x="connsiteX2" y="connsiteY2"/>
                </a:cxn>
              </a:cxnLst>
              <a:rect l="l" t="t" r="r" b="b"/>
              <a:pathLst>
                <a:path w="323850" h="374195">
                  <a:moveTo>
                    <a:pt x="0" y="5895"/>
                  </a:moveTo>
                  <a:cubicBezTo>
                    <a:pt x="100012" y="-2572"/>
                    <a:pt x="200025" y="-11038"/>
                    <a:pt x="254000" y="50345"/>
                  </a:cubicBezTo>
                  <a:cubicBezTo>
                    <a:pt x="307975" y="111728"/>
                    <a:pt x="315912" y="242961"/>
                    <a:pt x="323850" y="374195"/>
                  </a:cubicBezTo>
                </a:path>
              </a:pathLst>
            </a:custGeom>
            <a:noFill/>
            <a:ln w="28575" cap="flat" cmpd="sng" algn="ctr">
              <a:solidFill>
                <a:schemeClr val="tx1"/>
              </a:solidFill>
              <a:prstDash val="solid"/>
              <a:round/>
              <a:headEnd type="arrow" w="med" len="med"/>
              <a:tailEnd type="none" w="med" len="med"/>
            </a:ln>
            <a:effectLst/>
          </p:spPr>
          <p:txBody>
            <a:bodyPr rtlCol="0" anchor="ctr"/>
            <a:lstStyle/>
            <a:p>
              <a:pPr algn="ctr"/>
              <a:endParaRPr kumimoji="1" lang="ja-JP" altLang="en-US"/>
            </a:p>
          </p:txBody>
        </p:sp>
        <p:sp>
          <p:nvSpPr>
            <p:cNvPr id="61" name="フリーフォーム 60"/>
            <p:cNvSpPr/>
            <p:nvPr/>
          </p:nvSpPr>
          <p:spPr bwMode="auto">
            <a:xfrm>
              <a:off x="7034127" y="2545156"/>
              <a:ext cx="288906" cy="1392001"/>
            </a:xfrm>
            <a:custGeom>
              <a:avLst/>
              <a:gdLst>
                <a:gd name="connsiteX0" fmla="*/ 4800 w 233400"/>
                <a:gd name="connsiteY0" fmla="*/ 0 h 1392001"/>
                <a:gd name="connsiteX1" fmla="*/ 30200 w 233400"/>
                <a:gd name="connsiteY1" fmla="*/ 1168400 h 1392001"/>
                <a:gd name="connsiteX2" fmla="*/ 233400 w 233400"/>
                <a:gd name="connsiteY2" fmla="*/ 1390650 h 1392001"/>
              </a:gdLst>
              <a:ahLst/>
              <a:cxnLst>
                <a:cxn ang="0">
                  <a:pos x="connsiteX0" y="connsiteY0"/>
                </a:cxn>
                <a:cxn ang="0">
                  <a:pos x="connsiteX1" y="connsiteY1"/>
                </a:cxn>
                <a:cxn ang="0">
                  <a:pos x="connsiteX2" y="connsiteY2"/>
                </a:cxn>
              </a:cxnLst>
              <a:rect l="l" t="t" r="r" b="b"/>
              <a:pathLst>
                <a:path w="233400" h="1392001">
                  <a:moveTo>
                    <a:pt x="4800" y="0"/>
                  </a:moveTo>
                  <a:cubicBezTo>
                    <a:pt x="-1550" y="468312"/>
                    <a:pt x="-7900" y="936625"/>
                    <a:pt x="30200" y="1168400"/>
                  </a:cubicBezTo>
                  <a:cubicBezTo>
                    <a:pt x="68300" y="1400175"/>
                    <a:pt x="150850" y="1395412"/>
                    <a:pt x="233400" y="1390650"/>
                  </a:cubicBezTo>
                </a:path>
              </a:pathLst>
            </a:custGeom>
            <a:noFill/>
            <a:ln w="28575" cap="flat" cmpd="sng" algn="ctr">
              <a:solidFill>
                <a:schemeClr val="tx1"/>
              </a:solidFill>
              <a:prstDash val="solid"/>
              <a:round/>
              <a:headEnd type="arrow" w="med" len="med"/>
              <a:tailEnd type="none" w="med" len="med"/>
            </a:ln>
            <a:effectLst/>
          </p:spPr>
          <p:txBody>
            <a:bodyPr rtlCol="0" anchor="ctr"/>
            <a:lstStyle/>
            <a:p>
              <a:pPr algn="ctr"/>
              <a:endParaRPr kumimoji="1" lang="ja-JP" altLang="en-US"/>
            </a:p>
          </p:txBody>
        </p:sp>
      </p:grpSp>
    </p:spTree>
    <p:extLst>
      <p:ext uri="{BB962C8B-B14F-4D97-AF65-F5344CB8AC3E}">
        <p14:creationId xmlns:p14="http://schemas.microsoft.com/office/powerpoint/2010/main" val="2142957197"/>
      </p:ext>
    </p:extLst>
  </p:cSld>
  <p:clrMapOvr>
    <a:masterClrMapping/>
  </p:clrMapOvr>
</p:sld>
</file>

<file path=ppt/theme/theme1.xml><?xml version="1.0" encoding="utf-8"?>
<a:theme xmlns:a="http://schemas.openxmlformats.org/drawingml/2006/main" name="標準デザイン">
  <a:themeElements>
    <a:clrScheme name="標準デザイン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fontScheme name="標準デザイン">
      <a:majorFont>
        <a:latin typeface="Arial"/>
        <a:ea typeface="ＭＳ 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noFill/>
        <a:ln w="12700" cap="flat" cmpd="sng" algn="ctr">
          <a:solidFill>
            <a:schemeClr val="tx1"/>
          </a:solidFill>
          <a:prstDash val="solid"/>
          <a:round/>
          <a:headEnd type="none" w="med" len="med"/>
          <a:tailEnd type="none" w="med" len="med"/>
        </a:ln>
        <a:effectLst/>
      </a:spPr>
      <a:bodyPr rtlCol="0" anchor="ctr"/>
      <a:lstStyle>
        <a:defPPr algn="ctr">
          <a:defRPr kumimoji="1"/>
        </a:defPPr>
      </a:lstStyle>
    </a:spDef>
    <a:lnDef>
      <a:spPr bwMode="auto">
        <a:solidFill>
          <a:schemeClr val="accent1"/>
        </a:solidFill>
        <a:ln w="12700" cap="flat" cmpd="sng" algn="ctr">
          <a:solidFill>
            <a:schemeClr val="tx1"/>
          </a:solidFill>
          <a:prstDash val="solid"/>
          <a:round/>
          <a:headEnd type="none" w="med" len="med"/>
          <a:tailEnd type="none" w="med" len="med"/>
        </a:ln>
        <a:effectLst/>
      </a:spPr>
      <a:bodyPr/>
      <a:lstStyle/>
    </a:lnDef>
  </a:objectDefaults>
  <a:extraClrSchemeLst>
    <a:extraClrScheme>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標準デザイン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標準デザイン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標準デザイン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標準デザイン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標準デザイン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標準デザイン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標準デザイン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標準デザイン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標準デザイン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標準デザイン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標準デザイン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テーマ">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16787</TotalTime>
  <Words>1101</Words>
  <Application>Microsoft Office PowerPoint</Application>
  <PresentationFormat>画面に合わせる (4:3)</PresentationFormat>
  <Paragraphs>137</Paragraphs>
  <Slides>11</Slides>
  <Notes>10</Notes>
  <HiddenSlides>0</HiddenSlides>
  <MMClips>0</MMClips>
  <ScaleCrop>false</ScaleCrop>
  <HeadingPairs>
    <vt:vector size="4" baseType="variant">
      <vt:variant>
        <vt:lpstr>テーマ</vt:lpstr>
      </vt:variant>
      <vt:variant>
        <vt:i4>1</vt:i4>
      </vt:variant>
      <vt:variant>
        <vt:lpstr>スライド タイトル</vt:lpstr>
      </vt:variant>
      <vt:variant>
        <vt:i4>11</vt:i4>
      </vt:variant>
    </vt:vector>
  </HeadingPairs>
  <TitlesOfParts>
    <vt:vector size="12" baseType="lpstr">
      <vt:lpstr>標準デザイン</vt:lpstr>
      <vt:lpstr>ミリ波帯キャパシティブクロスカップリング差動増幅器のための対称交差レイアウトの提案</vt:lpstr>
      <vt:lpstr>発表内容</vt:lpstr>
      <vt:lpstr>背景</vt:lpstr>
      <vt:lpstr>CCC差動増幅器[1]</vt:lpstr>
      <vt:lpstr>CCC差動増幅器の交差部分</vt:lpstr>
      <vt:lpstr>従来構造の問題点および目的</vt:lpstr>
      <vt:lpstr>提案レイアウト</vt:lpstr>
      <vt:lpstr>従来構造と提案構造の比較</vt:lpstr>
      <vt:lpstr>差動増幅器へ適用した時の効果</vt:lpstr>
      <vt:lpstr>結論</vt:lpstr>
      <vt:lpstr>PowerPoint プレゼンテーション</vt:lpstr>
    </vt:vector>
  </TitlesOfParts>
  <Manager>Matsuzawa &amp; Okada Lab</Manager>
  <Company>Tokyo Institute of Technology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Tokyo Tech Template</dc:title>
  <dc:creator>Kenichi Okada</dc:creator>
  <cp:lastModifiedBy>Lim</cp:lastModifiedBy>
  <cp:revision>426</cp:revision>
  <cp:lastPrinted>2013-03-14T14:29:09Z</cp:lastPrinted>
  <dcterms:created xsi:type="dcterms:W3CDTF">2007-08-31T11:03:07Z</dcterms:created>
  <dcterms:modified xsi:type="dcterms:W3CDTF">2013-03-15T09:34:13Z</dcterms:modified>
</cp:coreProperties>
</file>