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48" r:id="rId1"/>
  </p:sldMasterIdLst>
  <p:notesMasterIdLst>
    <p:notesMasterId r:id="rId14"/>
  </p:notesMasterIdLst>
  <p:handoutMasterIdLst>
    <p:handoutMasterId r:id="rId15"/>
  </p:handoutMasterIdLst>
  <p:sldIdLst>
    <p:sldId id="293" r:id="rId2"/>
    <p:sldId id="315" r:id="rId3"/>
    <p:sldId id="387" r:id="rId4"/>
    <p:sldId id="399" r:id="rId5"/>
    <p:sldId id="390" r:id="rId6"/>
    <p:sldId id="391" r:id="rId7"/>
    <p:sldId id="392" r:id="rId8"/>
    <p:sldId id="393" r:id="rId9"/>
    <p:sldId id="398" r:id="rId10"/>
    <p:sldId id="397" r:id="rId11"/>
    <p:sldId id="388" r:id="rId12"/>
    <p:sldId id="385" r:id="rId13"/>
  </p:sldIdLst>
  <p:sldSz cx="9144000" cy="6858000" type="screen4x3"/>
  <p:notesSz cx="9872663" cy="6742113"/>
  <p:defaultTextStyle>
    <a:defPPr>
      <a:defRPr lang="ja-JP"/>
    </a:defPPr>
    <a:lvl1pPr algn="ctr" rtl="0" fontAlgn="base">
      <a:spcBef>
        <a:spcPct val="0"/>
      </a:spcBef>
      <a:spcAft>
        <a:spcPct val="0"/>
      </a:spcAft>
      <a:defRPr kumimoji="1" sz="3600" kern="1200">
        <a:solidFill>
          <a:schemeClr val="tx1"/>
        </a:solidFill>
        <a:latin typeface="Arial" charset="0"/>
        <a:ea typeface="ＭＳ Ｐゴシック" pitchFamily="50" charset="-128"/>
        <a:cs typeface="+mn-cs"/>
      </a:defRPr>
    </a:lvl1pPr>
    <a:lvl2pPr marL="457200" algn="ctr" rtl="0" fontAlgn="base">
      <a:spcBef>
        <a:spcPct val="0"/>
      </a:spcBef>
      <a:spcAft>
        <a:spcPct val="0"/>
      </a:spcAft>
      <a:defRPr kumimoji="1" sz="3600" kern="1200">
        <a:solidFill>
          <a:schemeClr val="tx1"/>
        </a:solidFill>
        <a:latin typeface="Arial" charset="0"/>
        <a:ea typeface="ＭＳ Ｐゴシック" pitchFamily="50" charset="-128"/>
        <a:cs typeface="+mn-cs"/>
      </a:defRPr>
    </a:lvl2pPr>
    <a:lvl3pPr marL="914400" algn="ctr" rtl="0" fontAlgn="base">
      <a:spcBef>
        <a:spcPct val="0"/>
      </a:spcBef>
      <a:spcAft>
        <a:spcPct val="0"/>
      </a:spcAft>
      <a:defRPr kumimoji="1" sz="3600" kern="1200">
        <a:solidFill>
          <a:schemeClr val="tx1"/>
        </a:solidFill>
        <a:latin typeface="Arial" charset="0"/>
        <a:ea typeface="ＭＳ Ｐゴシック" pitchFamily="50" charset="-128"/>
        <a:cs typeface="+mn-cs"/>
      </a:defRPr>
    </a:lvl3pPr>
    <a:lvl4pPr marL="1371600" algn="ctr" rtl="0" fontAlgn="base">
      <a:spcBef>
        <a:spcPct val="0"/>
      </a:spcBef>
      <a:spcAft>
        <a:spcPct val="0"/>
      </a:spcAft>
      <a:defRPr kumimoji="1" sz="3600" kern="1200">
        <a:solidFill>
          <a:schemeClr val="tx1"/>
        </a:solidFill>
        <a:latin typeface="Arial" charset="0"/>
        <a:ea typeface="ＭＳ Ｐゴシック" pitchFamily="50" charset="-128"/>
        <a:cs typeface="+mn-cs"/>
      </a:defRPr>
    </a:lvl4pPr>
    <a:lvl5pPr marL="1828800" algn="ctr" rtl="0" fontAlgn="base">
      <a:spcBef>
        <a:spcPct val="0"/>
      </a:spcBef>
      <a:spcAft>
        <a:spcPct val="0"/>
      </a:spcAft>
      <a:defRPr kumimoji="1" sz="3600" kern="1200">
        <a:solidFill>
          <a:schemeClr val="tx1"/>
        </a:solidFill>
        <a:latin typeface="Arial" charset="0"/>
        <a:ea typeface="ＭＳ Ｐゴシック" pitchFamily="50" charset="-128"/>
        <a:cs typeface="+mn-cs"/>
      </a:defRPr>
    </a:lvl5pPr>
    <a:lvl6pPr marL="2286000" algn="l" defTabSz="914400" rtl="0" eaLnBrk="1" latinLnBrk="0" hangingPunct="1">
      <a:defRPr kumimoji="1" sz="3600" kern="1200">
        <a:solidFill>
          <a:schemeClr val="tx1"/>
        </a:solidFill>
        <a:latin typeface="Arial" charset="0"/>
        <a:ea typeface="ＭＳ Ｐゴシック" pitchFamily="50" charset="-128"/>
        <a:cs typeface="+mn-cs"/>
      </a:defRPr>
    </a:lvl6pPr>
    <a:lvl7pPr marL="2743200" algn="l" defTabSz="914400" rtl="0" eaLnBrk="1" latinLnBrk="0" hangingPunct="1">
      <a:defRPr kumimoji="1" sz="3600" kern="1200">
        <a:solidFill>
          <a:schemeClr val="tx1"/>
        </a:solidFill>
        <a:latin typeface="Arial" charset="0"/>
        <a:ea typeface="ＭＳ Ｐゴシック" pitchFamily="50" charset="-128"/>
        <a:cs typeface="+mn-cs"/>
      </a:defRPr>
    </a:lvl7pPr>
    <a:lvl8pPr marL="3200400" algn="l" defTabSz="914400" rtl="0" eaLnBrk="1" latinLnBrk="0" hangingPunct="1">
      <a:defRPr kumimoji="1" sz="3600" kern="1200">
        <a:solidFill>
          <a:schemeClr val="tx1"/>
        </a:solidFill>
        <a:latin typeface="Arial" charset="0"/>
        <a:ea typeface="ＭＳ Ｐゴシック" pitchFamily="50" charset="-128"/>
        <a:cs typeface="+mn-cs"/>
      </a:defRPr>
    </a:lvl8pPr>
    <a:lvl9pPr marL="3657600" algn="l" defTabSz="914400" rtl="0" eaLnBrk="1" latinLnBrk="0" hangingPunct="1">
      <a:defRPr kumimoji="1" sz="3600" kern="1200">
        <a:solidFill>
          <a:schemeClr val="tx1"/>
        </a:solidFill>
        <a:latin typeface="Arial" charset="0"/>
        <a:ea typeface="ＭＳ Ｐゴシック" pitchFamily="50" charset="-128"/>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 uri="{2D200454-40CA-4A62-9FC3-DE9A4176ACB9}">
      <p15:notesGuideLst xmlns="" xmlns:p15="http://schemas.microsoft.com/office/powerpoint/2012/main">
        <p15:guide id="1" orient="horz" pos="2124">
          <p15:clr>
            <a:srgbClr val="A4A3A4"/>
          </p15:clr>
        </p15:guide>
        <p15:guide id="2" pos="311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FF0000"/>
    <a:srgbClr val="FF33CC"/>
    <a:srgbClr val="0099CC"/>
    <a:srgbClr val="FF5050"/>
    <a:srgbClr val="FFFFFF"/>
    <a:srgbClr val="99FF66"/>
    <a:srgbClr val="FF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BC89EF96-8CEA-46FF-86C4-4CE0E7609802}" styleName="淡色スタイル 3 - アクセント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616DA210-FB5B-4158-B5E0-FEB733F419BA}" styleName="スタイル (淡色)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9039" autoAdjust="0"/>
    <p:restoredTop sz="73764" autoAdjust="0"/>
  </p:normalViewPr>
  <p:slideViewPr>
    <p:cSldViewPr>
      <p:cViewPr varScale="1">
        <p:scale>
          <a:sx n="82" d="100"/>
          <a:sy n="82" d="100"/>
        </p:scale>
        <p:origin x="-1056"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notesViewPr>
    <p:cSldViewPr>
      <p:cViewPr varScale="1">
        <p:scale>
          <a:sx n="108" d="100"/>
          <a:sy n="108" d="100"/>
        </p:scale>
        <p:origin x="-1986" y="-90"/>
      </p:cViewPr>
      <p:guideLst>
        <p:guide orient="horz" pos="2124"/>
        <p:guide pos="3110"/>
      </p:guideLst>
    </p:cSldViewPr>
  </p:notesViewPr>
  <p:gridSpacing cx="36004" cy="36004"/>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9266" name="Rectangle 2"/>
          <p:cNvSpPr>
            <a:spLocks noGrp="1" noChangeArrowheads="1"/>
          </p:cNvSpPr>
          <p:nvPr>
            <p:ph type="hdr" sz="quarter"/>
          </p:nvPr>
        </p:nvSpPr>
        <p:spPr bwMode="auto">
          <a:xfrm>
            <a:off x="0" y="0"/>
            <a:ext cx="4279900" cy="336550"/>
          </a:xfrm>
          <a:prstGeom prst="rect">
            <a:avLst/>
          </a:prstGeom>
          <a:noFill/>
          <a:ln w="9525">
            <a:noFill/>
            <a:miter lim="800000"/>
            <a:headEnd/>
            <a:tailEnd/>
          </a:ln>
        </p:spPr>
        <p:txBody>
          <a:bodyPr vert="horz" wrap="square" lIns="91468" tIns="45733" rIns="91468" bIns="45733" numCol="1" anchor="t" anchorCtr="0" compatLnSpc="1">
            <a:prstTxWarp prst="textNoShape">
              <a:avLst/>
            </a:prstTxWarp>
          </a:bodyPr>
          <a:lstStyle>
            <a:lvl1pPr algn="l">
              <a:defRPr sz="1200"/>
            </a:lvl1pPr>
          </a:lstStyle>
          <a:p>
            <a:pPr>
              <a:defRPr/>
            </a:pPr>
            <a:endParaRPr lang="en-US" altLang="ja-JP"/>
          </a:p>
        </p:txBody>
      </p:sp>
      <p:sp>
        <p:nvSpPr>
          <p:cNvPr id="139267" name="Rectangle 3"/>
          <p:cNvSpPr>
            <a:spLocks noGrp="1" noChangeArrowheads="1"/>
          </p:cNvSpPr>
          <p:nvPr>
            <p:ph type="dt" sz="quarter" idx="1"/>
          </p:nvPr>
        </p:nvSpPr>
        <p:spPr bwMode="auto">
          <a:xfrm>
            <a:off x="5591175" y="0"/>
            <a:ext cx="4279900" cy="336550"/>
          </a:xfrm>
          <a:prstGeom prst="rect">
            <a:avLst/>
          </a:prstGeom>
          <a:noFill/>
          <a:ln w="9525">
            <a:noFill/>
            <a:miter lim="800000"/>
            <a:headEnd/>
            <a:tailEnd/>
          </a:ln>
        </p:spPr>
        <p:txBody>
          <a:bodyPr vert="horz" wrap="square" lIns="91468" tIns="45733" rIns="91468" bIns="45733" numCol="1" anchor="t" anchorCtr="0" compatLnSpc="1">
            <a:prstTxWarp prst="textNoShape">
              <a:avLst/>
            </a:prstTxWarp>
          </a:bodyPr>
          <a:lstStyle>
            <a:lvl1pPr algn="r">
              <a:defRPr sz="1200"/>
            </a:lvl1pPr>
          </a:lstStyle>
          <a:p>
            <a:pPr>
              <a:defRPr/>
            </a:pPr>
            <a:r>
              <a:rPr lang="ja-JP" altLang="en-US"/>
              <a:t>2008/7/14</a:t>
            </a:r>
            <a:endParaRPr lang="en-US" altLang="ja-JP"/>
          </a:p>
        </p:txBody>
      </p:sp>
      <p:sp>
        <p:nvSpPr>
          <p:cNvPr id="139268" name="Rectangle 4"/>
          <p:cNvSpPr>
            <a:spLocks noGrp="1" noChangeArrowheads="1"/>
          </p:cNvSpPr>
          <p:nvPr>
            <p:ph type="ftr" sz="quarter" idx="2"/>
          </p:nvPr>
        </p:nvSpPr>
        <p:spPr bwMode="auto">
          <a:xfrm>
            <a:off x="0" y="6403975"/>
            <a:ext cx="4279900" cy="336550"/>
          </a:xfrm>
          <a:prstGeom prst="rect">
            <a:avLst/>
          </a:prstGeom>
          <a:noFill/>
          <a:ln w="9525">
            <a:noFill/>
            <a:miter lim="800000"/>
            <a:headEnd/>
            <a:tailEnd/>
          </a:ln>
        </p:spPr>
        <p:txBody>
          <a:bodyPr vert="horz" wrap="square" lIns="91468" tIns="45733" rIns="91468" bIns="45733" numCol="1" anchor="b" anchorCtr="0" compatLnSpc="1">
            <a:prstTxWarp prst="textNoShape">
              <a:avLst/>
            </a:prstTxWarp>
          </a:bodyPr>
          <a:lstStyle>
            <a:lvl1pPr algn="l">
              <a:defRPr sz="1200"/>
            </a:lvl1pPr>
          </a:lstStyle>
          <a:p>
            <a:pPr>
              <a:defRPr/>
            </a:pPr>
            <a:endParaRPr lang="en-US" altLang="ja-JP"/>
          </a:p>
        </p:txBody>
      </p:sp>
      <p:sp>
        <p:nvSpPr>
          <p:cNvPr id="139269" name="Rectangle 5"/>
          <p:cNvSpPr>
            <a:spLocks noGrp="1" noChangeArrowheads="1"/>
          </p:cNvSpPr>
          <p:nvPr>
            <p:ph type="sldNum" sz="quarter" idx="3"/>
          </p:nvPr>
        </p:nvSpPr>
        <p:spPr bwMode="auto">
          <a:xfrm>
            <a:off x="5591175" y="6403975"/>
            <a:ext cx="4279900" cy="336550"/>
          </a:xfrm>
          <a:prstGeom prst="rect">
            <a:avLst/>
          </a:prstGeom>
          <a:noFill/>
          <a:ln w="9525">
            <a:noFill/>
            <a:miter lim="800000"/>
            <a:headEnd/>
            <a:tailEnd/>
          </a:ln>
        </p:spPr>
        <p:txBody>
          <a:bodyPr vert="horz" wrap="square" lIns="91468" tIns="45733" rIns="91468" bIns="45733" numCol="1" anchor="b" anchorCtr="0" compatLnSpc="1">
            <a:prstTxWarp prst="textNoShape">
              <a:avLst/>
            </a:prstTxWarp>
          </a:bodyPr>
          <a:lstStyle>
            <a:lvl1pPr algn="r">
              <a:defRPr sz="1200"/>
            </a:lvl1pPr>
          </a:lstStyle>
          <a:p>
            <a:pPr>
              <a:defRPr/>
            </a:pPr>
            <a:fld id="{507682E5-B377-4E97-9B4C-9FCC5F84DF69}" type="slidenum">
              <a:rPr lang="en-US" altLang="ja-JP"/>
              <a:pPr>
                <a:defRPr/>
              </a:pPr>
              <a:t>‹#›</a:t>
            </a:fld>
            <a:endParaRPr lang="en-US" altLang="ja-JP"/>
          </a:p>
        </p:txBody>
      </p:sp>
    </p:spTree>
    <p:extLst>
      <p:ext uri="{BB962C8B-B14F-4D97-AF65-F5344CB8AC3E}">
        <p14:creationId xmlns:p14="http://schemas.microsoft.com/office/powerpoint/2010/main" val="59032916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hdr" sz="quarter"/>
          </p:nvPr>
        </p:nvSpPr>
        <p:spPr bwMode="auto">
          <a:xfrm>
            <a:off x="0" y="0"/>
            <a:ext cx="4279900" cy="336550"/>
          </a:xfrm>
          <a:prstGeom prst="rect">
            <a:avLst/>
          </a:prstGeom>
          <a:noFill/>
          <a:ln w="9525">
            <a:noFill/>
            <a:miter lim="800000"/>
            <a:headEnd/>
            <a:tailEnd/>
          </a:ln>
        </p:spPr>
        <p:txBody>
          <a:bodyPr vert="horz" wrap="square" lIns="91468" tIns="45733" rIns="91468" bIns="45733" numCol="1" anchor="t" anchorCtr="0" compatLnSpc="1">
            <a:prstTxWarp prst="textNoShape">
              <a:avLst/>
            </a:prstTxWarp>
          </a:bodyPr>
          <a:lstStyle>
            <a:lvl1pPr algn="l">
              <a:defRPr sz="1200"/>
            </a:lvl1pPr>
          </a:lstStyle>
          <a:p>
            <a:pPr>
              <a:defRPr/>
            </a:pPr>
            <a:endParaRPr lang="en-US" altLang="ja-JP"/>
          </a:p>
        </p:txBody>
      </p:sp>
      <p:sp>
        <p:nvSpPr>
          <p:cNvPr id="5123" name="Rectangle 3"/>
          <p:cNvSpPr>
            <a:spLocks noGrp="1" noChangeArrowheads="1"/>
          </p:cNvSpPr>
          <p:nvPr>
            <p:ph type="dt" idx="1"/>
          </p:nvPr>
        </p:nvSpPr>
        <p:spPr bwMode="auto">
          <a:xfrm>
            <a:off x="5591175" y="0"/>
            <a:ext cx="4279900" cy="336550"/>
          </a:xfrm>
          <a:prstGeom prst="rect">
            <a:avLst/>
          </a:prstGeom>
          <a:noFill/>
          <a:ln w="9525">
            <a:noFill/>
            <a:miter lim="800000"/>
            <a:headEnd/>
            <a:tailEnd/>
          </a:ln>
        </p:spPr>
        <p:txBody>
          <a:bodyPr vert="horz" wrap="square" lIns="91468" tIns="45733" rIns="91468" bIns="45733" numCol="1" anchor="t" anchorCtr="0" compatLnSpc="1">
            <a:prstTxWarp prst="textNoShape">
              <a:avLst/>
            </a:prstTxWarp>
          </a:bodyPr>
          <a:lstStyle>
            <a:lvl1pPr algn="r">
              <a:defRPr sz="1200"/>
            </a:lvl1pPr>
          </a:lstStyle>
          <a:p>
            <a:pPr>
              <a:defRPr/>
            </a:pPr>
            <a:r>
              <a:rPr lang="ja-JP" altLang="en-US"/>
              <a:t>2008/7/14</a:t>
            </a:r>
            <a:endParaRPr lang="en-US" altLang="ja-JP"/>
          </a:p>
        </p:txBody>
      </p:sp>
      <p:sp>
        <p:nvSpPr>
          <p:cNvPr id="9220" name="Rectangle 4"/>
          <p:cNvSpPr>
            <a:spLocks noGrp="1" noRot="1" noChangeAspect="1" noChangeArrowheads="1" noTextEdit="1"/>
          </p:cNvSpPr>
          <p:nvPr>
            <p:ph type="sldImg" idx="2"/>
          </p:nvPr>
        </p:nvSpPr>
        <p:spPr bwMode="auto">
          <a:xfrm>
            <a:off x="3249613" y="504825"/>
            <a:ext cx="3373437" cy="2528888"/>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5" name="Rectangle 5"/>
          <p:cNvSpPr>
            <a:spLocks noGrp="1" noChangeArrowheads="1"/>
          </p:cNvSpPr>
          <p:nvPr>
            <p:ph type="body" sz="quarter" idx="3"/>
          </p:nvPr>
        </p:nvSpPr>
        <p:spPr bwMode="auto">
          <a:xfrm>
            <a:off x="985838" y="3201988"/>
            <a:ext cx="7900987" cy="3035300"/>
          </a:xfrm>
          <a:prstGeom prst="rect">
            <a:avLst/>
          </a:prstGeom>
          <a:noFill/>
          <a:ln w="9525">
            <a:noFill/>
            <a:miter lim="800000"/>
            <a:headEnd/>
            <a:tailEnd/>
          </a:ln>
        </p:spPr>
        <p:txBody>
          <a:bodyPr vert="horz" wrap="square" lIns="91468" tIns="45733" rIns="91468" bIns="45733" numCol="1" anchor="t" anchorCtr="0" compatLnSpc="1">
            <a:prstTxWarp prst="textNoShape">
              <a:avLst/>
            </a:prstTxWarp>
          </a:bodyPr>
          <a:lstStyle/>
          <a:p>
            <a:pPr lvl="0"/>
            <a:r>
              <a:rPr lang="ja-JP" altLang="en-US" noProof="0" smtClean="0"/>
              <a:t>マスタ テキストの書式設定</a:t>
            </a:r>
          </a:p>
          <a:p>
            <a:pPr lvl="1"/>
            <a:r>
              <a:rPr lang="ja-JP" altLang="en-US" noProof="0" smtClean="0"/>
              <a:t>第 </a:t>
            </a:r>
            <a:r>
              <a:rPr lang="en-US" altLang="ja-JP" noProof="0" smtClean="0"/>
              <a:t>2 </a:t>
            </a:r>
            <a:r>
              <a:rPr lang="ja-JP" altLang="en-US" noProof="0" smtClean="0"/>
              <a:t>レベル</a:t>
            </a:r>
          </a:p>
          <a:p>
            <a:pPr lvl="2"/>
            <a:r>
              <a:rPr lang="ja-JP" altLang="en-US" noProof="0" smtClean="0"/>
              <a:t>第 </a:t>
            </a:r>
            <a:r>
              <a:rPr lang="en-US" altLang="ja-JP" noProof="0" smtClean="0"/>
              <a:t>3 </a:t>
            </a:r>
            <a:r>
              <a:rPr lang="ja-JP" altLang="en-US" noProof="0" smtClean="0"/>
              <a:t>レベル</a:t>
            </a:r>
          </a:p>
          <a:p>
            <a:pPr lvl="3"/>
            <a:r>
              <a:rPr lang="ja-JP" altLang="en-US" noProof="0" smtClean="0"/>
              <a:t>第 </a:t>
            </a:r>
            <a:r>
              <a:rPr lang="en-US" altLang="ja-JP" noProof="0" smtClean="0"/>
              <a:t>4 </a:t>
            </a:r>
            <a:r>
              <a:rPr lang="ja-JP" altLang="en-US" noProof="0" smtClean="0"/>
              <a:t>レベル</a:t>
            </a:r>
          </a:p>
          <a:p>
            <a:pPr lvl="4"/>
            <a:r>
              <a:rPr lang="ja-JP" altLang="en-US" noProof="0" smtClean="0"/>
              <a:t>第 </a:t>
            </a:r>
            <a:r>
              <a:rPr lang="en-US" altLang="ja-JP" noProof="0" smtClean="0"/>
              <a:t>5 </a:t>
            </a:r>
            <a:r>
              <a:rPr lang="ja-JP" altLang="en-US" noProof="0" smtClean="0"/>
              <a:t>レベル</a:t>
            </a:r>
          </a:p>
        </p:txBody>
      </p:sp>
      <p:sp>
        <p:nvSpPr>
          <p:cNvPr id="5126" name="Rectangle 6"/>
          <p:cNvSpPr>
            <a:spLocks noGrp="1" noChangeArrowheads="1"/>
          </p:cNvSpPr>
          <p:nvPr>
            <p:ph type="ftr" sz="quarter" idx="4"/>
          </p:nvPr>
        </p:nvSpPr>
        <p:spPr bwMode="auto">
          <a:xfrm>
            <a:off x="0" y="6403975"/>
            <a:ext cx="4279900" cy="336550"/>
          </a:xfrm>
          <a:prstGeom prst="rect">
            <a:avLst/>
          </a:prstGeom>
          <a:noFill/>
          <a:ln w="9525">
            <a:noFill/>
            <a:miter lim="800000"/>
            <a:headEnd/>
            <a:tailEnd/>
          </a:ln>
        </p:spPr>
        <p:txBody>
          <a:bodyPr vert="horz" wrap="square" lIns="91468" tIns="45733" rIns="91468" bIns="45733" numCol="1" anchor="b" anchorCtr="0" compatLnSpc="1">
            <a:prstTxWarp prst="textNoShape">
              <a:avLst/>
            </a:prstTxWarp>
          </a:bodyPr>
          <a:lstStyle>
            <a:lvl1pPr algn="l">
              <a:defRPr sz="1200"/>
            </a:lvl1pPr>
          </a:lstStyle>
          <a:p>
            <a:pPr>
              <a:defRPr/>
            </a:pPr>
            <a:endParaRPr lang="en-US" altLang="ja-JP"/>
          </a:p>
        </p:txBody>
      </p:sp>
      <p:sp>
        <p:nvSpPr>
          <p:cNvPr id="5127" name="Rectangle 7"/>
          <p:cNvSpPr>
            <a:spLocks noGrp="1" noChangeArrowheads="1"/>
          </p:cNvSpPr>
          <p:nvPr>
            <p:ph type="sldNum" sz="quarter" idx="5"/>
          </p:nvPr>
        </p:nvSpPr>
        <p:spPr bwMode="auto">
          <a:xfrm>
            <a:off x="5591175" y="6403975"/>
            <a:ext cx="4279900" cy="336550"/>
          </a:xfrm>
          <a:prstGeom prst="rect">
            <a:avLst/>
          </a:prstGeom>
          <a:noFill/>
          <a:ln w="9525">
            <a:noFill/>
            <a:miter lim="800000"/>
            <a:headEnd/>
            <a:tailEnd/>
          </a:ln>
        </p:spPr>
        <p:txBody>
          <a:bodyPr vert="horz" wrap="square" lIns="91468" tIns="45733" rIns="91468" bIns="45733" numCol="1" anchor="b" anchorCtr="0" compatLnSpc="1">
            <a:prstTxWarp prst="textNoShape">
              <a:avLst/>
            </a:prstTxWarp>
          </a:bodyPr>
          <a:lstStyle>
            <a:lvl1pPr algn="r">
              <a:defRPr sz="1200"/>
            </a:lvl1pPr>
          </a:lstStyle>
          <a:p>
            <a:pPr>
              <a:defRPr/>
            </a:pPr>
            <a:fld id="{4DAAF9DB-E5E8-48BF-A4DA-BEA35EDB0A84}" type="slidenum">
              <a:rPr lang="en-US" altLang="ja-JP"/>
              <a:pPr>
                <a:defRPr/>
              </a:pPr>
              <a:t>‹#›</a:t>
            </a:fld>
            <a:endParaRPr lang="en-US" altLang="ja-JP"/>
          </a:p>
        </p:txBody>
      </p:sp>
    </p:spTree>
    <p:extLst>
      <p:ext uri="{BB962C8B-B14F-4D97-AF65-F5344CB8AC3E}">
        <p14:creationId xmlns:p14="http://schemas.microsoft.com/office/powerpoint/2010/main" val="2985135456"/>
      </p:ext>
    </p:extLst>
  </p:cSld>
  <p:clrMap bg1="lt1" tx1="dk1" bg2="lt2" tx2="dk2" accent1="accent1" accent2="accent2" accent3="accent3" accent4="accent4" accent5="accent5" accent6="accent6" hlink="hlink" folHlink="folHlink"/>
  <p:hf hdr="0" ftr="0"/>
  <p:notesStyle>
    <a:lvl1pPr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1pPr>
    <a:lvl2pPr marL="4572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2pPr>
    <a:lvl3pPr marL="9144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3pPr>
    <a:lvl4pPr marL="13716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4pPr>
    <a:lvl5pPr marL="18288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3"/>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sz="3600">
                <a:solidFill>
                  <a:schemeClr val="tx1"/>
                </a:solidFill>
                <a:latin typeface="Arial" charset="0"/>
                <a:ea typeface="ＭＳ Ｐゴシック" pitchFamily="50" charset="-128"/>
              </a:defRPr>
            </a:lvl1pPr>
            <a:lvl2pPr marL="742950" indent="-285750" eaLnBrk="0" hangingPunct="0">
              <a:defRPr kumimoji="1" sz="3600">
                <a:solidFill>
                  <a:schemeClr val="tx1"/>
                </a:solidFill>
                <a:latin typeface="Arial" charset="0"/>
                <a:ea typeface="ＭＳ Ｐゴシック" pitchFamily="50" charset="-128"/>
              </a:defRPr>
            </a:lvl2pPr>
            <a:lvl3pPr marL="1143000" indent="-228600" eaLnBrk="0" hangingPunct="0">
              <a:defRPr kumimoji="1" sz="3600">
                <a:solidFill>
                  <a:schemeClr val="tx1"/>
                </a:solidFill>
                <a:latin typeface="Arial" charset="0"/>
                <a:ea typeface="ＭＳ Ｐゴシック" pitchFamily="50" charset="-128"/>
              </a:defRPr>
            </a:lvl3pPr>
            <a:lvl4pPr marL="1600200" indent="-228600" eaLnBrk="0" hangingPunct="0">
              <a:defRPr kumimoji="1" sz="3600">
                <a:solidFill>
                  <a:schemeClr val="tx1"/>
                </a:solidFill>
                <a:latin typeface="Arial" charset="0"/>
                <a:ea typeface="ＭＳ Ｐゴシック" pitchFamily="50" charset="-128"/>
              </a:defRPr>
            </a:lvl4pPr>
            <a:lvl5pPr marL="2057400" indent="-228600" eaLnBrk="0" hangingPunct="0">
              <a:defRPr kumimoji="1" sz="3600">
                <a:solidFill>
                  <a:schemeClr val="tx1"/>
                </a:solidFill>
                <a:latin typeface="Arial" charset="0"/>
                <a:ea typeface="ＭＳ Ｐゴシック" pitchFamily="50" charset="-128"/>
              </a:defRPr>
            </a:lvl5pPr>
            <a:lvl6pPr marL="2514600" indent="-228600" algn="ctr" eaLnBrk="0" fontAlgn="base" hangingPunct="0">
              <a:spcBef>
                <a:spcPct val="0"/>
              </a:spcBef>
              <a:spcAft>
                <a:spcPct val="0"/>
              </a:spcAft>
              <a:defRPr kumimoji="1" sz="3600">
                <a:solidFill>
                  <a:schemeClr val="tx1"/>
                </a:solidFill>
                <a:latin typeface="Arial" charset="0"/>
                <a:ea typeface="ＭＳ Ｐゴシック" pitchFamily="50" charset="-128"/>
              </a:defRPr>
            </a:lvl6pPr>
            <a:lvl7pPr marL="2971800" indent="-228600" algn="ctr" eaLnBrk="0" fontAlgn="base" hangingPunct="0">
              <a:spcBef>
                <a:spcPct val="0"/>
              </a:spcBef>
              <a:spcAft>
                <a:spcPct val="0"/>
              </a:spcAft>
              <a:defRPr kumimoji="1" sz="3600">
                <a:solidFill>
                  <a:schemeClr val="tx1"/>
                </a:solidFill>
                <a:latin typeface="Arial" charset="0"/>
                <a:ea typeface="ＭＳ Ｐゴシック" pitchFamily="50" charset="-128"/>
              </a:defRPr>
            </a:lvl7pPr>
            <a:lvl8pPr marL="3429000" indent="-228600" algn="ctr" eaLnBrk="0" fontAlgn="base" hangingPunct="0">
              <a:spcBef>
                <a:spcPct val="0"/>
              </a:spcBef>
              <a:spcAft>
                <a:spcPct val="0"/>
              </a:spcAft>
              <a:defRPr kumimoji="1" sz="3600">
                <a:solidFill>
                  <a:schemeClr val="tx1"/>
                </a:solidFill>
                <a:latin typeface="Arial" charset="0"/>
                <a:ea typeface="ＭＳ Ｐゴシック" pitchFamily="50" charset="-128"/>
              </a:defRPr>
            </a:lvl8pPr>
            <a:lvl9pPr marL="3886200" indent="-228600" algn="ctr" eaLnBrk="0" fontAlgn="base" hangingPunct="0">
              <a:spcBef>
                <a:spcPct val="0"/>
              </a:spcBef>
              <a:spcAft>
                <a:spcPct val="0"/>
              </a:spcAft>
              <a:defRPr kumimoji="1" sz="3600">
                <a:solidFill>
                  <a:schemeClr val="tx1"/>
                </a:solidFill>
                <a:latin typeface="Arial" charset="0"/>
                <a:ea typeface="ＭＳ Ｐゴシック" pitchFamily="50" charset="-128"/>
              </a:defRPr>
            </a:lvl9pPr>
          </a:lstStyle>
          <a:p>
            <a:pPr eaLnBrk="1" hangingPunct="1"/>
            <a:r>
              <a:rPr lang="ja-JP" altLang="en-US" sz="1200" dirty="0" smtClean="0"/>
              <a:t>2008/7/14</a:t>
            </a:r>
            <a:endParaRPr lang="en-US" altLang="ja-JP" sz="1200" dirty="0" smtClean="0"/>
          </a:p>
        </p:txBody>
      </p:sp>
      <p:sp>
        <p:nvSpPr>
          <p:cNvPr id="10243"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sz="3600">
                <a:solidFill>
                  <a:schemeClr val="tx1"/>
                </a:solidFill>
                <a:latin typeface="Arial" charset="0"/>
                <a:ea typeface="ＭＳ Ｐゴシック" pitchFamily="50" charset="-128"/>
              </a:defRPr>
            </a:lvl1pPr>
            <a:lvl2pPr marL="742950" indent="-285750" eaLnBrk="0" hangingPunct="0">
              <a:defRPr kumimoji="1" sz="3600">
                <a:solidFill>
                  <a:schemeClr val="tx1"/>
                </a:solidFill>
                <a:latin typeface="Arial" charset="0"/>
                <a:ea typeface="ＭＳ Ｐゴシック" pitchFamily="50" charset="-128"/>
              </a:defRPr>
            </a:lvl2pPr>
            <a:lvl3pPr marL="1143000" indent="-228600" eaLnBrk="0" hangingPunct="0">
              <a:defRPr kumimoji="1" sz="3600">
                <a:solidFill>
                  <a:schemeClr val="tx1"/>
                </a:solidFill>
                <a:latin typeface="Arial" charset="0"/>
                <a:ea typeface="ＭＳ Ｐゴシック" pitchFamily="50" charset="-128"/>
              </a:defRPr>
            </a:lvl3pPr>
            <a:lvl4pPr marL="1600200" indent="-228600" eaLnBrk="0" hangingPunct="0">
              <a:defRPr kumimoji="1" sz="3600">
                <a:solidFill>
                  <a:schemeClr val="tx1"/>
                </a:solidFill>
                <a:latin typeface="Arial" charset="0"/>
                <a:ea typeface="ＭＳ Ｐゴシック" pitchFamily="50" charset="-128"/>
              </a:defRPr>
            </a:lvl4pPr>
            <a:lvl5pPr marL="2057400" indent="-228600" eaLnBrk="0" hangingPunct="0">
              <a:defRPr kumimoji="1" sz="3600">
                <a:solidFill>
                  <a:schemeClr val="tx1"/>
                </a:solidFill>
                <a:latin typeface="Arial" charset="0"/>
                <a:ea typeface="ＭＳ Ｐゴシック" pitchFamily="50" charset="-128"/>
              </a:defRPr>
            </a:lvl5pPr>
            <a:lvl6pPr marL="2514600" indent="-228600" algn="ctr" eaLnBrk="0" fontAlgn="base" hangingPunct="0">
              <a:spcBef>
                <a:spcPct val="0"/>
              </a:spcBef>
              <a:spcAft>
                <a:spcPct val="0"/>
              </a:spcAft>
              <a:defRPr kumimoji="1" sz="3600">
                <a:solidFill>
                  <a:schemeClr val="tx1"/>
                </a:solidFill>
                <a:latin typeface="Arial" charset="0"/>
                <a:ea typeface="ＭＳ Ｐゴシック" pitchFamily="50" charset="-128"/>
              </a:defRPr>
            </a:lvl6pPr>
            <a:lvl7pPr marL="2971800" indent="-228600" algn="ctr" eaLnBrk="0" fontAlgn="base" hangingPunct="0">
              <a:spcBef>
                <a:spcPct val="0"/>
              </a:spcBef>
              <a:spcAft>
                <a:spcPct val="0"/>
              </a:spcAft>
              <a:defRPr kumimoji="1" sz="3600">
                <a:solidFill>
                  <a:schemeClr val="tx1"/>
                </a:solidFill>
                <a:latin typeface="Arial" charset="0"/>
                <a:ea typeface="ＭＳ Ｐゴシック" pitchFamily="50" charset="-128"/>
              </a:defRPr>
            </a:lvl7pPr>
            <a:lvl8pPr marL="3429000" indent="-228600" algn="ctr" eaLnBrk="0" fontAlgn="base" hangingPunct="0">
              <a:spcBef>
                <a:spcPct val="0"/>
              </a:spcBef>
              <a:spcAft>
                <a:spcPct val="0"/>
              </a:spcAft>
              <a:defRPr kumimoji="1" sz="3600">
                <a:solidFill>
                  <a:schemeClr val="tx1"/>
                </a:solidFill>
                <a:latin typeface="Arial" charset="0"/>
                <a:ea typeface="ＭＳ Ｐゴシック" pitchFamily="50" charset="-128"/>
              </a:defRPr>
            </a:lvl8pPr>
            <a:lvl9pPr marL="3886200" indent="-228600" algn="ctr" eaLnBrk="0" fontAlgn="base" hangingPunct="0">
              <a:spcBef>
                <a:spcPct val="0"/>
              </a:spcBef>
              <a:spcAft>
                <a:spcPct val="0"/>
              </a:spcAft>
              <a:defRPr kumimoji="1" sz="3600">
                <a:solidFill>
                  <a:schemeClr val="tx1"/>
                </a:solidFill>
                <a:latin typeface="Arial" charset="0"/>
                <a:ea typeface="ＭＳ Ｐゴシック" pitchFamily="50" charset="-128"/>
              </a:defRPr>
            </a:lvl9pPr>
          </a:lstStyle>
          <a:p>
            <a:pPr eaLnBrk="1" hangingPunct="1"/>
            <a:fld id="{BEE2BCF9-E4F3-4A90-853C-586BDC089812}" type="slidenum">
              <a:rPr lang="en-US" altLang="ja-JP" sz="1200" smtClean="0"/>
              <a:pPr eaLnBrk="1" hangingPunct="1"/>
              <a:t>0</a:t>
            </a:fld>
            <a:endParaRPr lang="en-US" altLang="ja-JP" sz="1200" dirty="0" smtClean="0"/>
          </a:p>
        </p:txBody>
      </p:sp>
      <p:sp>
        <p:nvSpPr>
          <p:cNvPr id="10244" name="Rectangle 2"/>
          <p:cNvSpPr>
            <a:spLocks noGrp="1" noRot="1" noChangeAspect="1" noChangeArrowheads="1" noTextEdit="1"/>
          </p:cNvSpPr>
          <p:nvPr>
            <p:ph type="sldImg"/>
          </p:nvPr>
        </p:nvSpPr>
        <p:spPr>
          <a:ln/>
        </p:spPr>
      </p:sp>
      <p:sp>
        <p:nvSpPr>
          <p:cNvPr id="1024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ja-JP" altLang="en-US" dirty="0" smtClean="0"/>
          </a:p>
        </p:txBody>
      </p:sp>
    </p:spTree>
    <p:extLst>
      <p:ext uri="{BB962C8B-B14F-4D97-AF65-F5344CB8AC3E}">
        <p14:creationId xmlns:p14="http://schemas.microsoft.com/office/powerpoint/2010/main" val="183849657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最後に、線路間のアイソレーションについて、</a:t>
            </a:r>
            <a:endParaRPr kumimoji="1" lang="en-US" altLang="ja-JP" dirty="0" smtClean="0"/>
          </a:p>
          <a:p>
            <a:r>
              <a:rPr kumimoji="1" lang="ja-JP" altLang="en-US" dirty="0" smtClean="0"/>
              <a:t>伝送線路の長さ及び線路間の距離を変えることにより確認します。</a:t>
            </a:r>
            <a:endParaRPr kumimoji="1" lang="en-US" altLang="ja-JP" dirty="0" smtClean="0"/>
          </a:p>
          <a:p>
            <a:r>
              <a:rPr kumimoji="1" lang="ja-JP" altLang="en-US" dirty="0" smtClean="0"/>
              <a:t>こちらのグラフで赤い丸で囲んだ部分が、</a:t>
            </a:r>
            <a:r>
              <a:rPr kumimoji="1" lang="en-US" altLang="ja-JP" dirty="0" smtClean="0"/>
              <a:t>1</a:t>
            </a:r>
            <a:r>
              <a:rPr kumimoji="1" lang="ja-JP" altLang="en-US" dirty="0" smtClean="0"/>
              <a:t>段アンプのカップリングシミュレーションを</a:t>
            </a:r>
            <a:endParaRPr kumimoji="1" lang="en-US" altLang="ja-JP" dirty="0" smtClean="0"/>
          </a:p>
          <a:p>
            <a:r>
              <a:rPr kumimoji="1" lang="ja-JP" altLang="en-US" dirty="0" smtClean="0"/>
              <a:t>した場合にカップリングの影響がほとんど見えなくなった点です。</a:t>
            </a:r>
            <a:endParaRPr kumimoji="1" lang="en-US" altLang="ja-JP" dirty="0" smtClean="0"/>
          </a:p>
          <a:p>
            <a:endParaRPr kumimoji="1" lang="en-US" altLang="ja-JP" dirty="0" smtClean="0"/>
          </a:p>
          <a:p>
            <a:r>
              <a:rPr kumimoji="1" lang="ja-JP" altLang="en-US" dirty="0" smtClean="0"/>
              <a:t>これらのシミュレーション結果から、カップリングの影響をほとんど見えなくするためには</a:t>
            </a:r>
            <a:endParaRPr kumimoji="1" lang="en-US" altLang="ja-JP" dirty="0" smtClean="0"/>
          </a:p>
          <a:p>
            <a:r>
              <a:rPr kumimoji="1" lang="ja-JP" altLang="en-US" dirty="0" smtClean="0"/>
              <a:t>線路間のアイソレーションが</a:t>
            </a:r>
            <a:r>
              <a:rPr kumimoji="1" lang="en-US" altLang="ja-JP" dirty="0" smtClean="0"/>
              <a:t>-58dB</a:t>
            </a:r>
            <a:r>
              <a:rPr kumimoji="1" lang="ja-JP" altLang="en-US" dirty="0" smtClean="0"/>
              <a:t>程度必要です。</a:t>
            </a:r>
            <a:endParaRPr kumimoji="1" lang="en-US" altLang="ja-JP" dirty="0" smtClean="0"/>
          </a:p>
        </p:txBody>
      </p:sp>
      <p:sp>
        <p:nvSpPr>
          <p:cNvPr id="4" name="日付プレースホルダー 3"/>
          <p:cNvSpPr>
            <a:spLocks noGrp="1"/>
          </p:cNvSpPr>
          <p:nvPr>
            <p:ph type="dt" idx="10"/>
          </p:nvPr>
        </p:nvSpPr>
        <p:spPr/>
        <p:txBody>
          <a:bodyPr/>
          <a:lstStyle/>
          <a:p>
            <a:pPr>
              <a:defRPr/>
            </a:pPr>
            <a:r>
              <a:rPr lang="ja-JP" altLang="en-US" smtClean="0"/>
              <a:t>2008/7/14</a:t>
            </a:r>
            <a:endParaRPr lang="en-US" altLang="ja-JP"/>
          </a:p>
        </p:txBody>
      </p:sp>
      <p:sp>
        <p:nvSpPr>
          <p:cNvPr id="5" name="スライド番号プレースホルダー 4"/>
          <p:cNvSpPr>
            <a:spLocks noGrp="1"/>
          </p:cNvSpPr>
          <p:nvPr>
            <p:ph type="sldNum" sz="quarter" idx="11"/>
          </p:nvPr>
        </p:nvSpPr>
        <p:spPr/>
        <p:txBody>
          <a:bodyPr/>
          <a:lstStyle/>
          <a:p>
            <a:pPr>
              <a:defRPr/>
            </a:pPr>
            <a:fld id="{4DAAF9DB-E5E8-48BF-A4DA-BEA35EDB0A84}" type="slidenum">
              <a:rPr lang="en-US" altLang="ja-JP" smtClean="0"/>
              <a:pPr>
                <a:defRPr/>
              </a:pPr>
              <a:t>9</a:t>
            </a:fld>
            <a:endParaRPr lang="en-US" altLang="ja-JP"/>
          </a:p>
        </p:txBody>
      </p:sp>
    </p:spTree>
    <p:extLst>
      <p:ext uri="{BB962C8B-B14F-4D97-AF65-F5344CB8AC3E}">
        <p14:creationId xmlns:p14="http://schemas.microsoft.com/office/powerpoint/2010/main" val="328894587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最後に結論です。</a:t>
            </a:r>
            <a:endParaRPr kumimoji="1" lang="ja-JP" altLang="en-US" dirty="0"/>
          </a:p>
        </p:txBody>
      </p:sp>
      <p:sp>
        <p:nvSpPr>
          <p:cNvPr id="4" name="日付プレースホルダー 3"/>
          <p:cNvSpPr>
            <a:spLocks noGrp="1"/>
          </p:cNvSpPr>
          <p:nvPr>
            <p:ph type="dt" idx="10"/>
          </p:nvPr>
        </p:nvSpPr>
        <p:spPr/>
        <p:txBody>
          <a:bodyPr/>
          <a:lstStyle/>
          <a:p>
            <a:pPr>
              <a:defRPr/>
            </a:pPr>
            <a:r>
              <a:rPr lang="ja-JP" altLang="en-US" smtClean="0"/>
              <a:t>2008/7/14</a:t>
            </a:r>
            <a:endParaRPr lang="en-US" altLang="ja-JP"/>
          </a:p>
        </p:txBody>
      </p:sp>
      <p:sp>
        <p:nvSpPr>
          <p:cNvPr id="5" name="スライド番号プレースホルダー 4"/>
          <p:cNvSpPr>
            <a:spLocks noGrp="1"/>
          </p:cNvSpPr>
          <p:nvPr>
            <p:ph type="sldNum" sz="quarter" idx="11"/>
          </p:nvPr>
        </p:nvSpPr>
        <p:spPr/>
        <p:txBody>
          <a:bodyPr/>
          <a:lstStyle/>
          <a:p>
            <a:pPr>
              <a:defRPr/>
            </a:pPr>
            <a:fld id="{4DAAF9DB-E5E8-48BF-A4DA-BEA35EDB0A84}" type="slidenum">
              <a:rPr lang="en-US" altLang="ja-JP" smtClean="0"/>
              <a:pPr>
                <a:defRPr/>
              </a:pPr>
              <a:t>10</a:t>
            </a:fld>
            <a:endParaRPr lang="en-US" altLang="ja-JP"/>
          </a:p>
        </p:txBody>
      </p:sp>
    </p:spTree>
    <p:extLst>
      <p:ext uri="{BB962C8B-B14F-4D97-AF65-F5344CB8AC3E}">
        <p14:creationId xmlns:p14="http://schemas.microsoft.com/office/powerpoint/2010/main" val="176460387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日付プレースホルダー 3"/>
          <p:cNvSpPr>
            <a:spLocks noGrp="1"/>
          </p:cNvSpPr>
          <p:nvPr>
            <p:ph type="dt" idx="10"/>
          </p:nvPr>
        </p:nvSpPr>
        <p:spPr/>
        <p:txBody>
          <a:bodyPr/>
          <a:lstStyle/>
          <a:p>
            <a:pPr>
              <a:defRPr/>
            </a:pPr>
            <a:r>
              <a:rPr lang="ja-JP" altLang="en-US" smtClean="0"/>
              <a:t>2008/7/14</a:t>
            </a:r>
            <a:endParaRPr lang="en-US" altLang="ja-JP"/>
          </a:p>
        </p:txBody>
      </p:sp>
      <p:sp>
        <p:nvSpPr>
          <p:cNvPr id="5" name="スライド番号プレースホルダー 4"/>
          <p:cNvSpPr>
            <a:spLocks noGrp="1"/>
          </p:cNvSpPr>
          <p:nvPr>
            <p:ph type="sldNum" sz="quarter" idx="11"/>
          </p:nvPr>
        </p:nvSpPr>
        <p:spPr/>
        <p:txBody>
          <a:bodyPr/>
          <a:lstStyle/>
          <a:p>
            <a:pPr>
              <a:defRPr/>
            </a:pPr>
            <a:fld id="{4DAAF9DB-E5E8-48BF-A4DA-BEA35EDB0A84}" type="slidenum">
              <a:rPr lang="en-US" altLang="ja-JP" smtClean="0"/>
              <a:pPr>
                <a:defRPr/>
              </a:pPr>
              <a:t>11</a:t>
            </a:fld>
            <a:endParaRPr lang="en-US" altLang="ja-JP"/>
          </a:p>
        </p:txBody>
      </p:sp>
    </p:spTree>
    <p:extLst>
      <p:ext uri="{BB962C8B-B14F-4D97-AF65-F5344CB8AC3E}">
        <p14:creationId xmlns:p14="http://schemas.microsoft.com/office/powerpoint/2010/main" val="116201134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日付プレースホルダ 3"/>
          <p:cNvSpPr>
            <a:spLocks noGrp="1"/>
          </p:cNvSpPr>
          <p:nvPr>
            <p:ph type="dt" idx="10"/>
          </p:nvPr>
        </p:nvSpPr>
        <p:spPr/>
        <p:txBody>
          <a:bodyPr/>
          <a:lstStyle/>
          <a:p>
            <a:pPr>
              <a:defRPr/>
            </a:pPr>
            <a:r>
              <a:rPr lang="ja-JP" altLang="en-US" dirty="0" smtClean="0"/>
              <a:t>2008/7/14</a:t>
            </a:r>
            <a:endParaRPr lang="en-US" altLang="ja-JP" dirty="0"/>
          </a:p>
        </p:txBody>
      </p:sp>
      <p:sp>
        <p:nvSpPr>
          <p:cNvPr id="5" name="スライド番号プレースホルダ 4"/>
          <p:cNvSpPr>
            <a:spLocks noGrp="1"/>
          </p:cNvSpPr>
          <p:nvPr>
            <p:ph type="sldNum" sz="quarter" idx="11"/>
          </p:nvPr>
        </p:nvSpPr>
        <p:spPr/>
        <p:txBody>
          <a:bodyPr/>
          <a:lstStyle/>
          <a:p>
            <a:pPr>
              <a:defRPr/>
            </a:pPr>
            <a:fld id="{4DAAF9DB-E5E8-48BF-A4DA-BEA35EDB0A84}" type="slidenum">
              <a:rPr lang="en-US" altLang="ja-JP" smtClean="0"/>
              <a:pPr>
                <a:defRPr/>
              </a:pPr>
              <a:t>1</a:t>
            </a:fld>
            <a:endParaRPr lang="en-US" altLang="ja-JP" dirty="0"/>
          </a:p>
        </p:txBody>
      </p:sp>
    </p:spTree>
    <p:extLst>
      <p:ext uri="{BB962C8B-B14F-4D97-AF65-F5344CB8AC3E}">
        <p14:creationId xmlns:p14="http://schemas.microsoft.com/office/powerpoint/2010/main" val="8929512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スライド イメージ プレースホルダー 1"/>
          <p:cNvSpPr>
            <a:spLocks noGrp="1" noRot="1" noChangeAspect="1" noTextEdit="1"/>
          </p:cNvSpPr>
          <p:nvPr>
            <p:ph type="sldImg"/>
          </p:nvPr>
        </p:nvSpPr>
        <p:spPr>
          <a:ln/>
        </p:spPr>
      </p:sp>
      <p:sp>
        <p:nvSpPr>
          <p:cNvPr id="31747" name="ノート プレースホルダー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ja-JP" altLang="en-US" dirty="0" smtClean="0"/>
              <a:t>近年、</a:t>
            </a:r>
            <a:r>
              <a:rPr lang="en-US" altLang="ja-JP" dirty="0" smtClean="0"/>
              <a:t>60GHz</a:t>
            </a:r>
            <a:r>
              <a:rPr lang="ja-JP" altLang="en-US" dirty="0" smtClean="0"/>
              <a:t>帯を用いた無線通信が注目されています。</a:t>
            </a:r>
            <a:endParaRPr lang="en-US" altLang="ja-JP" dirty="0" smtClean="0"/>
          </a:p>
          <a:p>
            <a:r>
              <a:rPr lang="en-US" altLang="ja-JP" dirty="0" smtClean="0"/>
              <a:t>60GH</a:t>
            </a:r>
            <a:r>
              <a:rPr lang="ja-JP" altLang="en-US" dirty="0" err="1" smtClean="0"/>
              <a:t>ｚ</a:t>
            </a:r>
            <a:r>
              <a:rPr lang="ja-JP" altLang="en-US" dirty="0" smtClean="0"/>
              <a:t>帯は、空気中での元帥が大きいために広帯域を無免許で利用できます。</a:t>
            </a:r>
            <a:endParaRPr lang="en-US" altLang="ja-JP" dirty="0" smtClean="0"/>
          </a:p>
          <a:p>
            <a:r>
              <a:rPr lang="ja-JP" altLang="en-US" dirty="0" smtClean="0"/>
              <a:t>そのため、近距離での超高速無線に適しています。</a:t>
            </a:r>
            <a:endParaRPr lang="en-US" altLang="ja-JP" dirty="0" smtClean="0"/>
          </a:p>
          <a:p>
            <a:r>
              <a:rPr lang="en-US" altLang="ja-JP" dirty="0" smtClean="0"/>
              <a:t>IEEE802.11ad</a:t>
            </a:r>
            <a:r>
              <a:rPr lang="ja-JP" altLang="en-US" dirty="0" smtClean="0"/>
              <a:t>によると、</a:t>
            </a:r>
            <a:r>
              <a:rPr lang="en-US" altLang="ja-JP" dirty="0" smtClean="0"/>
              <a:t>16QAM</a:t>
            </a:r>
            <a:r>
              <a:rPr lang="ja-JP" altLang="en-US" dirty="0" smtClean="0"/>
              <a:t>で</a:t>
            </a:r>
            <a:r>
              <a:rPr lang="en-US" altLang="ja-JP" dirty="0" smtClean="0"/>
              <a:t>7Gbps,64QAM</a:t>
            </a:r>
            <a:r>
              <a:rPr lang="ja-JP" altLang="en-US" dirty="0" smtClean="0"/>
              <a:t>で</a:t>
            </a:r>
            <a:r>
              <a:rPr lang="en-US" altLang="ja-JP" dirty="0" smtClean="0"/>
              <a:t>10Gbps</a:t>
            </a:r>
            <a:r>
              <a:rPr lang="ja-JP" altLang="en-US" dirty="0" smtClean="0"/>
              <a:t>と</a:t>
            </a:r>
            <a:r>
              <a:rPr lang="en-US" altLang="ja-JP" dirty="0" err="1" smtClean="0"/>
              <a:t>Gbps</a:t>
            </a:r>
            <a:r>
              <a:rPr lang="ja-JP" altLang="en-US" dirty="0" smtClean="0"/>
              <a:t>級の無線通信が可能です。</a:t>
            </a:r>
            <a:endParaRPr lang="en-US" altLang="ja-JP" dirty="0" smtClean="0"/>
          </a:p>
          <a:p>
            <a:r>
              <a:rPr lang="ja-JP" altLang="en-US" dirty="0" smtClean="0"/>
              <a:t>様々な機器への適用が期待されており、民生品での量産を考慮すると、コスト削減のために小面積化が求められます。</a:t>
            </a:r>
            <a:endParaRPr lang="en-US" altLang="ja-JP" dirty="0" smtClean="0"/>
          </a:p>
          <a:p>
            <a:endParaRPr lang="en-US" altLang="ja-JP" dirty="0" smtClean="0"/>
          </a:p>
          <a:p>
            <a:endParaRPr lang="en-US" altLang="ja-JP" dirty="0" smtClean="0"/>
          </a:p>
        </p:txBody>
      </p:sp>
      <p:sp>
        <p:nvSpPr>
          <p:cNvPr id="31748" name="スライド番号プレースホルダー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sz="3600">
                <a:solidFill>
                  <a:schemeClr val="tx1"/>
                </a:solidFill>
                <a:latin typeface="Arial" charset="0"/>
                <a:ea typeface="ＭＳ Ｐゴシック" charset="-128"/>
              </a:defRPr>
            </a:lvl1pPr>
            <a:lvl2pPr marL="742950" indent="-285750" eaLnBrk="0" hangingPunct="0">
              <a:defRPr kumimoji="1" sz="3600">
                <a:solidFill>
                  <a:schemeClr val="tx1"/>
                </a:solidFill>
                <a:latin typeface="Arial" charset="0"/>
                <a:ea typeface="ＭＳ Ｐゴシック" charset="-128"/>
              </a:defRPr>
            </a:lvl2pPr>
            <a:lvl3pPr marL="1143000" indent="-228600" eaLnBrk="0" hangingPunct="0">
              <a:defRPr kumimoji="1" sz="3600">
                <a:solidFill>
                  <a:schemeClr val="tx1"/>
                </a:solidFill>
                <a:latin typeface="Arial" charset="0"/>
                <a:ea typeface="ＭＳ Ｐゴシック" charset="-128"/>
              </a:defRPr>
            </a:lvl3pPr>
            <a:lvl4pPr marL="1600200" indent="-228600" eaLnBrk="0" hangingPunct="0">
              <a:defRPr kumimoji="1" sz="3600">
                <a:solidFill>
                  <a:schemeClr val="tx1"/>
                </a:solidFill>
                <a:latin typeface="Arial" charset="0"/>
                <a:ea typeface="ＭＳ Ｐゴシック" charset="-128"/>
              </a:defRPr>
            </a:lvl4pPr>
            <a:lvl5pPr marL="2057400" indent="-228600" eaLnBrk="0" hangingPunct="0">
              <a:defRPr kumimoji="1" sz="3600">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sz="3600">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sz="3600">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sz="3600">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sz="3600">
                <a:solidFill>
                  <a:schemeClr val="tx1"/>
                </a:solidFill>
                <a:latin typeface="Arial" charset="0"/>
                <a:ea typeface="ＭＳ Ｐゴシック" charset="-128"/>
              </a:defRPr>
            </a:lvl9pPr>
          </a:lstStyle>
          <a:p>
            <a:pPr eaLnBrk="1" hangingPunct="1"/>
            <a:fld id="{DB1D9B9E-FE8F-4D4D-BB85-23F6818D2E89}" type="slidenum">
              <a:rPr lang="en-US" altLang="ja-JP" sz="1300" smtClean="0">
                <a:solidFill>
                  <a:srgbClr val="000000"/>
                </a:solidFill>
              </a:rPr>
              <a:pPr eaLnBrk="1" hangingPunct="1"/>
              <a:t>2</a:t>
            </a:fld>
            <a:endParaRPr lang="en-US" altLang="ja-JP" sz="1300" smtClean="0">
              <a:solidFill>
                <a:srgbClr val="000000"/>
              </a:solidFill>
            </a:endParaRPr>
          </a:p>
        </p:txBody>
      </p:sp>
    </p:spTree>
    <p:extLst>
      <p:ext uri="{BB962C8B-B14F-4D97-AF65-F5344CB8AC3E}">
        <p14:creationId xmlns:p14="http://schemas.microsoft.com/office/powerpoint/2010/main" val="113188469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研究目的の前に、</a:t>
            </a:r>
            <a:r>
              <a:rPr kumimoji="1" lang="en-US" altLang="ja-JP" dirty="0" smtClean="0"/>
              <a:t>60GH</a:t>
            </a:r>
            <a:r>
              <a:rPr kumimoji="1" lang="ja-JP" altLang="en-US" dirty="0" err="1" smtClean="0"/>
              <a:t>ｚ</a:t>
            </a:r>
            <a:r>
              <a:rPr kumimoji="1" lang="ja-JP" altLang="en-US" dirty="0" smtClean="0"/>
              <a:t>帯送受信機のレイアウトについて、</a:t>
            </a:r>
            <a:endParaRPr kumimoji="1" lang="en-US" altLang="ja-JP" dirty="0" smtClean="0"/>
          </a:p>
          <a:p>
            <a:r>
              <a:rPr kumimoji="1" lang="en-US" altLang="ja-JP" dirty="0" smtClean="0"/>
              <a:t>4</a:t>
            </a:r>
            <a:r>
              <a:rPr kumimoji="1" lang="ja-JP" altLang="en-US" dirty="0" smtClean="0"/>
              <a:t>段の電力増幅器を例にとって説明させて頂きます。</a:t>
            </a:r>
            <a:endParaRPr kumimoji="1" lang="en-US" altLang="ja-JP" dirty="0" smtClean="0"/>
          </a:p>
          <a:p>
            <a:r>
              <a:rPr kumimoji="1" lang="ja-JP" altLang="en-US" dirty="0" smtClean="0"/>
              <a:t>信号線には伝送線路を用いており、また段間のマッチングを取るための</a:t>
            </a:r>
            <a:endParaRPr kumimoji="1" lang="en-US" altLang="ja-JP" dirty="0" smtClean="0"/>
          </a:p>
          <a:p>
            <a:r>
              <a:rPr kumimoji="1" lang="ja-JP" altLang="en-US" dirty="0" smtClean="0"/>
              <a:t>マッチングブロックとして役割もあります。分岐部分には</a:t>
            </a:r>
            <a:r>
              <a:rPr kumimoji="1" lang="en-US" altLang="ja-JP" dirty="0" smtClean="0"/>
              <a:t>T</a:t>
            </a:r>
            <a:r>
              <a:rPr kumimoji="1" lang="ja-JP" altLang="en-US" dirty="0" smtClean="0"/>
              <a:t>型伝送線路が用いられます。</a:t>
            </a:r>
            <a:endParaRPr kumimoji="1" lang="en-US" altLang="ja-JP" dirty="0" smtClean="0"/>
          </a:p>
          <a:p>
            <a:r>
              <a:rPr kumimoji="1" lang="ja-JP" altLang="en-US" dirty="0" smtClean="0"/>
              <a:t>他にもキャパシタンス、トランジスタ、デカップリング素子が配置されています。</a:t>
            </a:r>
            <a:endParaRPr kumimoji="1" lang="en-US" altLang="ja-JP" dirty="0" smtClean="0"/>
          </a:p>
          <a:p>
            <a:r>
              <a:rPr kumimoji="1" lang="ja-JP" altLang="en-US" dirty="0" smtClean="0"/>
              <a:t>しかし、実際にはこのような直線のみのレイアウトは面積的に非常に損をしています。</a:t>
            </a:r>
            <a:endParaRPr kumimoji="1" lang="ja-JP" altLang="en-US" dirty="0"/>
          </a:p>
        </p:txBody>
      </p:sp>
      <p:sp>
        <p:nvSpPr>
          <p:cNvPr id="4" name="日付プレースホルダー 3"/>
          <p:cNvSpPr>
            <a:spLocks noGrp="1"/>
          </p:cNvSpPr>
          <p:nvPr>
            <p:ph type="dt" idx="10"/>
          </p:nvPr>
        </p:nvSpPr>
        <p:spPr/>
        <p:txBody>
          <a:bodyPr/>
          <a:lstStyle/>
          <a:p>
            <a:pPr>
              <a:defRPr/>
            </a:pPr>
            <a:r>
              <a:rPr lang="ja-JP" altLang="en-US" smtClean="0"/>
              <a:t>2008/7/14</a:t>
            </a:r>
            <a:endParaRPr lang="en-US" altLang="ja-JP"/>
          </a:p>
        </p:txBody>
      </p:sp>
      <p:sp>
        <p:nvSpPr>
          <p:cNvPr id="5" name="スライド番号プレースホルダー 4"/>
          <p:cNvSpPr>
            <a:spLocks noGrp="1"/>
          </p:cNvSpPr>
          <p:nvPr>
            <p:ph type="sldNum" sz="quarter" idx="11"/>
          </p:nvPr>
        </p:nvSpPr>
        <p:spPr/>
        <p:txBody>
          <a:bodyPr/>
          <a:lstStyle/>
          <a:p>
            <a:pPr>
              <a:defRPr/>
            </a:pPr>
            <a:fld id="{4DAAF9DB-E5E8-48BF-A4DA-BEA35EDB0A84}" type="slidenum">
              <a:rPr lang="en-US" altLang="ja-JP" smtClean="0"/>
              <a:pPr>
                <a:defRPr/>
              </a:pPr>
              <a:t>3</a:t>
            </a:fld>
            <a:endParaRPr lang="en-US" altLang="ja-JP"/>
          </a:p>
        </p:txBody>
      </p:sp>
    </p:spTree>
    <p:extLst>
      <p:ext uri="{BB962C8B-B14F-4D97-AF65-F5344CB8AC3E}">
        <p14:creationId xmlns:p14="http://schemas.microsoft.com/office/powerpoint/2010/main" val="284822059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そのため、実際のレイアウトでは</a:t>
            </a:r>
            <a:r>
              <a:rPr kumimoji="1" lang="en-US" altLang="ja-JP" dirty="0" smtClean="0"/>
              <a:t>L</a:t>
            </a:r>
            <a:r>
              <a:rPr kumimoji="1" lang="ja-JP" altLang="en-US" dirty="0" smtClean="0"/>
              <a:t>型の伝送線路を用い、伝送線路の幅を最適化することで小面積化</a:t>
            </a:r>
            <a:endParaRPr kumimoji="1" lang="en-US" altLang="ja-JP" dirty="0" smtClean="0"/>
          </a:p>
          <a:p>
            <a:r>
              <a:rPr kumimoji="1" lang="ja-JP" altLang="en-US" dirty="0" smtClean="0"/>
              <a:t>を行なっています。</a:t>
            </a:r>
            <a:endParaRPr kumimoji="1" lang="en-US" altLang="ja-JP" dirty="0" smtClean="0"/>
          </a:p>
          <a:p>
            <a:r>
              <a:rPr kumimoji="1" lang="ja-JP" altLang="en-US" dirty="0" smtClean="0"/>
              <a:t>しかし、レイアウトを詰めることにより伝送線路間の間隔が狭くなるため、信号線間でカップリングが生じ、</a:t>
            </a:r>
            <a:endParaRPr kumimoji="1" lang="en-US" altLang="ja-JP" dirty="0" smtClean="0"/>
          </a:p>
          <a:p>
            <a:r>
              <a:rPr kumimoji="1" lang="ja-JP" altLang="en-US" dirty="0" smtClean="0"/>
              <a:t>シミュレーション時と実測時のズレの原因となる可能性があります。</a:t>
            </a:r>
            <a:endParaRPr kumimoji="1" lang="en-US" altLang="ja-JP" dirty="0" smtClean="0"/>
          </a:p>
          <a:p>
            <a:r>
              <a:rPr kumimoji="1" lang="ja-JP" altLang="en-US" dirty="0" smtClean="0"/>
              <a:t>そのため、信号線間の距離とカップリングの影響について、電磁界シミュレーション及び回路シミュレーションを</a:t>
            </a:r>
            <a:endParaRPr kumimoji="1" lang="en-US" altLang="ja-JP" dirty="0" smtClean="0"/>
          </a:p>
          <a:p>
            <a:r>
              <a:rPr kumimoji="1" lang="ja-JP" altLang="en-US" dirty="0" smtClean="0"/>
              <a:t>用いて検討します。</a:t>
            </a:r>
            <a:endParaRPr kumimoji="1" lang="en-US" altLang="ja-JP" dirty="0" smtClean="0"/>
          </a:p>
          <a:p>
            <a:endParaRPr kumimoji="1" lang="en-US" altLang="ja-JP" dirty="0" smtClean="0"/>
          </a:p>
        </p:txBody>
      </p:sp>
      <p:sp>
        <p:nvSpPr>
          <p:cNvPr id="4" name="スライド番号プレースホルダー 3"/>
          <p:cNvSpPr>
            <a:spLocks noGrp="1"/>
          </p:cNvSpPr>
          <p:nvPr>
            <p:ph type="sldNum" sz="quarter" idx="10"/>
          </p:nvPr>
        </p:nvSpPr>
        <p:spPr/>
        <p:txBody>
          <a:bodyPr/>
          <a:lstStyle/>
          <a:p>
            <a:fld id="{F9F74992-FD52-4C05-93D6-012E22BC1ACB}" type="slidenum">
              <a:rPr kumimoji="1" lang="ja-JP" altLang="en-US" smtClean="0"/>
              <a:t>4</a:t>
            </a:fld>
            <a:endParaRPr kumimoji="1" lang="ja-JP" altLang="en-US"/>
          </a:p>
        </p:txBody>
      </p:sp>
    </p:spTree>
    <p:extLst>
      <p:ext uri="{BB962C8B-B14F-4D97-AF65-F5344CB8AC3E}">
        <p14:creationId xmlns:p14="http://schemas.microsoft.com/office/powerpoint/2010/main" val="300033273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今回シミュレーションに用いた伝送線路の構造について示します。</a:t>
            </a:r>
            <a:endParaRPr kumimoji="1" lang="en-US" altLang="ja-JP" dirty="0" smtClean="0"/>
          </a:p>
          <a:p>
            <a:r>
              <a:rPr kumimoji="1" lang="ja-JP" altLang="en-US" dirty="0" smtClean="0"/>
              <a:t>信号線幅は</a:t>
            </a:r>
            <a:r>
              <a:rPr kumimoji="1" lang="en-US" altLang="ja-JP" dirty="0" smtClean="0"/>
              <a:t>4μm,GND</a:t>
            </a:r>
            <a:r>
              <a:rPr kumimoji="1" lang="ja-JP" altLang="en-US" dirty="0" smtClean="0"/>
              <a:t>間の距離は</a:t>
            </a:r>
            <a:r>
              <a:rPr kumimoji="1" lang="en-US" altLang="ja-JP" dirty="0" smtClean="0"/>
              <a:t>15μm</a:t>
            </a:r>
          </a:p>
          <a:p>
            <a:r>
              <a:rPr kumimoji="1" lang="ja-JP" altLang="en-US" dirty="0" smtClean="0"/>
              <a:t>トップメタルを信号線として用い、</a:t>
            </a:r>
            <a:r>
              <a:rPr kumimoji="1" lang="en-US" altLang="ja-JP" dirty="0" smtClean="0"/>
              <a:t>M1~2</a:t>
            </a:r>
            <a:r>
              <a:rPr kumimoji="1" lang="ja-JP" altLang="en-US" dirty="0" smtClean="0"/>
              <a:t>を</a:t>
            </a:r>
            <a:r>
              <a:rPr kumimoji="1" lang="en-US" altLang="ja-JP" dirty="0" smtClean="0"/>
              <a:t>GND</a:t>
            </a:r>
            <a:r>
              <a:rPr kumimoji="1" lang="ja-JP" altLang="en-US" dirty="0" smtClean="0"/>
              <a:t>シールドとしています。</a:t>
            </a:r>
            <a:endParaRPr kumimoji="1" lang="en-US" altLang="ja-JP" dirty="0" smtClean="0"/>
          </a:p>
          <a:p>
            <a:r>
              <a:rPr kumimoji="1" lang="ja-JP" altLang="en-US" dirty="0" smtClean="0"/>
              <a:t>また、特性インピーダンスは</a:t>
            </a:r>
            <a:r>
              <a:rPr kumimoji="1" lang="en-US" altLang="ja-JP" dirty="0" smtClean="0"/>
              <a:t>50Ω</a:t>
            </a:r>
            <a:r>
              <a:rPr kumimoji="1" lang="ja-JP" altLang="en-US" dirty="0" smtClean="0"/>
              <a:t>になるようにしています。</a:t>
            </a:r>
            <a:endParaRPr kumimoji="1" lang="en-US" altLang="ja-JP" dirty="0" smtClean="0"/>
          </a:p>
          <a:p>
            <a:endParaRPr kumimoji="1" lang="en-US" altLang="ja-JP" dirty="0" smtClean="0"/>
          </a:p>
          <a:p>
            <a:r>
              <a:rPr kumimoji="1" lang="ja-JP" altLang="en-US" dirty="0" smtClean="0"/>
              <a:t>左右及び底面は</a:t>
            </a:r>
            <a:r>
              <a:rPr kumimoji="1" lang="en-US" altLang="ja-JP" dirty="0" smtClean="0"/>
              <a:t>GND</a:t>
            </a:r>
            <a:r>
              <a:rPr kumimoji="1" lang="ja-JP" altLang="en-US" dirty="0" smtClean="0"/>
              <a:t>でシールドしていますが、上面はシールドしていないため</a:t>
            </a:r>
            <a:endParaRPr kumimoji="1" lang="en-US" altLang="ja-JP" dirty="0" smtClean="0"/>
          </a:p>
          <a:p>
            <a:r>
              <a:rPr kumimoji="1" lang="ja-JP" altLang="en-US" dirty="0" smtClean="0"/>
              <a:t>電界が漏れ、</a:t>
            </a:r>
            <a:r>
              <a:rPr kumimoji="1" lang="en-US" altLang="ja-JP" dirty="0" smtClean="0"/>
              <a:t>GND </a:t>
            </a:r>
            <a:r>
              <a:rPr kumimoji="1" lang="ja-JP" altLang="en-US" dirty="0" smtClean="0"/>
              <a:t>距離が小さい場合には影響する可能性があります。</a:t>
            </a:r>
            <a:endParaRPr kumimoji="1" lang="en-US" altLang="ja-JP" dirty="0" smtClean="0"/>
          </a:p>
          <a:p>
            <a:endParaRPr kumimoji="1" lang="en-US" altLang="ja-JP" dirty="0" smtClean="0"/>
          </a:p>
        </p:txBody>
      </p:sp>
      <p:sp>
        <p:nvSpPr>
          <p:cNvPr id="4" name="スライド番号プレースホルダー 3"/>
          <p:cNvSpPr>
            <a:spLocks noGrp="1"/>
          </p:cNvSpPr>
          <p:nvPr>
            <p:ph type="sldNum" sz="quarter" idx="10"/>
          </p:nvPr>
        </p:nvSpPr>
        <p:spPr/>
        <p:txBody>
          <a:bodyPr/>
          <a:lstStyle/>
          <a:p>
            <a:fld id="{F9F74992-FD52-4C05-93D6-012E22BC1ACB}" type="slidenum">
              <a:rPr kumimoji="1" lang="ja-JP" altLang="en-US" smtClean="0"/>
              <a:t>5</a:t>
            </a:fld>
            <a:endParaRPr kumimoji="1" lang="ja-JP" altLang="en-US"/>
          </a:p>
        </p:txBody>
      </p:sp>
    </p:spTree>
    <p:extLst>
      <p:ext uri="{BB962C8B-B14F-4D97-AF65-F5344CB8AC3E}">
        <p14:creationId xmlns:p14="http://schemas.microsoft.com/office/powerpoint/2010/main" val="294204622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smtClean="0"/>
              <a:t>1</a:t>
            </a:r>
            <a:r>
              <a:rPr kumimoji="1" lang="ja-JP" altLang="en-US" dirty="0" smtClean="0"/>
              <a:t>段アンプのシミュレーション方法について説明します。</a:t>
            </a:r>
            <a:endParaRPr kumimoji="1" lang="en-US" altLang="ja-JP" dirty="0" smtClean="0"/>
          </a:p>
          <a:p>
            <a:r>
              <a:rPr kumimoji="1" lang="ja-JP" altLang="en-US" dirty="0" smtClean="0"/>
              <a:t>今回はエネルギー差がありカップリングの影響がより起こりやすいとかんがえられるトランジスタ入力</a:t>
            </a:r>
            <a:endParaRPr kumimoji="1" lang="en-US" altLang="ja-JP" dirty="0" smtClean="0"/>
          </a:p>
          <a:p>
            <a:r>
              <a:rPr kumimoji="1" lang="ja-JP" altLang="en-US" dirty="0" smtClean="0"/>
              <a:t>側と出力側についてカップリングが生じた場合を想定します。</a:t>
            </a:r>
            <a:endParaRPr kumimoji="1" lang="en-US" altLang="ja-JP" dirty="0" smtClean="0"/>
          </a:p>
          <a:p>
            <a:r>
              <a:rPr kumimoji="1" lang="ja-JP" altLang="en-US" dirty="0" smtClean="0"/>
              <a:t>伝送線路のシミュレーションモデルは電磁界シミュレーション</a:t>
            </a:r>
            <a:r>
              <a:rPr kumimoji="1" lang="en-US" altLang="ja-JP" dirty="0" smtClean="0"/>
              <a:t>HFSS</a:t>
            </a:r>
            <a:r>
              <a:rPr kumimoji="1" lang="ja-JP" altLang="en-US" dirty="0" smtClean="0"/>
              <a:t>を用いて作成します。</a:t>
            </a:r>
            <a:endParaRPr kumimoji="1" lang="en-US" altLang="ja-JP" dirty="0" smtClean="0"/>
          </a:p>
          <a:p>
            <a:r>
              <a:rPr kumimoji="1" lang="ja-JP" altLang="en-US" dirty="0" smtClean="0"/>
              <a:t>また、カップリング部分についても、</a:t>
            </a:r>
            <a:r>
              <a:rPr kumimoji="1" lang="en-US" altLang="ja-JP" dirty="0" smtClean="0"/>
              <a:t>HFSS</a:t>
            </a:r>
            <a:r>
              <a:rPr kumimoji="1" lang="ja-JP" altLang="en-US" dirty="0" smtClean="0"/>
              <a:t>を用いてカップリングした状態を想定したモデルを作成します。</a:t>
            </a:r>
            <a:endParaRPr kumimoji="1" lang="en-US" altLang="ja-JP" dirty="0" smtClean="0"/>
          </a:p>
          <a:p>
            <a:endParaRPr kumimoji="1" lang="en-US" altLang="ja-JP" dirty="0" smtClean="0"/>
          </a:p>
          <a:p>
            <a:r>
              <a:rPr kumimoji="1" lang="ja-JP" altLang="en-US" dirty="0" smtClean="0"/>
              <a:t>カップリングする伝送線路の長さ及び伝送線路間距離を変えた場合についてシミュレーションを行なっていきます。</a:t>
            </a:r>
            <a:endParaRPr kumimoji="1" lang="en-US" altLang="ja-JP" dirty="0" smtClean="0"/>
          </a:p>
        </p:txBody>
      </p:sp>
      <p:sp>
        <p:nvSpPr>
          <p:cNvPr id="4" name="日付プレースホルダー 3"/>
          <p:cNvSpPr>
            <a:spLocks noGrp="1"/>
          </p:cNvSpPr>
          <p:nvPr>
            <p:ph type="dt" idx="10"/>
          </p:nvPr>
        </p:nvSpPr>
        <p:spPr/>
        <p:txBody>
          <a:bodyPr/>
          <a:lstStyle/>
          <a:p>
            <a:pPr>
              <a:defRPr/>
            </a:pPr>
            <a:r>
              <a:rPr lang="ja-JP" altLang="en-US" smtClean="0"/>
              <a:t>2008/7/14</a:t>
            </a:r>
            <a:endParaRPr lang="en-US" altLang="ja-JP"/>
          </a:p>
        </p:txBody>
      </p:sp>
      <p:sp>
        <p:nvSpPr>
          <p:cNvPr id="5" name="スライド番号プレースホルダー 4"/>
          <p:cNvSpPr>
            <a:spLocks noGrp="1"/>
          </p:cNvSpPr>
          <p:nvPr>
            <p:ph type="sldNum" sz="quarter" idx="11"/>
          </p:nvPr>
        </p:nvSpPr>
        <p:spPr/>
        <p:txBody>
          <a:bodyPr/>
          <a:lstStyle/>
          <a:p>
            <a:pPr>
              <a:defRPr/>
            </a:pPr>
            <a:fld id="{4DAAF9DB-E5E8-48BF-A4DA-BEA35EDB0A84}" type="slidenum">
              <a:rPr lang="en-US" altLang="ja-JP" smtClean="0"/>
              <a:pPr>
                <a:defRPr/>
              </a:pPr>
              <a:t>6</a:t>
            </a:fld>
            <a:endParaRPr lang="en-US" altLang="ja-JP"/>
          </a:p>
        </p:txBody>
      </p:sp>
    </p:spTree>
    <p:extLst>
      <p:ext uri="{BB962C8B-B14F-4D97-AF65-F5344CB8AC3E}">
        <p14:creationId xmlns:p14="http://schemas.microsoft.com/office/powerpoint/2010/main" val="53513680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最初に、伝送線路間の</a:t>
            </a:r>
            <a:r>
              <a:rPr kumimoji="1" lang="en-US" altLang="ja-JP" dirty="0" smtClean="0"/>
              <a:t>GND</a:t>
            </a:r>
            <a:r>
              <a:rPr kumimoji="1" lang="ja-JP" altLang="en-US" dirty="0" smtClean="0"/>
              <a:t>を</a:t>
            </a:r>
            <a:r>
              <a:rPr kumimoji="1" lang="en-US" altLang="ja-JP" dirty="0" smtClean="0"/>
              <a:t>5μm</a:t>
            </a:r>
            <a:r>
              <a:rPr kumimoji="1" lang="ja-JP" altLang="en-US" dirty="0" smtClean="0"/>
              <a:t>に固定し、カップリングする伝送線路の</a:t>
            </a:r>
            <a:endParaRPr kumimoji="1" lang="en-US" altLang="ja-JP" dirty="0" smtClean="0"/>
          </a:p>
          <a:p>
            <a:r>
              <a:rPr kumimoji="1" lang="ja-JP" altLang="en-US" dirty="0" smtClean="0"/>
              <a:t>長さを変えた場合のシミュレーション結果です。</a:t>
            </a:r>
            <a:endParaRPr kumimoji="1" lang="en-US" altLang="ja-JP" dirty="0" smtClean="0"/>
          </a:p>
          <a:p>
            <a:r>
              <a:rPr kumimoji="1" lang="ja-JP" altLang="en-US" dirty="0" smtClean="0"/>
              <a:t>黒の実線がカップリングが全くしていない時のシミュレーション結果、</a:t>
            </a:r>
            <a:endParaRPr kumimoji="1" lang="en-US" altLang="ja-JP" dirty="0" smtClean="0"/>
          </a:p>
          <a:p>
            <a:r>
              <a:rPr kumimoji="1" lang="ja-JP" altLang="en-US" dirty="0" smtClean="0"/>
              <a:t>赤が</a:t>
            </a:r>
            <a:r>
              <a:rPr kumimoji="1" lang="en-US" altLang="ja-JP" dirty="0" smtClean="0"/>
              <a:t>10um,</a:t>
            </a:r>
            <a:r>
              <a:rPr kumimoji="1" lang="ja-JP" altLang="en-US" dirty="0" smtClean="0"/>
              <a:t>青が</a:t>
            </a:r>
            <a:r>
              <a:rPr kumimoji="1" lang="en-US" altLang="ja-JP" dirty="0" smtClean="0"/>
              <a:t>50um,</a:t>
            </a:r>
            <a:r>
              <a:rPr kumimoji="1" lang="ja-JP" altLang="en-US" dirty="0" smtClean="0"/>
              <a:t>緑が</a:t>
            </a:r>
            <a:r>
              <a:rPr kumimoji="1" lang="en-US" altLang="ja-JP" dirty="0" smtClean="0"/>
              <a:t>200um</a:t>
            </a:r>
            <a:r>
              <a:rPr kumimoji="1" lang="ja-JP" altLang="en-US" dirty="0" smtClean="0"/>
              <a:t>カップリングさせた時のシミュレーション結果です。</a:t>
            </a:r>
            <a:endParaRPr kumimoji="1" lang="en-US" altLang="ja-JP" dirty="0" smtClean="0"/>
          </a:p>
          <a:p>
            <a:r>
              <a:rPr kumimoji="1" lang="en-US" altLang="ja-JP" dirty="0" smtClean="0"/>
              <a:t>10μm</a:t>
            </a:r>
            <a:r>
              <a:rPr kumimoji="1" lang="ja-JP" altLang="en-US" dirty="0" smtClean="0"/>
              <a:t>などの短い伝送線路ではカップリングによる影響は見えませんが、</a:t>
            </a:r>
            <a:endParaRPr kumimoji="1" lang="en-US" altLang="ja-JP" dirty="0" smtClean="0"/>
          </a:p>
          <a:p>
            <a:r>
              <a:rPr kumimoji="1" lang="en-US" altLang="ja-JP" dirty="0" smtClean="0"/>
              <a:t>200μm</a:t>
            </a:r>
            <a:r>
              <a:rPr kumimoji="1" lang="ja-JP" altLang="en-US" dirty="0" smtClean="0"/>
              <a:t>などの長い伝送線路になるとカップリングの影響でマッチングがズレ、</a:t>
            </a:r>
            <a:endParaRPr kumimoji="1" lang="en-US" altLang="ja-JP" dirty="0" smtClean="0"/>
          </a:p>
          <a:p>
            <a:r>
              <a:rPr kumimoji="1" lang="ja-JP" altLang="en-US" dirty="0" smtClean="0"/>
              <a:t>利得が最大で</a:t>
            </a:r>
            <a:r>
              <a:rPr kumimoji="1" lang="en-US" altLang="ja-JP" dirty="0" smtClean="0"/>
              <a:t>0.4dB</a:t>
            </a:r>
            <a:r>
              <a:rPr kumimoji="1" lang="ja-JP" altLang="en-US" dirty="0" smtClean="0"/>
              <a:t>程度低下していることを確認しました。</a:t>
            </a:r>
            <a:endParaRPr kumimoji="1" lang="en-US" altLang="ja-JP" dirty="0" smtClean="0"/>
          </a:p>
          <a:p>
            <a:r>
              <a:rPr kumimoji="1" lang="ja-JP" altLang="en-US" dirty="0" smtClean="0"/>
              <a:t>スミスチャートで見ても、特に</a:t>
            </a:r>
            <a:r>
              <a:rPr kumimoji="1" lang="en-US" altLang="ja-JP" dirty="0" smtClean="0"/>
              <a:t>S22</a:t>
            </a:r>
            <a:r>
              <a:rPr kumimoji="1" lang="ja-JP" altLang="en-US" dirty="0" smtClean="0"/>
              <a:t>が変化していることがわかります。</a:t>
            </a:r>
            <a:endParaRPr kumimoji="1" lang="en-US" altLang="ja-JP" dirty="0" smtClean="0"/>
          </a:p>
          <a:p>
            <a:endParaRPr kumimoji="1" lang="ja-JP" altLang="en-US" dirty="0"/>
          </a:p>
        </p:txBody>
      </p:sp>
      <p:sp>
        <p:nvSpPr>
          <p:cNvPr id="4" name="日付プレースホルダー 3"/>
          <p:cNvSpPr>
            <a:spLocks noGrp="1"/>
          </p:cNvSpPr>
          <p:nvPr>
            <p:ph type="dt" idx="10"/>
          </p:nvPr>
        </p:nvSpPr>
        <p:spPr/>
        <p:txBody>
          <a:bodyPr/>
          <a:lstStyle/>
          <a:p>
            <a:pPr>
              <a:defRPr/>
            </a:pPr>
            <a:r>
              <a:rPr lang="ja-JP" altLang="en-US" smtClean="0"/>
              <a:t>2008/7/14</a:t>
            </a:r>
            <a:endParaRPr lang="en-US" altLang="ja-JP"/>
          </a:p>
        </p:txBody>
      </p:sp>
      <p:sp>
        <p:nvSpPr>
          <p:cNvPr id="5" name="スライド番号プレースホルダー 4"/>
          <p:cNvSpPr>
            <a:spLocks noGrp="1"/>
          </p:cNvSpPr>
          <p:nvPr>
            <p:ph type="sldNum" sz="quarter" idx="11"/>
          </p:nvPr>
        </p:nvSpPr>
        <p:spPr/>
        <p:txBody>
          <a:bodyPr/>
          <a:lstStyle/>
          <a:p>
            <a:pPr>
              <a:defRPr/>
            </a:pPr>
            <a:fld id="{4DAAF9DB-E5E8-48BF-A4DA-BEA35EDB0A84}" type="slidenum">
              <a:rPr lang="en-US" altLang="ja-JP" smtClean="0"/>
              <a:pPr>
                <a:defRPr/>
              </a:pPr>
              <a:t>7</a:t>
            </a:fld>
            <a:endParaRPr lang="en-US" altLang="ja-JP"/>
          </a:p>
        </p:txBody>
      </p:sp>
    </p:spTree>
    <p:extLst>
      <p:ext uri="{BB962C8B-B14F-4D97-AF65-F5344CB8AC3E}">
        <p14:creationId xmlns:p14="http://schemas.microsoft.com/office/powerpoint/2010/main" val="81809204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次に、伝送線路を</a:t>
            </a:r>
            <a:r>
              <a:rPr kumimoji="1" lang="en-US" altLang="ja-JP" dirty="0" smtClean="0"/>
              <a:t>200μm</a:t>
            </a:r>
            <a:r>
              <a:rPr kumimoji="1" lang="ja-JP" altLang="en-US" dirty="0" smtClean="0"/>
              <a:t>に固定し、線路間の</a:t>
            </a:r>
            <a:r>
              <a:rPr kumimoji="1" lang="en-US" altLang="ja-JP" dirty="0" smtClean="0"/>
              <a:t>GND</a:t>
            </a:r>
            <a:r>
              <a:rPr kumimoji="1" lang="ja-JP" altLang="en-US" dirty="0" smtClean="0"/>
              <a:t>の長さを変えた場合の</a:t>
            </a:r>
            <a:endParaRPr kumimoji="1" lang="en-US" altLang="ja-JP" dirty="0" smtClean="0"/>
          </a:p>
          <a:p>
            <a:r>
              <a:rPr kumimoji="1" lang="ja-JP" altLang="en-US" dirty="0" smtClean="0"/>
              <a:t>シミュレーション結果です。</a:t>
            </a:r>
            <a:endParaRPr kumimoji="1" lang="en-US" altLang="ja-JP" dirty="0" smtClean="0"/>
          </a:p>
          <a:p>
            <a:r>
              <a:rPr kumimoji="1" lang="ja-JP" altLang="en-US" dirty="0" smtClean="0"/>
              <a:t>先ほども示しましたように、</a:t>
            </a:r>
            <a:r>
              <a:rPr kumimoji="1" lang="en-US" altLang="ja-JP" dirty="0" smtClean="0"/>
              <a:t>GND</a:t>
            </a:r>
            <a:r>
              <a:rPr kumimoji="1" lang="ja-JP" altLang="en-US" dirty="0" smtClean="0"/>
              <a:t>が</a:t>
            </a:r>
            <a:r>
              <a:rPr kumimoji="1" lang="en-US" altLang="ja-JP" dirty="0" smtClean="0"/>
              <a:t>5μm</a:t>
            </a:r>
            <a:r>
              <a:rPr kumimoji="1" lang="ja-JP" altLang="en-US" dirty="0" smtClean="0"/>
              <a:t>の状態では利得が低下していますが</a:t>
            </a:r>
            <a:endParaRPr kumimoji="1" lang="en-US" altLang="ja-JP" dirty="0" smtClean="0"/>
          </a:p>
          <a:p>
            <a:r>
              <a:rPr kumimoji="1" lang="ja-JP" altLang="en-US" dirty="0" smtClean="0"/>
              <a:t>線路間の</a:t>
            </a:r>
            <a:r>
              <a:rPr kumimoji="1" lang="en-US" altLang="ja-JP" dirty="0" smtClean="0"/>
              <a:t>GND</a:t>
            </a:r>
            <a:r>
              <a:rPr kumimoji="1" lang="ja-JP" altLang="en-US" dirty="0" smtClean="0"/>
              <a:t>を増やすことにより影響が小さくなり、</a:t>
            </a:r>
            <a:r>
              <a:rPr kumimoji="1" lang="en-US" altLang="ja-JP" dirty="0" smtClean="0"/>
              <a:t>GND</a:t>
            </a:r>
            <a:r>
              <a:rPr kumimoji="1" lang="ja-JP" altLang="en-US" dirty="0" smtClean="0"/>
              <a:t>が</a:t>
            </a:r>
            <a:r>
              <a:rPr kumimoji="1" lang="en-US" altLang="ja-JP" dirty="0" smtClean="0"/>
              <a:t>30μm</a:t>
            </a:r>
            <a:r>
              <a:rPr kumimoji="1" lang="ja-JP" altLang="en-US" dirty="0" smtClean="0"/>
              <a:t>の状態では</a:t>
            </a:r>
            <a:endParaRPr kumimoji="1" lang="en-US" altLang="ja-JP" dirty="0" smtClean="0"/>
          </a:p>
          <a:p>
            <a:r>
              <a:rPr kumimoji="1" lang="ja-JP" altLang="en-US" dirty="0" smtClean="0"/>
              <a:t>ほとんどカップリングの影響がないことが、利得及びスミスチャートから分かります。</a:t>
            </a:r>
            <a:endParaRPr kumimoji="1" lang="ja-JP" altLang="en-US" dirty="0"/>
          </a:p>
        </p:txBody>
      </p:sp>
      <p:sp>
        <p:nvSpPr>
          <p:cNvPr id="4" name="日付プレースホルダー 3"/>
          <p:cNvSpPr>
            <a:spLocks noGrp="1"/>
          </p:cNvSpPr>
          <p:nvPr>
            <p:ph type="dt" idx="10"/>
          </p:nvPr>
        </p:nvSpPr>
        <p:spPr/>
        <p:txBody>
          <a:bodyPr/>
          <a:lstStyle/>
          <a:p>
            <a:pPr>
              <a:defRPr/>
            </a:pPr>
            <a:r>
              <a:rPr lang="ja-JP" altLang="en-US" smtClean="0"/>
              <a:t>2008/7/14</a:t>
            </a:r>
            <a:endParaRPr lang="en-US" altLang="ja-JP"/>
          </a:p>
        </p:txBody>
      </p:sp>
      <p:sp>
        <p:nvSpPr>
          <p:cNvPr id="5" name="スライド番号プレースホルダー 4"/>
          <p:cNvSpPr>
            <a:spLocks noGrp="1"/>
          </p:cNvSpPr>
          <p:nvPr>
            <p:ph type="sldNum" sz="quarter" idx="11"/>
          </p:nvPr>
        </p:nvSpPr>
        <p:spPr/>
        <p:txBody>
          <a:bodyPr/>
          <a:lstStyle/>
          <a:p>
            <a:pPr>
              <a:defRPr/>
            </a:pPr>
            <a:fld id="{4DAAF9DB-E5E8-48BF-A4DA-BEA35EDB0A84}" type="slidenum">
              <a:rPr lang="en-US" altLang="ja-JP" smtClean="0"/>
              <a:pPr>
                <a:defRPr/>
              </a:pPr>
              <a:t>8</a:t>
            </a:fld>
            <a:endParaRPr lang="en-US" altLang="ja-JP"/>
          </a:p>
        </p:txBody>
      </p:sp>
    </p:spTree>
    <p:extLst>
      <p:ext uri="{BB962C8B-B14F-4D97-AF65-F5344CB8AC3E}">
        <p14:creationId xmlns:p14="http://schemas.microsoft.com/office/powerpoint/2010/main" val="23392450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pic>
        <p:nvPicPr>
          <p:cNvPr id="4" name="Picture 25" descr="lightstreaks2"/>
          <p:cNvPicPr>
            <a:picLocks noChangeAspect="1" noChangeArrowheads="1"/>
          </p:cNvPicPr>
          <p:nvPr userDrawn="1"/>
        </p:nvPicPr>
        <p:blipFill>
          <a:blip r:embed="rId2" cstate="print">
            <a:lum bright="-20000" contrast="-40000"/>
            <a:extLst>
              <a:ext uri="{28A0092B-C50C-407E-A947-70E740481C1C}">
                <a14:useLocalDpi xmlns:a14="http://schemas.microsoft.com/office/drawing/2010/main" val="0"/>
              </a:ext>
            </a:extLst>
          </a:blip>
          <a:srcRect l="2800" r="2800" b="67856"/>
          <a:stretch>
            <a:fillRect/>
          </a:stretch>
        </p:blipFill>
        <p:spPr bwMode="auto">
          <a:xfrm>
            <a:off x="1588" y="296863"/>
            <a:ext cx="9140825" cy="2592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26" descr="lightstreaks2"/>
          <p:cNvPicPr>
            <a:picLocks noChangeAspect="1" noChangeArrowheads="1"/>
          </p:cNvPicPr>
          <p:nvPr userDrawn="1"/>
        </p:nvPicPr>
        <p:blipFill>
          <a:blip r:embed="rId2" cstate="print">
            <a:lum bright="-20000" contrast="-40000"/>
            <a:extLst>
              <a:ext uri="{28A0092B-C50C-407E-A947-70E740481C1C}">
                <a14:useLocalDpi xmlns:a14="http://schemas.microsoft.com/office/drawing/2010/main" val="0"/>
              </a:ext>
            </a:extLst>
          </a:blip>
          <a:srcRect l="2800" r="2800" b="67856"/>
          <a:stretch>
            <a:fillRect/>
          </a:stretch>
        </p:blipFill>
        <p:spPr bwMode="auto">
          <a:xfrm>
            <a:off x="1588" y="333375"/>
            <a:ext cx="9140825" cy="2232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21" descr="lightstreaks2"/>
          <p:cNvPicPr>
            <a:picLocks noChangeAspect="1" noChangeArrowheads="1"/>
          </p:cNvPicPr>
          <p:nvPr userDrawn="1"/>
        </p:nvPicPr>
        <p:blipFill>
          <a:blip r:embed="rId2" cstate="print">
            <a:lum bright="-20000" contrast="-40000"/>
            <a:extLst>
              <a:ext uri="{28A0092B-C50C-407E-A947-70E740481C1C}">
                <a14:useLocalDpi xmlns:a14="http://schemas.microsoft.com/office/drawing/2010/main" val="0"/>
              </a:ext>
            </a:extLst>
          </a:blip>
          <a:srcRect l="2800" t="28844" r="2800" b="3818"/>
          <a:stretch>
            <a:fillRect/>
          </a:stretch>
        </p:blipFill>
        <p:spPr bwMode="auto">
          <a:xfrm>
            <a:off x="1588" y="2744788"/>
            <a:ext cx="9140825" cy="828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24" descr="lightstreaks2"/>
          <p:cNvPicPr>
            <a:picLocks noChangeAspect="1" noChangeArrowheads="1"/>
          </p:cNvPicPr>
          <p:nvPr userDrawn="1"/>
        </p:nvPicPr>
        <p:blipFill>
          <a:blip r:embed="rId2" cstate="print">
            <a:lum bright="-20000" contrast="-40000"/>
            <a:extLst>
              <a:ext uri="{28A0092B-C50C-407E-A947-70E740481C1C}">
                <a14:useLocalDpi xmlns:a14="http://schemas.microsoft.com/office/drawing/2010/main" val="0"/>
              </a:ext>
            </a:extLst>
          </a:blip>
          <a:srcRect l="2800" r="2800" b="67856"/>
          <a:stretch>
            <a:fillRect/>
          </a:stretch>
        </p:blipFill>
        <p:spPr bwMode="auto">
          <a:xfrm>
            <a:off x="1588" y="0"/>
            <a:ext cx="9140825" cy="2133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AutoShape 32"/>
          <p:cNvSpPr>
            <a:spLocks noChangeAspect="1" noChangeArrowheads="1" noTextEdit="1"/>
          </p:cNvSpPr>
          <p:nvPr userDrawn="1"/>
        </p:nvSpPr>
        <p:spPr bwMode="auto">
          <a:xfrm>
            <a:off x="2879725" y="4292600"/>
            <a:ext cx="6264275" cy="1149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ja-JP" altLang="en-US"/>
          </a:p>
        </p:txBody>
      </p:sp>
      <p:grpSp>
        <p:nvGrpSpPr>
          <p:cNvPr id="9" name="Group 92"/>
          <p:cNvGrpSpPr>
            <a:grpSpLocks/>
          </p:cNvGrpSpPr>
          <p:nvPr userDrawn="1"/>
        </p:nvGrpSpPr>
        <p:grpSpPr bwMode="auto">
          <a:xfrm>
            <a:off x="6773863" y="0"/>
            <a:ext cx="2370137" cy="1136650"/>
            <a:chOff x="4263" y="2708"/>
            <a:chExt cx="1493" cy="716"/>
          </a:xfrm>
        </p:grpSpPr>
        <p:sp>
          <p:nvSpPr>
            <p:cNvPr id="10" name="Freeform 34"/>
            <p:cNvSpPr>
              <a:spLocks/>
            </p:cNvSpPr>
            <p:nvPr userDrawn="1"/>
          </p:nvSpPr>
          <p:spPr bwMode="auto">
            <a:xfrm>
              <a:off x="5483" y="3157"/>
              <a:ext cx="273" cy="23"/>
            </a:xfrm>
            <a:custGeom>
              <a:avLst/>
              <a:gdLst>
                <a:gd name="T0" fmla="*/ 266 w 273"/>
                <a:gd name="T1" fmla="*/ 23 h 23"/>
                <a:gd name="T2" fmla="*/ 0 w 273"/>
                <a:gd name="T3" fmla="*/ 23 h 23"/>
                <a:gd name="T4" fmla="*/ 6 w 273"/>
                <a:gd name="T5" fmla="*/ 0 h 23"/>
                <a:gd name="T6" fmla="*/ 273 w 273"/>
                <a:gd name="T7" fmla="*/ 0 h 23"/>
                <a:gd name="T8" fmla="*/ 266 w 273"/>
                <a:gd name="T9" fmla="*/ 23 h 23"/>
                <a:gd name="T10" fmla="*/ 266 w 273"/>
                <a:gd name="T11" fmla="*/ 23 h 23"/>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73" h="23">
                  <a:moveTo>
                    <a:pt x="266" y="23"/>
                  </a:moveTo>
                  <a:lnTo>
                    <a:pt x="0" y="23"/>
                  </a:lnTo>
                  <a:lnTo>
                    <a:pt x="6" y="0"/>
                  </a:lnTo>
                  <a:lnTo>
                    <a:pt x="273" y="0"/>
                  </a:lnTo>
                  <a:lnTo>
                    <a:pt x="266" y="23"/>
                  </a:lnTo>
                  <a:close/>
                </a:path>
              </a:pathLst>
            </a:custGeom>
            <a:solidFill>
              <a:srgbClr val="48B0C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11" name="Freeform 36"/>
            <p:cNvSpPr>
              <a:spLocks/>
            </p:cNvSpPr>
            <p:nvPr userDrawn="1"/>
          </p:nvSpPr>
          <p:spPr bwMode="auto">
            <a:xfrm>
              <a:off x="5171" y="2912"/>
              <a:ext cx="82" cy="205"/>
            </a:xfrm>
            <a:custGeom>
              <a:avLst/>
              <a:gdLst>
                <a:gd name="T0" fmla="*/ 23 w 82"/>
                <a:gd name="T1" fmla="*/ 205 h 205"/>
                <a:gd name="T2" fmla="*/ 0 w 82"/>
                <a:gd name="T3" fmla="*/ 205 h 205"/>
                <a:gd name="T4" fmla="*/ 59 w 82"/>
                <a:gd name="T5" fmla="*/ 0 h 205"/>
                <a:gd name="T6" fmla="*/ 82 w 82"/>
                <a:gd name="T7" fmla="*/ 0 h 205"/>
                <a:gd name="T8" fmla="*/ 23 w 82"/>
                <a:gd name="T9" fmla="*/ 205 h 205"/>
                <a:gd name="T10" fmla="*/ 23 w 82"/>
                <a:gd name="T11" fmla="*/ 205 h 205"/>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82" h="205">
                  <a:moveTo>
                    <a:pt x="23" y="205"/>
                  </a:moveTo>
                  <a:lnTo>
                    <a:pt x="0" y="205"/>
                  </a:lnTo>
                  <a:lnTo>
                    <a:pt x="59" y="0"/>
                  </a:lnTo>
                  <a:lnTo>
                    <a:pt x="82" y="0"/>
                  </a:lnTo>
                  <a:lnTo>
                    <a:pt x="23" y="205"/>
                  </a:lnTo>
                  <a:close/>
                </a:path>
              </a:pathLst>
            </a:custGeom>
            <a:solidFill>
              <a:srgbClr val="48B0C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12" name="Freeform 37"/>
            <p:cNvSpPr>
              <a:spLocks/>
            </p:cNvSpPr>
            <p:nvPr userDrawn="1"/>
          </p:nvSpPr>
          <p:spPr bwMode="auto">
            <a:xfrm>
              <a:off x="4877" y="3219"/>
              <a:ext cx="81" cy="205"/>
            </a:xfrm>
            <a:custGeom>
              <a:avLst/>
              <a:gdLst>
                <a:gd name="T0" fmla="*/ 23 w 81"/>
                <a:gd name="T1" fmla="*/ 205 h 205"/>
                <a:gd name="T2" fmla="*/ 0 w 81"/>
                <a:gd name="T3" fmla="*/ 205 h 205"/>
                <a:gd name="T4" fmla="*/ 58 w 81"/>
                <a:gd name="T5" fmla="*/ 0 h 205"/>
                <a:gd name="T6" fmla="*/ 81 w 81"/>
                <a:gd name="T7" fmla="*/ 0 h 205"/>
                <a:gd name="T8" fmla="*/ 23 w 81"/>
                <a:gd name="T9" fmla="*/ 205 h 205"/>
                <a:gd name="T10" fmla="*/ 23 w 81"/>
                <a:gd name="T11" fmla="*/ 205 h 205"/>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81" h="205">
                  <a:moveTo>
                    <a:pt x="23" y="205"/>
                  </a:moveTo>
                  <a:lnTo>
                    <a:pt x="0" y="205"/>
                  </a:lnTo>
                  <a:lnTo>
                    <a:pt x="58" y="0"/>
                  </a:lnTo>
                  <a:lnTo>
                    <a:pt x="81" y="0"/>
                  </a:lnTo>
                  <a:lnTo>
                    <a:pt x="23" y="205"/>
                  </a:lnTo>
                  <a:close/>
                </a:path>
              </a:pathLst>
            </a:custGeom>
            <a:solidFill>
              <a:srgbClr val="48B0C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13" name="Freeform 38"/>
            <p:cNvSpPr>
              <a:spLocks/>
            </p:cNvSpPr>
            <p:nvPr userDrawn="1"/>
          </p:nvSpPr>
          <p:spPr bwMode="auto">
            <a:xfrm>
              <a:off x="4644" y="3116"/>
              <a:ext cx="37" cy="23"/>
            </a:xfrm>
            <a:custGeom>
              <a:avLst/>
              <a:gdLst>
                <a:gd name="T0" fmla="*/ 30 w 37"/>
                <a:gd name="T1" fmla="*/ 23 h 23"/>
                <a:gd name="T2" fmla="*/ 0 w 37"/>
                <a:gd name="T3" fmla="*/ 23 h 23"/>
                <a:gd name="T4" fmla="*/ 6 w 37"/>
                <a:gd name="T5" fmla="*/ 0 h 23"/>
                <a:gd name="T6" fmla="*/ 37 w 37"/>
                <a:gd name="T7" fmla="*/ 0 h 23"/>
                <a:gd name="T8" fmla="*/ 30 w 37"/>
                <a:gd name="T9" fmla="*/ 23 h 23"/>
                <a:gd name="T10" fmla="*/ 30 w 37"/>
                <a:gd name="T11" fmla="*/ 23 h 23"/>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37" h="23">
                  <a:moveTo>
                    <a:pt x="30" y="23"/>
                  </a:moveTo>
                  <a:lnTo>
                    <a:pt x="0" y="23"/>
                  </a:lnTo>
                  <a:lnTo>
                    <a:pt x="6" y="0"/>
                  </a:lnTo>
                  <a:lnTo>
                    <a:pt x="37" y="0"/>
                  </a:lnTo>
                  <a:lnTo>
                    <a:pt x="30" y="23"/>
                  </a:lnTo>
                  <a:close/>
                </a:path>
              </a:pathLst>
            </a:custGeom>
            <a:solidFill>
              <a:srgbClr val="1C4195"/>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14" name="Freeform 39"/>
            <p:cNvSpPr>
              <a:spLocks/>
            </p:cNvSpPr>
            <p:nvPr userDrawn="1"/>
          </p:nvSpPr>
          <p:spPr bwMode="auto">
            <a:xfrm>
              <a:off x="4658" y="3116"/>
              <a:ext cx="80" cy="103"/>
            </a:xfrm>
            <a:custGeom>
              <a:avLst/>
              <a:gdLst>
                <a:gd name="T0" fmla="*/ 80 w 80"/>
                <a:gd name="T1" fmla="*/ 0 h 103"/>
                <a:gd name="T2" fmla="*/ 29 w 80"/>
                <a:gd name="T3" fmla="*/ 0 h 103"/>
                <a:gd name="T4" fmla="*/ 0 w 80"/>
                <a:gd name="T5" fmla="*/ 103 h 103"/>
                <a:gd name="T6" fmla="*/ 23 w 80"/>
                <a:gd name="T7" fmla="*/ 103 h 103"/>
                <a:gd name="T8" fmla="*/ 47 w 80"/>
                <a:gd name="T9" fmla="*/ 23 h 103"/>
                <a:gd name="T10" fmla="*/ 75 w 80"/>
                <a:gd name="T11" fmla="*/ 23 h 103"/>
                <a:gd name="T12" fmla="*/ 80 w 80"/>
                <a:gd name="T13" fmla="*/ 0 h 103"/>
                <a:gd name="T14" fmla="*/ 80 w 80"/>
                <a:gd name="T15" fmla="*/ 0 h 103"/>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80" h="103">
                  <a:moveTo>
                    <a:pt x="80" y="0"/>
                  </a:moveTo>
                  <a:lnTo>
                    <a:pt x="29" y="0"/>
                  </a:lnTo>
                  <a:lnTo>
                    <a:pt x="0" y="103"/>
                  </a:lnTo>
                  <a:lnTo>
                    <a:pt x="23" y="103"/>
                  </a:lnTo>
                  <a:lnTo>
                    <a:pt x="47" y="23"/>
                  </a:lnTo>
                  <a:lnTo>
                    <a:pt x="75" y="23"/>
                  </a:lnTo>
                  <a:lnTo>
                    <a:pt x="80" y="0"/>
                  </a:lnTo>
                  <a:close/>
                </a:path>
              </a:pathLst>
            </a:custGeom>
            <a:solidFill>
              <a:srgbClr val="1C4195"/>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15" name="Freeform 40"/>
            <p:cNvSpPr>
              <a:spLocks/>
            </p:cNvSpPr>
            <p:nvPr userDrawn="1"/>
          </p:nvSpPr>
          <p:spPr bwMode="auto">
            <a:xfrm>
              <a:off x="5127" y="3116"/>
              <a:ext cx="37" cy="23"/>
            </a:xfrm>
            <a:custGeom>
              <a:avLst/>
              <a:gdLst>
                <a:gd name="T0" fmla="*/ 32 w 37"/>
                <a:gd name="T1" fmla="*/ 23 h 23"/>
                <a:gd name="T2" fmla="*/ 0 w 37"/>
                <a:gd name="T3" fmla="*/ 23 h 23"/>
                <a:gd name="T4" fmla="*/ 5 w 37"/>
                <a:gd name="T5" fmla="*/ 0 h 23"/>
                <a:gd name="T6" fmla="*/ 37 w 37"/>
                <a:gd name="T7" fmla="*/ 0 h 23"/>
                <a:gd name="T8" fmla="*/ 32 w 37"/>
                <a:gd name="T9" fmla="*/ 23 h 23"/>
                <a:gd name="T10" fmla="*/ 32 w 37"/>
                <a:gd name="T11" fmla="*/ 23 h 23"/>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37" h="23">
                  <a:moveTo>
                    <a:pt x="32" y="23"/>
                  </a:moveTo>
                  <a:lnTo>
                    <a:pt x="0" y="23"/>
                  </a:lnTo>
                  <a:lnTo>
                    <a:pt x="5" y="0"/>
                  </a:lnTo>
                  <a:lnTo>
                    <a:pt x="37" y="0"/>
                  </a:lnTo>
                  <a:lnTo>
                    <a:pt x="32" y="23"/>
                  </a:lnTo>
                  <a:close/>
                </a:path>
              </a:pathLst>
            </a:custGeom>
            <a:solidFill>
              <a:srgbClr val="1C4195"/>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16" name="Freeform 41"/>
            <p:cNvSpPr>
              <a:spLocks/>
            </p:cNvSpPr>
            <p:nvPr userDrawn="1"/>
          </p:nvSpPr>
          <p:spPr bwMode="auto">
            <a:xfrm>
              <a:off x="5141" y="3116"/>
              <a:ext cx="81" cy="103"/>
            </a:xfrm>
            <a:custGeom>
              <a:avLst/>
              <a:gdLst>
                <a:gd name="T0" fmla="*/ 81 w 81"/>
                <a:gd name="T1" fmla="*/ 0 h 103"/>
                <a:gd name="T2" fmla="*/ 30 w 81"/>
                <a:gd name="T3" fmla="*/ 0 h 103"/>
                <a:gd name="T4" fmla="*/ 0 w 81"/>
                <a:gd name="T5" fmla="*/ 103 h 103"/>
                <a:gd name="T6" fmla="*/ 23 w 81"/>
                <a:gd name="T7" fmla="*/ 103 h 103"/>
                <a:gd name="T8" fmla="*/ 46 w 81"/>
                <a:gd name="T9" fmla="*/ 23 h 103"/>
                <a:gd name="T10" fmla="*/ 74 w 81"/>
                <a:gd name="T11" fmla="*/ 23 h 103"/>
                <a:gd name="T12" fmla="*/ 81 w 81"/>
                <a:gd name="T13" fmla="*/ 0 h 103"/>
                <a:gd name="T14" fmla="*/ 81 w 81"/>
                <a:gd name="T15" fmla="*/ 0 h 103"/>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81" h="103">
                  <a:moveTo>
                    <a:pt x="81" y="0"/>
                  </a:moveTo>
                  <a:lnTo>
                    <a:pt x="30" y="0"/>
                  </a:lnTo>
                  <a:lnTo>
                    <a:pt x="0" y="103"/>
                  </a:lnTo>
                  <a:lnTo>
                    <a:pt x="23" y="103"/>
                  </a:lnTo>
                  <a:lnTo>
                    <a:pt x="46" y="23"/>
                  </a:lnTo>
                  <a:lnTo>
                    <a:pt x="74" y="23"/>
                  </a:lnTo>
                  <a:lnTo>
                    <a:pt x="81" y="0"/>
                  </a:lnTo>
                  <a:close/>
                </a:path>
              </a:pathLst>
            </a:custGeom>
            <a:solidFill>
              <a:srgbClr val="1C4195"/>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17" name="Freeform 42"/>
            <p:cNvSpPr>
              <a:spLocks/>
            </p:cNvSpPr>
            <p:nvPr userDrawn="1"/>
          </p:nvSpPr>
          <p:spPr bwMode="auto">
            <a:xfrm>
              <a:off x="4818" y="3116"/>
              <a:ext cx="51" cy="103"/>
            </a:xfrm>
            <a:custGeom>
              <a:avLst/>
              <a:gdLst>
                <a:gd name="T0" fmla="*/ 23 w 51"/>
                <a:gd name="T1" fmla="*/ 103 h 103"/>
                <a:gd name="T2" fmla="*/ 0 w 51"/>
                <a:gd name="T3" fmla="*/ 103 h 103"/>
                <a:gd name="T4" fmla="*/ 28 w 51"/>
                <a:gd name="T5" fmla="*/ 0 h 103"/>
                <a:gd name="T6" fmla="*/ 51 w 51"/>
                <a:gd name="T7" fmla="*/ 0 h 103"/>
                <a:gd name="T8" fmla="*/ 23 w 51"/>
                <a:gd name="T9" fmla="*/ 103 h 103"/>
                <a:gd name="T10" fmla="*/ 23 w 51"/>
                <a:gd name="T11" fmla="*/ 103 h 103"/>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1" h="103">
                  <a:moveTo>
                    <a:pt x="23" y="103"/>
                  </a:moveTo>
                  <a:lnTo>
                    <a:pt x="0" y="103"/>
                  </a:lnTo>
                  <a:lnTo>
                    <a:pt x="28" y="0"/>
                  </a:lnTo>
                  <a:lnTo>
                    <a:pt x="51" y="0"/>
                  </a:lnTo>
                  <a:lnTo>
                    <a:pt x="23" y="103"/>
                  </a:lnTo>
                  <a:close/>
                </a:path>
              </a:pathLst>
            </a:custGeom>
            <a:solidFill>
              <a:srgbClr val="1C4195"/>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18" name="Freeform 43"/>
            <p:cNvSpPr>
              <a:spLocks/>
            </p:cNvSpPr>
            <p:nvPr userDrawn="1"/>
          </p:nvSpPr>
          <p:spPr bwMode="auto">
            <a:xfrm>
              <a:off x="4857" y="3116"/>
              <a:ext cx="73" cy="103"/>
            </a:xfrm>
            <a:custGeom>
              <a:avLst/>
              <a:gdLst>
                <a:gd name="T0" fmla="*/ 73 w 73"/>
                <a:gd name="T1" fmla="*/ 0 h 103"/>
                <a:gd name="T2" fmla="*/ 48 w 73"/>
                <a:gd name="T3" fmla="*/ 0 h 103"/>
                <a:gd name="T4" fmla="*/ 0 w 73"/>
                <a:gd name="T5" fmla="*/ 51 h 103"/>
                <a:gd name="T6" fmla="*/ 23 w 73"/>
                <a:gd name="T7" fmla="*/ 103 h 103"/>
                <a:gd name="T8" fmla="*/ 50 w 73"/>
                <a:gd name="T9" fmla="*/ 103 h 103"/>
                <a:gd name="T10" fmla="*/ 27 w 73"/>
                <a:gd name="T11" fmla="*/ 53 h 103"/>
                <a:gd name="T12" fmla="*/ 73 w 73"/>
                <a:gd name="T13" fmla="*/ 0 h 103"/>
                <a:gd name="T14" fmla="*/ 73 w 73"/>
                <a:gd name="T15" fmla="*/ 0 h 103"/>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73" h="103">
                  <a:moveTo>
                    <a:pt x="73" y="0"/>
                  </a:moveTo>
                  <a:lnTo>
                    <a:pt x="48" y="0"/>
                  </a:lnTo>
                  <a:lnTo>
                    <a:pt x="0" y="51"/>
                  </a:lnTo>
                  <a:lnTo>
                    <a:pt x="23" y="103"/>
                  </a:lnTo>
                  <a:lnTo>
                    <a:pt x="50" y="103"/>
                  </a:lnTo>
                  <a:lnTo>
                    <a:pt x="27" y="53"/>
                  </a:lnTo>
                  <a:lnTo>
                    <a:pt x="73" y="0"/>
                  </a:lnTo>
                  <a:close/>
                </a:path>
              </a:pathLst>
            </a:custGeom>
            <a:solidFill>
              <a:srgbClr val="1C4195"/>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19" name="Freeform 44"/>
            <p:cNvSpPr>
              <a:spLocks/>
            </p:cNvSpPr>
            <p:nvPr userDrawn="1"/>
          </p:nvSpPr>
          <p:spPr bwMode="auto">
            <a:xfrm>
              <a:off x="5235" y="3197"/>
              <a:ext cx="55" cy="22"/>
            </a:xfrm>
            <a:custGeom>
              <a:avLst/>
              <a:gdLst>
                <a:gd name="T0" fmla="*/ 48 w 55"/>
                <a:gd name="T1" fmla="*/ 22 h 22"/>
                <a:gd name="T2" fmla="*/ 0 w 55"/>
                <a:gd name="T3" fmla="*/ 22 h 22"/>
                <a:gd name="T4" fmla="*/ 7 w 55"/>
                <a:gd name="T5" fmla="*/ 0 h 22"/>
                <a:gd name="T6" fmla="*/ 55 w 55"/>
                <a:gd name="T7" fmla="*/ 0 h 22"/>
                <a:gd name="T8" fmla="*/ 48 w 55"/>
                <a:gd name="T9" fmla="*/ 22 h 22"/>
                <a:gd name="T10" fmla="*/ 48 w 55"/>
                <a:gd name="T11" fmla="*/ 22 h 2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5" h="22">
                  <a:moveTo>
                    <a:pt x="48" y="22"/>
                  </a:moveTo>
                  <a:lnTo>
                    <a:pt x="0" y="22"/>
                  </a:lnTo>
                  <a:lnTo>
                    <a:pt x="7" y="0"/>
                  </a:lnTo>
                  <a:lnTo>
                    <a:pt x="55" y="0"/>
                  </a:lnTo>
                  <a:lnTo>
                    <a:pt x="48" y="22"/>
                  </a:lnTo>
                  <a:close/>
                </a:path>
              </a:pathLst>
            </a:custGeom>
            <a:solidFill>
              <a:srgbClr val="1C4195"/>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20" name="Freeform 45"/>
            <p:cNvSpPr>
              <a:spLocks/>
            </p:cNvSpPr>
            <p:nvPr userDrawn="1"/>
          </p:nvSpPr>
          <p:spPr bwMode="auto">
            <a:xfrm>
              <a:off x="5246" y="3157"/>
              <a:ext cx="55" cy="23"/>
            </a:xfrm>
            <a:custGeom>
              <a:avLst/>
              <a:gdLst>
                <a:gd name="T0" fmla="*/ 49 w 55"/>
                <a:gd name="T1" fmla="*/ 23 h 23"/>
                <a:gd name="T2" fmla="*/ 0 w 55"/>
                <a:gd name="T3" fmla="*/ 23 h 23"/>
                <a:gd name="T4" fmla="*/ 7 w 55"/>
                <a:gd name="T5" fmla="*/ 0 h 23"/>
                <a:gd name="T6" fmla="*/ 55 w 55"/>
                <a:gd name="T7" fmla="*/ 0 h 23"/>
                <a:gd name="T8" fmla="*/ 49 w 55"/>
                <a:gd name="T9" fmla="*/ 23 h 23"/>
                <a:gd name="T10" fmla="*/ 49 w 55"/>
                <a:gd name="T11" fmla="*/ 23 h 23"/>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5" h="23">
                  <a:moveTo>
                    <a:pt x="49" y="23"/>
                  </a:moveTo>
                  <a:lnTo>
                    <a:pt x="0" y="23"/>
                  </a:lnTo>
                  <a:lnTo>
                    <a:pt x="7" y="0"/>
                  </a:lnTo>
                  <a:lnTo>
                    <a:pt x="55" y="0"/>
                  </a:lnTo>
                  <a:lnTo>
                    <a:pt x="49" y="23"/>
                  </a:lnTo>
                  <a:close/>
                </a:path>
              </a:pathLst>
            </a:custGeom>
            <a:solidFill>
              <a:srgbClr val="1C4195"/>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21" name="Freeform 46"/>
            <p:cNvSpPr>
              <a:spLocks/>
            </p:cNvSpPr>
            <p:nvPr userDrawn="1"/>
          </p:nvSpPr>
          <p:spPr bwMode="auto">
            <a:xfrm>
              <a:off x="5258" y="3117"/>
              <a:ext cx="55" cy="22"/>
            </a:xfrm>
            <a:custGeom>
              <a:avLst/>
              <a:gdLst>
                <a:gd name="T0" fmla="*/ 48 w 55"/>
                <a:gd name="T1" fmla="*/ 22 h 22"/>
                <a:gd name="T2" fmla="*/ 0 w 55"/>
                <a:gd name="T3" fmla="*/ 22 h 22"/>
                <a:gd name="T4" fmla="*/ 5 w 55"/>
                <a:gd name="T5" fmla="*/ 0 h 22"/>
                <a:gd name="T6" fmla="*/ 55 w 55"/>
                <a:gd name="T7" fmla="*/ 0 h 22"/>
                <a:gd name="T8" fmla="*/ 48 w 55"/>
                <a:gd name="T9" fmla="*/ 22 h 22"/>
                <a:gd name="T10" fmla="*/ 48 w 55"/>
                <a:gd name="T11" fmla="*/ 22 h 2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5" h="22">
                  <a:moveTo>
                    <a:pt x="48" y="22"/>
                  </a:moveTo>
                  <a:lnTo>
                    <a:pt x="0" y="22"/>
                  </a:lnTo>
                  <a:lnTo>
                    <a:pt x="5" y="0"/>
                  </a:lnTo>
                  <a:lnTo>
                    <a:pt x="55" y="0"/>
                  </a:lnTo>
                  <a:lnTo>
                    <a:pt x="48" y="22"/>
                  </a:lnTo>
                  <a:close/>
                </a:path>
              </a:pathLst>
            </a:custGeom>
            <a:solidFill>
              <a:srgbClr val="1C4195"/>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22" name="Freeform 47"/>
            <p:cNvSpPr>
              <a:spLocks/>
            </p:cNvSpPr>
            <p:nvPr userDrawn="1"/>
          </p:nvSpPr>
          <p:spPr bwMode="auto">
            <a:xfrm>
              <a:off x="5205" y="3116"/>
              <a:ext cx="53" cy="103"/>
            </a:xfrm>
            <a:custGeom>
              <a:avLst/>
              <a:gdLst>
                <a:gd name="T0" fmla="*/ 25 w 53"/>
                <a:gd name="T1" fmla="*/ 103 h 103"/>
                <a:gd name="T2" fmla="*/ 0 w 53"/>
                <a:gd name="T3" fmla="*/ 103 h 103"/>
                <a:gd name="T4" fmla="*/ 30 w 53"/>
                <a:gd name="T5" fmla="*/ 0 h 103"/>
                <a:gd name="T6" fmla="*/ 53 w 53"/>
                <a:gd name="T7" fmla="*/ 0 h 103"/>
                <a:gd name="T8" fmla="*/ 25 w 53"/>
                <a:gd name="T9" fmla="*/ 103 h 103"/>
                <a:gd name="T10" fmla="*/ 25 w 53"/>
                <a:gd name="T11" fmla="*/ 103 h 103"/>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3" h="103">
                  <a:moveTo>
                    <a:pt x="25" y="103"/>
                  </a:moveTo>
                  <a:lnTo>
                    <a:pt x="0" y="103"/>
                  </a:lnTo>
                  <a:lnTo>
                    <a:pt x="30" y="0"/>
                  </a:lnTo>
                  <a:lnTo>
                    <a:pt x="53" y="0"/>
                  </a:lnTo>
                  <a:lnTo>
                    <a:pt x="25" y="103"/>
                  </a:lnTo>
                  <a:close/>
                </a:path>
              </a:pathLst>
            </a:custGeom>
            <a:solidFill>
              <a:srgbClr val="1C4195"/>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23" name="Freeform 48"/>
            <p:cNvSpPr>
              <a:spLocks/>
            </p:cNvSpPr>
            <p:nvPr userDrawn="1"/>
          </p:nvSpPr>
          <p:spPr bwMode="auto">
            <a:xfrm>
              <a:off x="5387" y="3116"/>
              <a:ext cx="73" cy="103"/>
            </a:xfrm>
            <a:custGeom>
              <a:avLst/>
              <a:gdLst>
                <a:gd name="T0" fmla="*/ 73 w 73"/>
                <a:gd name="T1" fmla="*/ 41 h 103"/>
                <a:gd name="T2" fmla="*/ 41 w 73"/>
                <a:gd name="T3" fmla="*/ 41 h 103"/>
                <a:gd name="T4" fmla="*/ 54 w 73"/>
                <a:gd name="T5" fmla="*/ 0 h 103"/>
                <a:gd name="T6" fmla="*/ 29 w 73"/>
                <a:gd name="T7" fmla="*/ 0 h 103"/>
                <a:gd name="T8" fmla="*/ 0 w 73"/>
                <a:gd name="T9" fmla="*/ 103 h 103"/>
                <a:gd name="T10" fmla="*/ 24 w 73"/>
                <a:gd name="T11" fmla="*/ 103 h 103"/>
                <a:gd name="T12" fmla="*/ 36 w 73"/>
                <a:gd name="T13" fmla="*/ 64 h 103"/>
                <a:gd name="T14" fmla="*/ 66 w 73"/>
                <a:gd name="T15" fmla="*/ 64 h 103"/>
                <a:gd name="T16" fmla="*/ 73 w 73"/>
                <a:gd name="T17" fmla="*/ 41 h 103"/>
                <a:gd name="T18" fmla="*/ 73 w 73"/>
                <a:gd name="T19" fmla="*/ 41 h 103"/>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73" h="103">
                  <a:moveTo>
                    <a:pt x="73" y="41"/>
                  </a:moveTo>
                  <a:lnTo>
                    <a:pt x="41" y="41"/>
                  </a:lnTo>
                  <a:lnTo>
                    <a:pt x="54" y="0"/>
                  </a:lnTo>
                  <a:lnTo>
                    <a:pt x="29" y="0"/>
                  </a:lnTo>
                  <a:lnTo>
                    <a:pt x="0" y="103"/>
                  </a:lnTo>
                  <a:lnTo>
                    <a:pt x="24" y="103"/>
                  </a:lnTo>
                  <a:lnTo>
                    <a:pt x="36" y="64"/>
                  </a:lnTo>
                  <a:lnTo>
                    <a:pt x="66" y="64"/>
                  </a:lnTo>
                  <a:lnTo>
                    <a:pt x="73" y="41"/>
                  </a:lnTo>
                  <a:close/>
                </a:path>
              </a:pathLst>
            </a:custGeom>
            <a:solidFill>
              <a:srgbClr val="1C4195"/>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24" name="Freeform 49"/>
            <p:cNvSpPr>
              <a:spLocks/>
            </p:cNvSpPr>
            <p:nvPr userDrawn="1"/>
          </p:nvSpPr>
          <p:spPr bwMode="auto">
            <a:xfrm>
              <a:off x="5448" y="3116"/>
              <a:ext cx="53" cy="103"/>
            </a:xfrm>
            <a:custGeom>
              <a:avLst/>
              <a:gdLst>
                <a:gd name="T0" fmla="*/ 23 w 53"/>
                <a:gd name="T1" fmla="*/ 103 h 103"/>
                <a:gd name="T2" fmla="*/ 0 w 53"/>
                <a:gd name="T3" fmla="*/ 103 h 103"/>
                <a:gd name="T4" fmla="*/ 30 w 53"/>
                <a:gd name="T5" fmla="*/ 0 h 103"/>
                <a:gd name="T6" fmla="*/ 53 w 53"/>
                <a:gd name="T7" fmla="*/ 0 h 103"/>
                <a:gd name="T8" fmla="*/ 23 w 53"/>
                <a:gd name="T9" fmla="*/ 103 h 103"/>
                <a:gd name="T10" fmla="*/ 23 w 53"/>
                <a:gd name="T11" fmla="*/ 103 h 103"/>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3" h="103">
                  <a:moveTo>
                    <a:pt x="23" y="103"/>
                  </a:moveTo>
                  <a:lnTo>
                    <a:pt x="0" y="103"/>
                  </a:lnTo>
                  <a:lnTo>
                    <a:pt x="30" y="0"/>
                  </a:lnTo>
                  <a:lnTo>
                    <a:pt x="53" y="0"/>
                  </a:lnTo>
                  <a:lnTo>
                    <a:pt x="23" y="103"/>
                  </a:lnTo>
                  <a:close/>
                </a:path>
              </a:pathLst>
            </a:custGeom>
            <a:solidFill>
              <a:srgbClr val="1C4195"/>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25" name="Freeform 50"/>
            <p:cNvSpPr>
              <a:spLocks/>
            </p:cNvSpPr>
            <p:nvPr userDrawn="1"/>
          </p:nvSpPr>
          <p:spPr bwMode="auto">
            <a:xfrm>
              <a:off x="5301" y="3116"/>
              <a:ext cx="99" cy="103"/>
            </a:xfrm>
            <a:custGeom>
              <a:avLst/>
              <a:gdLst>
                <a:gd name="T0" fmla="*/ 94 w 99"/>
                <a:gd name="T1" fmla="*/ 23 h 103"/>
                <a:gd name="T2" fmla="*/ 99 w 99"/>
                <a:gd name="T3" fmla="*/ 1 h 103"/>
                <a:gd name="T4" fmla="*/ 28 w 99"/>
                <a:gd name="T5" fmla="*/ 0 h 103"/>
                <a:gd name="T6" fmla="*/ 0 w 99"/>
                <a:gd name="T7" fmla="*/ 103 h 103"/>
                <a:gd name="T8" fmla="*/ 71 w 99"/>
                <a:gd name="T9" fmla="*/ 103 h 103"/>
                <a:gd name="T10" fmla="*/ 76 w 99"/>
                <a:gd name="T11" fmla="*/ 81 h 103"/>
                <a:gd name="T12" fmla="*/ 30 w 99"/>
                <a:gd name="T13" fmla="*/ 81 h 103"/>
                <a:gd name="T14" fmla="*/ 46 w 99"/>
                <a:gd name="T15" fmla="*/ 23 h 103"/>
                <a:gd name="T16" fmla="*/ 94 w 99"/>
                <a:gd name="T17" fmla="*/ 23 h 103"/>
                <a:gd name="T18" fmla="*/ 94 w 99"/>
                <a:gd name="T19" fmla="*/ 23 h 103"/>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99" h="103">
                  <a:moveTo>
                    <a:pt x="94" y="23"/>
                  </a:moveTo>
                  <a:lnTo>
                    <a:pt x="99" y="1"/>
                  </a:lnTo>
                  <a:lnTo>
                    <a:pt x="28" y="0"/>
                  </a:lnTo>
                  <a:lnTo>
                    <a:pt x="0" y="103"/>
                  </a:lnTo>
                  <a:lnTo>
                    <a:pt x="71" y="103"/>
                  </a:lnTo>
                  <a:lnTo>
                    <a:pt x="76" y="81"/>
                  </a:lnTo>
                  <a:lnTo>
                    <a:pt x="30" y="81"/>
                  </a:lnTo>
                  <a:lnTo>
                    <a:pt x="46" y="23"/>
                  </a:lnTo>
                  <a:lnTo>
                    <a:pt x="94" y="23"/>
                  </a:lnTo>
                  <a:close/>
                </a:path>
              </a:pathLst>
            </a:custGeom>
            <a:solidFill>
              <a:srgbClr val="1C4195"/>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26" name="Freeform 51"/>
            <p:cNvSpPr>
              <a:spLocks/>
            </p:cNvSpPr>
            <p:nvPr userDrawn="1"/>
          </p:nvSpPr>
          <p:spPr bwMode="auto">
            <a:xfrm>
              <a:off x="4935" y="3116"/>
              <a:ext cx="89" cy="103"/>
            </a:xfrm>
            <a:custGeom>
              <a:avLst/>
              <a:gdLst>
                <a:gd name="T0" fmla="*/ 89 w 89"/>
                <a:gd name="T1" fmla="*/ 0 h 103"/>
                <a:gd name="T2" fmla="*/ 62 w 89"/>
                <a:gd name="T3" fmla="*/ 0 h 103"/>
                <a:gd name="T4" fmla="*/ 14 w 89"/>
                <a:gd name="T5" fmla="*/ 51 h 103"/>
                <a:gd name="T6" fmla="*/ 0 w 89"/>
                <a:gd name="T7" fmla="*/ 103 h 103"/>
                <a:gd name="T8" fmla="*/ 23 w 89"/>
                <a:gd name="T9" fmla="*/ 103 h 103"/>
                <a:gd name="T10" fmla="*/ 36 w 89"/>
                <a:gd name="T11" fmla="*/ 56 h 103"/>
                <a:gd name="T12" fmla="*/ 89 w 89"/>
                <a:gd name="T13" fmla="*/ 0 h 103"/>
                <a:gd name="T14" fmla="*/ 89 w 89"/>
                <a:gd name="T15" fmla="*/ 0 h 103"/>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89" h="103">
                  <a:moveTo>
                    <a:pt x="89" y="0"/>
                  </a:moveTo>
                  <a:lnTo>
                    <a:pt x="62" y="0"/>
                  </a:lnTo>
                  <a:lnTo>
                    <a:pt x="14" y="51"/>
                  </a:lnTo>
                  <a:lnTo>
                    <a:pt x="0" y="103"/>
                  </a:lnTo>
                  <a:lnTo>
                    <a:pt x="23" y="103"/>
                  </a:lnTo>
                  <a:lnTo>
                    <a:pt x="36" y="56"/>
                  </a:lnTo>
                  <a:lnTo>
                    <a:pt x="89" y="0"/>
                  </a:lnTo>
                  <a:close/>
                </a:path>
              </a:pathLst>
            </a:custGeom>
            <a:solidFill>
              <a:srgbClr val="1C4195"/>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27" name="Freeform 52"/>
            <p:cNvSpPr>
              <a:spLocks noEditPoints="1"/>
            </p:cNvSpPr>
            <p:nvPr userDrawn="1"/>
          </p:nvSpPr>
          <p:spPr bwMode="auto">
            <a:xfrm>
              <a:off x="4722" y="3116"/>
              <a:ext cx="107" cy="103"/>
            </a:xfrm>
            <a:custGeom>
              <a:avLst/>
              <a:gdLst>
                <a:gd name="T0" fmla="*/ 77 w 107"/>
                <a:gd name="T1" fmla="*/ 103 h 103"/>
                <a:gd name="T2" fmla="*/ 0 w 107"/>
                <a:gd name="T3" fmla="*/ 103 h 103"/>
                <a:gd name="T4" fmla="*/ 30 w 107"/>
                <a:gd name="T5" fmla="*/ 0 h 103"/>
                <a:gd name="T6" fmla="*/ 107 w 107"/>
                <a:gd name="T7" fmla="*/ 0 h 103"/>
                <a:gd name="T8" fmla="*/ 77 w 107"/>
                <a:gd name="T9" fmla="*/ 103 h 103"/>
                <a:gd name="T10" fmla="*/ 77 w 107"/>
                <a:gd name="T11" fmla="*/ 23 h 103"/>
                <a:gd name="T12" fmla="*/ 46 w 107"/>
                <a:gd name="T13" fmla="*/ 23 h 103"/>
                <a:gd name="T14" fmla="*/ 30 w 107"/>
                <a:gd name="T15" fmla="*/ 81 h 103"/>
                <a:gd name="T16" fmla="*/ 61 w 107"/>
                <a:gd name="T17" fmla="*/ 81 h 103"/>
                <a:gd name="T18" fmla="*/ 77 w 107"/>
                <a:gd name="T19" fmla="*/ 23 h 103"/>
                <a:gd name="T20" fmla="*/ 77 w 107"/>
                <a:gd name="T21" fmla="*/ 23 h 103"/>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107" h="103">
                  <a:moveTo>
                    <a:pt x="77" y="103"/>
                  </a:moveTo>
                  <a:lnTo>
                    <a:pt x="0" y="103"/>
                  </a:lnTo>
                  <a:lnTo>
                    <a:pt x="30" y="0"/>
                  </a:lnTo>
                  <a:lnTo>
                    <a:pt x="107" y="0"/>
                  </a:lnTo>
                  <a:lnTo>
                    <a:pt x="77" y="103"/>
                  </a:lnTo>
                  <a:close/>
                  <a:moveTo>
                    <a:pt x="77" y="23"/>
                  </a:moveTo>
                  <a:lnTo>
                    <a:pt x="46" y="23"/>
                  </a:lnTo>
                  <a:lnTo>
                    <a:pt x="30" y="81"/>
                  </a:lnTo>
                  <a:lnTo>
                    <a:pt x="61" y="81"/>
                  </a:lnTo>
                  <a:lnTo>
                    <a:pt x="77" y="23"/>
                  </a:lnTo>
                  <a:close/>
                </a:path>
              </a:pathLst>
            </a:custGeom>
            <a:solidFill>
              <a:srgbClr val="1C4195"/>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28" name="Freeform 53"/>
            <p:cNvSpPr>
              <a:spLocks/>
            </p:cNvSpPr>
            <p:nvPr userDrawn="1"/>
          </p:nvSpPr>
          <p:spPr bwMode="auto">
            <a:xfrm>
              <a:off x="4722" y="3116"/>
              <a:ext cx="107" cy="103"/>
            </a:xfrm>
            <a:custGeom>
              <a:avLst/>
              <a:gdLst>
                <a:gd name="T0" fmla="*/ 77 w 107"/>
                <a:gd name="T1" fmla="*/ 103 h 103"/>
                <a:gd name="T2" fmla="*/ 0 w 107"/>
                <a:gd name="T3" fmla="*/ 103 h 103"/>
                <a:gd name="T4" fmla="*/ 30 w 107"/>
                <a:gd name="T5" fmla="*/ 0 h 103"/>
                <a:gd name="T6" fmla="*/ 107 w 107"/>
                <a:gd name="T7" fmla="*/ 0 h 103"/>
                <a:gd name="T8" fmla="*/ 77 w 107"/>
                <a:gd name="T9" fmla="*/ 103 h 103"/>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07" h="103">
                  <a:moveTo>
                    <a:pt x="77" y="103"/>
                  </a:moveTo>
                  <a:lnTo>
                    <a:pt x="0" y="103"/>
                  </a:lnTo>
                  <a:lnTo>
                    <a:pt x="30" y="0"/>
                  </a:lnTo>
                  <a:lnTo>
                    <a:pt x="107" y="0"/>
                  </a:lnTo>
                  <a:lnTo>
                    <a:pt x="77" y="103"/>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29" name="Freeform 54"/>
            <p:cNvSpPr>
              <a:spLocks/>
            </p:cNvSpPr>
            <p:nvPr userDrawn="1"/>
          </p:nvSpPr>
          <p:spPr bwMode="auto">
            <a:xfrm>
              <a:off x="4752" y="3139"/>
              <a:ext cx="47" cy="58"/>
            </a:xfrm>
            <a:custGeom>
              <a:avLst/>
              <a:gdLst>
                <a:gd name="T0" fmla="*/ 47 w 47"/>
                <a:gd name="T1" fmla="*/ 0 h 58"/>
                <a:gd name="T2" fmla="*/ 16 w 47"/>
                <a:gd name="T3" fmla="*/ 0 h 58"/>
                <a:gd name="T4" fmla="*/ 0 w 47"/>
                <a:gd name="T5" fmla="*/ 58 h 58"/>
                <a:gd name="T6" fmla="*/ 31 w 47"/>
                <a:gd name="T7" fmla="*/ 58 h 58"/>
                <a:gd name="T8" fmla="*/ 47 w 47"/>
                <a:gd name="T9" fmla="*/ 0 h 58"/>
                <a:gd name="T10" fmla="*/ 47 w 47"/>
                <a:gd name="T11" fmla="*/ 0 h 58"/>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47" h="58">
                  <a:moveTo>
                    <a:pt x="47" y="0"/>
                  </a:moveTo>
                  <a:lnTo>
                    <a:pt x="16" y="0"/>
                  </a:lnTo>
                  <a:lnTo>
                    <a:pt x="0" y="58"/>
                  </a:lnTo>
                  <a:lnTo>
                    <a:pt x="31" y="58"/>
                  </a:lnTo>
                  <a:lnTo>
                    <a:pt x="47"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30" name="Freeform 55"/>
            <p:cNvSpPr>
              <a:spLocks noEditPoints="1"/>
            </p:cNvSpPr>
            <p:nvPr userDrawn="1"/>
          </p:nvSpPr>
          <p:spPr bwMode="auto">
            <a:xfrm>
              <a:off x="4997" y="3116"/>
              <a:ext cx="107" cy="103"/>
            </a:xfrm>
            <a:custGeom>
              <a:avLst/>
              <a:gdLst>
                <a:gd name="T0" fmla="*/ 76 w 107"/>
                <a:gd name="T1" fmla="*/ 103 h 103"/>
                <a:gd name="T2" fmla="*/ 0 w 107"/>
                <a:gd name="T3" fmla="*/ 103 h 103"/>
                <a:gd name="T4" fmla="*/ 30 w 107"/>
                <a:gd name="T5" fmla="*/ 0 h 103"/>
                <a:gd name="T6" fmla="*/ 107 w 107"/>
                <a:gd name="T7" fmla="*/ 0 h 103"/>
                <a:gd name="T8" fmla="*/ 76 w 107"/>
                <a:gd name="T9" fmla="*/ 103 h 103"/>
                <a:gd name="T10" fmla="*/ 76 w 107"/>
                <a:gd name="T11" fmla="*/ 23 h 103"/>
                <a:gd name="T12" fmla="*/ 48 w 107"/>
                <a:gd name="T13" fmla="*/ 23 h 103"/>
                <a:gd name="T14" fmla="*/ 30 w 107"/>
                <a:gd name="T15" fmla="*/ 81 h 103"/>
                <a:gd name="T16" fmla="*/ 61 w 107"/>
                <a:gd name="T17" fmla="*/ 81 h 103"/>
                <a:gd name="T18" fmla="*/ 76 w 107"/>
                <a:gd name="T19" fmla="*/ 23 h 103"/>
                <a:gd name="T20" fmla="*/ 76 w 107"/>
                <a:gd name="T21" fmla="*/ 23 h 103"/>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107" h="103">
                  <a:moveTo>
                    <a:pt x="76" y="103"/>
                  </a:moveTo>
                  <a:lnTo>
                    <a:pt x="0" y="103"/>
                  </a:lnTo>
                  <a:lnTo>
                    <a:pt x="30" y="0"/>
                  </a:lnTo>
                  <a:lnTo>
                    <a:pt x="107" y="0"/>
                  </a:lnTo>
                  <a:lnTo>
                    <a:pt x="76" y="103"/>
                  </a:lnTo>
                  <a:close/>
                  <a:moveTo>
                    <a:pt x="76" y="23"/>
                  </a:moveTo>
                  <a:lnTo>
                    <a:pt x="48" y="23"/>
                  </a:lnTo>
                  <a:lnTo>
                    <a:pt x="30" y="81"/>
                  </a:lnTo>
                  <a:lnTo>
                    <a:pt x="61" y="81"/>
                  </a:lnTo>
                  <a:lnTo>
                    <a:pt x="76" y="23"/>
                  </a:lnTo>
                  <a:close/>
                </a:path>
              </a:pathLst>
            </a:custGeom>
            <a:solidFill>
              <a:srgbClr val="1C4195"/>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31" name="Freeform 56"/>
            <p:cNvSpPr>
              <a:spLocks/>
            </p:cNvSpPr>
            <p:nvPr userDrawn="1"/>
          </p:nvSpPr>
          <p:spPr bwMode="auto">
            <a:xfrm>
              <a:off x="4997" y="3116"/>
              <a:ext cx="107" cy="103"/>
            </a:xfrm>
            <a:custGeom>
              <a:avLst/>
              <a:gdLst>
                <a:gd name="T0" fmla="*/ 76 w 107"/>
                <a:gd name="T1" fmla="*/ 103 h 103"/>
                <a:gd name="T2" fmla="*/ 0 w 107"/>
                <a:gd name="T3" fmla="*/ 103 h 103"/>
                <a:gd name="T4" fmla="*/ 30 w 107"/>
                <a:gd name="T5" fmla="*/ 0 h 103"/>
                <a:gd name="T6" fmla="*/ 107 w 107"/>
                <a:gd name="T7" fmla="*/ 0 h 103"/>
                <a:gd name="T8" fmla="*/ 76 w 107"/>
                <a:gd name="T9" fmla="*/ 103 h 103"/>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07" h="103">
                  <a:moveTo>
                    <a:pt x="76" y="103"/>
                  </a:moveTo>
                  <a:lnTo>
                    <a:pt x="0" y="103"/>
                  </a:lnTo>
                  <a:lnTo>
                    <a:pt x="30" y="0"/>
                  </a:lnTo>
                  <a:lnTo>
                    <a:pt x="107" y="0"/>
                  </a:lnTo>
                  <a:lnTo>
                    <a:pt x="76" y="103"/>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32" name="Freeform 57"/>
            <p:cNvSpPr>
              <a:spLocks/>
            </p:cNvSpPr>
            <p:nvPr userDrawn="1"/>
          </p:nvSpPr>
          <p:spPr bwMode="auto">
            <a:xfrm>
              <a:off x="5027" y="3139"/>
              <a:ext cx="46" cy="58"/>
            </a:xfrm>
            <a:custGeom>
              <a:avLst/>
              <a:gdLst>
                <a:gd name="T0" fmla="*/ 46 w 46"/>
                <a:gd name="T1" fmla="*/ 0 h 58"/>
                <a:gd name="T2" fmla="*/ 18 w 46"/>
                <a:gd name="T3" fmla="*/ 0 h 58"/>
                <a:gd name="T4" fmla="*/ 0 w 46"/>
                <a:gd name="T5" fmla="*/ 58 h 58"/>
                <a:gd name="T6" fmla="*/ 31 w 46"/>
                <a:gd name="T7" fmla="*/ 58 h 58"/>
                <a:gd name="T8" fmla="*/ 46 w 46"/>
                <a:gd name="T9" fmla="*/ 0 h 58"/>
                <a:gd name="T10" fmla="*/ 46 w 46"/>
                <a:gd name="T11" fmla="*/ 0 h 58"/>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46" h="58">
                  <a:moveTo>
                    <a:pt x="46" y="0"/>
                  </a:moveTo>
                  <a:lnTo>
                    <a:pt x="18" y="0"/>
                  </a:lnTo>
                  <a:lnTo>
                    <a:pt x="0" y="58"/>
                  </a:lnTo>
                  <a:lnTo>
                    <a:pt x="31" y="58"/>
                  </a:lnTo>
                  <a:lnTo>
                    <a:pt x="46"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33" name="Freeform 58"/>
            <p:cNvSpPr>
              <a:spLocks/>
            </p:cNvSpPr>
            <p:nvPr userDrawn="1"/>
          </p:nvSpPr>
          <p:spPr bwMode="auto">
            <a:xfrm>
              <a:off x="4930" y="3117"/>
              <a:ext cx="35" cy="45"/>
            </a:xfrm>
            <a:custGeom>
              <a:avLst/>
              <a:gdLst>
                <a:gd name="T0" fmla="*/ 26 w 35"/>
                <a:gd name="T1" fmla="*/ 0 h 45"/>
                <a:gd name="T2" fmla="*/ 0 w 35"/>
                <a:gd name="T3" fmla="*/ 0 h 45"/>
                <a:gd name="T4" fmla="*/ 18 w 35"/>
                <a:gd name="T5" fmla="*/ 45 h 45"/>
                <a:gd name="T6" fmla="*/ 35 w 35"/>
                <a:gd name="T7" fmla="*/ 25 h 45"/>
                <a:gd name="T8" fmla="*/ 26 w 35"/>
                <a:gd name="T9" fmla="*/ 0 h 45"/>
                <a:gd name="T10" fmla="*/ 26 w 35"/>
                <a:gd name="T11" fmla="*/ 0 h 45"/>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35" h="45">
                  <a:moveTo>
                    <a:pt x="26" y="0"/>
                  </a:moveTo>
                  <a:lnTo>
                    <a:pt x="0" y="0"/>
                  </a:lnTo>
                  <a:lnTo>
                    <a:pt x="18" y="45"/>
                  </a:lnTo>
                  <a:lnTo>
                    <a:pt x="35" y="25"/>
                  </a:lnTo>
                  <a:lnTo>
                    <a:pt x="26" y="0"/>
                  </a:lnTo>
                  <a:close/>
                </a:path>
              </a:pathLst>
            </a:custGeom>
            <a:solidFill>
              <a:srgbClr val="1C4195"/>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34" name="Freeform 59"/>
            <p:cNvSpPr>
              <a:spLocks noEditPoints="1"/>
            </p:cNvSpPr>
            <p:nvPr userDrawn="1"/>
          </p:nvSpPr>
          <p:spPr bwMode="auto">
            <a:xfrm>
              <a:off x="4974" y="3247"/>
              <a:ext cx="48" cy="59"/>
            </a:xfrm>
            <a:custGeom>
              <a:avLst/>
              <a:gdLst>
                <a:gd name="T0" fmla="*/ 36 w 48"/>
                <a:gd name="T1" fmla="*/ 12 h 59"/>
                <a:gd name="T2" fmla="*/ 36 w 48"/>
                <a:gd name="T3" fmla="*/ 12 h 59"/>
                <a:gd name="T4" fmla="*/ 36 w 48"/>
                <a:gd name="T5" fmla="*/ 20 h 59"/>
                <a:gd name="T6" fmla="*/ 32 w 48"/>
                <a:gd name="T7" fmla="*/ 23 h 59"/>
                <a:gd name="T8" fmla="*/ 32 w 48"/>
                <a:gd name="T9" fmla="*/ 23 h 59"/>
                <a:gd name="T10" fmla="*/ 29 w 48"/>
                <a:gd name="T11" fmla="*/ 27 h 59"/>
                <a:gd name="T12" fmla="*/ 23 w 48"/>
                <a:gd name="T13" fmla="*/ 27 h 59"/>
                <a:gd name="T14" fmla="*/ 20 w 48"/>
                <a:gd name="T15" fmla="*/ 27 h 59"/>
                <a:gd name="T16" fmla="*/ 25 w 48"/>
                <a:gd name="T17" fmla="*/ 9 h 59"/>
                <a:gd name="T18" fmla="*/ 29 w 48"/>
                <a:gd name="T19" fmla="*/ 9 h 59"/>
                <a:gd name="T20" fmla="*/ 29 w 48"/>
                <a:gd name="T21" fmla="*/ 9 h 59"/>
                <a:gd name="T22" fmla="*/ 34 w 48"/>
                <a:gd name="T23" fmla="*/ 9 h 59"/>
                <a:gd name="T24" fmla="*/ 36 w 48"/>
                <a:gd name="T25" fmla="*/ 11 h 59"/>
                <a:gd name="T26" fmla="*/ 36 w 48"/>
                <a:gd name="T27" fmla="*/ 12 h 59"/>
                <a:gd name="T28" fmla="*/ 48 w 48"/>
                <a:gd name="T29" fmla="*/ 11 h 59"/>
                <a:gd name="T30" fmla="*/ 48 w 48"/>
                <a:gd name="T31" fmla="*/ 11 h 59"/>
                <a:gd name="T32" fmla="*/ 46 w 48"/>
                <a:gd name="T33" fmla="*/ 5 h 59"/>
                <a:gd name="T34" fmla="*/ 43 w 48"/>
                <a:gd name="T35" fmla="*/ 2 h 59"/>
                <a:gd name="T36" fmla="*/ 37 w 48"/>
                <a:gd name="T37" fmla="*/ 0 h 59"/>
                <a:gd name="T38" fmla="*/ 32 w 48"/>
                <a:gd name="T39" fmla="*/ 0 h 59"/>
                <a:gd name="T40" fmla="*/ 16 w 48"/>
                <a:gd name="T41" fmla="*/ 0 h 59"/>
                <a:gd name="T42" fmla="*/ 0 w 48"/>
                <a:gd name="T43" fmla="*/ 59 h 59"/>
                <a:gd name="T44" fmla="*/ 11 w 48"/>
                <a:gd name="T45" fmla="*/ 59 h 59"/>
                <a:gd name="T46" fmla="*/ 16 w 48"/>
                <a:gd name="T47" fmla="*/ 34 h 59"/>
                <a:gd name="T48" fmla="*/ 16 w 48"/>
                <a:gd name="T49" fmla="*/ 34 h 59"/>
                <a:gd name="T50" fmla="*/ 23 w 48"/>
                <a:gd name="T51" fmla="*/ 34 h 59"/>
                <a:gd name="T52" fmla="*/ 23 w 48"/>
                <a:gd name="T53" fmla="*/ 34 h 59"/>
                <a:gd name="T54" fmla="*/ 34 w 48"/>
                <a:gd name="T55" fmla="*/ 34 h 59"/>
                <a:gd name="T56" fmla="*/ 37 w 48"/>
                <a:gd name="T57" fmla="*/ 32 h 59"/>
                <a:gd name="T58" fmla="*/ 41 w 48"/>
                <a:gd name="T59" fmla="*/ 30 h 59"/>
                <a:gd name="T60" fmla="*/ 41 w 48"/>
                <a:gd name="T61" fmla="*/ 30 h 59"/>
                <a:gd name="T62" fmla="*/ 43 w 48"/>
                <a:gd name="T63" fmla="*/ 25 h 59"/>
                <a:gd name="T64" fmla="*/ 46 w 48"/>
                <a:gd name="T65" fmla="*/ 21 h 59"/>
                <a:gd name="T66" fmla="*/ 48 w 48"/>
                <a:gd name="T67" fmla="*/ 11 h 59"/>
                <a:gd name="T68" fmla="*/ 48 w 48"/>
                <a:gd name="T69" fmla="*/ 11 h 59"/>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0" t="0" r="r" b="b"/>
              <a:pathLst>
                <a:path w="48" h="59">
                  <a:moveTo>
                    <a:pt x="36" y="12"/>
                  </a:moveTo>
                  <a:lnTo>
                    <a:pt x="36" y="12"/>
                  </a:lnTo>
                  <a:lnTo>
                    <a:pt x="36" y="20"/>
                  </a:lnTo>
                  <a:lnTo>
                    <a:pt x="32" y="23"/>
                  </a:lnTo>
                  <a:lnTo>
                    <a:pt x="29" y="27"/>
                  </a:lnTo>
                  <a:lnTo>
                    <a:pt x="23" y="27"/>
                  </a:lnTo>
                  <a:lnTo>
                    <a:pt x="20" y="27"/>
                  </a:lnTo>
                  <a:lnTo>
                    <a:pt x="25" y="9"/>
                  </a:lnTo>
                  <a:lnTo>
                    <a:pt x="29" y="9"/>
                  </a:lnTo>
                  <a:lnTo>
                    <a:pt x="34" y="9"/>
                  </a:lnTo>
                  <a:lnTo>
                    <a:pt x="36" y="11"/>
                  </a:lnTo>
                  <a:lnTo>
                    <a:pt x="36" y="12"/>
                  </a:lnTo>
                  <a:close/>
                  <a:moveTo>
                    <a:pt x="48" y="11"/>
                  </a:moveTo>
                  <a:lnTo>
                    <a:pt x="48" y="11"/>
                  </a:lnTo>
                  <a:lnTo>
                    <a:pt x="46" y="5"/>
                  </a:lnTo>
                  <a:lnTo>
                    <a:pt x="43" y="2"/>
                  </a:lnTo>
                  <a:lnTo>
                    <a:pt x="37" y="0"/>
                  </a:lnTo>
                  <a:lnTo>
                    <a:pt x="32" y="0"/>
                  </a:lnTo>
                  <a:lnTo>
                    <a:pt x="16" y="0"/>
                  </a:lnTo>
                  <a:lnTo>
                    <a:pt x="0" y="59"/>
                  </a:lnTo>
                  <a:lnTo>
                    <a:pt x="11" y="59"/>
                  </a:lnTo>
                  <a:lnTo>
                    <a:pt x="16" y="34"/>
                  </a:lnTo>
                  <a:lnTo>
                    <a:pt x="23" y="34"/>
                  </a:lnTo>
                  <a:lnTo>
                    <a:pt x="34" y="34"/>
                  </a:lnTo>
                  <a:lnTo>
                    <a:pt x="37" y="32"/>
                  </a:lnTo>
                  <a:lnTo>
                    <a:pt x="41" y="30"/>
                  </a:lnTo>
                  <a:lnTo>
                    <a:pt x="43" y="25"/>
                  </a:lnTo>
                  <a:lnTo>
                    <a:pt x="46" y="21"/>
                  </a:lnTo>
                  <a:lnTo>
                    <a:pt x="48" y="11"/>
                  </a:lnTo>
                  <a:close/>
                </a:path>
              </a:pathLst>
            </a:custGeom>
            <a:solidFill>
              <a:srgbClr val="48B0C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35" name="Freeform 60"/>
            <p:cNvSpPr>
              <a:spLocks/>
            </p:cNvSpPr>
            <p:nvPr userDrawn="1"/>
          </p:nvSpPr>
          <p:spPr bwMode="auto">
            <a:xfrm>
              <a:off x="4994" y="3256"/>
              <a:ext cx="16" cy="18"/>
            </a:xfrm>
            <a:custGeom>
              <a:avLst/>
              <a:gdLst>
                <a:gd name="T0" fmla="*/ 16 w 16"/>
                <a:gd name="T1" fmla="*/ 3 h 18"/>
                <a:gd name="T2" fmla="*/ 16 w 16"/>
                <a:gd name="T3" fmla="*/ 3 h 18"/>
                <a:gd name="T4" fmla="*/ 16 w 16"/>
                <a:gd name="T5" fmla="*/ 11 h 18"/>
                <a:gd name="T6" fmla="*/ 12 w 16"/>
                <a:gd name="T7" fmla="*/ 14 h 18"/>
                <a:gd name="T8" fmla="*/ 12 w 16"/>
                <a:gd name="T9" fmla="*/ 14 h 18"/>
                <a:gd name="T10" fmla="*/ 9 w 16"/>
                <a:gd name="T11" fmla="*/ 18 h 18"/>
                <a:gd name="T12" fmla="*/ 3 w 16"/>
                <a:gd name="T13" fmla="*/ 18 h 18"/>
                <a:gd name="T14" fmla="*/ 0 w 16"/>
                <a:gd name="T15" fmla="*/ 18 h 18"/>
                <a:gd name="T16" fmla="*/ 5 w 16"/>
                <a:gd name="T17" fmla="*/ 0 h 18"/>
                <a:gd name="T18" fmla="*/ 9 w 16"/>
                <a:gd name="T19" fmla="*/ 0 h 18"/>
                <a:gd name="T20" fmla="*/ 9 w 16"/>
                <a:gd name="T21" fmla="*/ 0 h 18"/>
                <a:gd name="T22" fmla="*/ 14 w 16"/>
                <a:gd name="T23" fmla="*/ 0 h 18"/>
                <a:gd name="T24" fmla="*/ 16 w 16"/>
                <a:gd name="T25" fmla="*/ 2 h 18"/>
                <a:gd name="T26" fmla="*/ 16 w 16"/>
                <a:gd name="T27" fmla="*/ 3 h 18"/>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16" h="18">
                  <a:moveTo>
                    <a:pt x="16" y="3"/>
                  </a:moveTo>
                  <a:lnTo>
                    <a:pt x="16" y="3"/>
                  </a:lnTo>
                  <a:lnTo>
                    <a:pt x="16" y="11"/>
                  </a:lnTo>
                  <a:lnTo>
                    <a:pt x="12" y="14"/>
                  </a:lnTo>
                  <a:lnTo>
                    <a:pt x="9" y="18"/>
                  </a:lnTo>
                  <a:lnTo>
                    <a:pt x="3" y="18"/>
                  </a:lnTo>
                  <a:lnTo>
                    <a:pt x="0" y="18"/>
                  </a:lnTo>
                  <a:lnTo>
                    <a:pt x="5" y="0"/>
                  </a:lnTo>
                  <a:lnTo>
                    <a:pt x="9" y="0"/>
                  </a:lnTo>
                  <a:lnTo>
                    <a:pt x="14" y="0"/>
                  </a:lnTo>
                  <a:lnTo>
                    <a:pt x="16" y="2"/>
                  </a:lnTo>
                  <a:lnTo>
                    <a:pt x="16" y="3"/>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36" name="Freeform 61"/>
            <p:cNvSpPr>
              <a:spLocks/>
            </p:cNvSpPr>
            <p:nvPr userDrawn="1"/>
          </p:nvSpPr>
          <p:spPr bwMode="auto">
            <a:xfrm>
              <a:off x="4974" y="3247"/>
              <a:ext cx="48" cy="59"/>
            </a:xfrm>
            <a:custGeom>
              <a:avLst/>
              <a:gdLst>
                <a:gd name="T0" fmla="*/ 48 w 48"/>
                <a:gd name="T1" fmla="*/ 11 h 59"/>
                <a:gd name="T2" fmla="*/ 48 w 48"/>
                <a:gd name="T3" fmla="*/ 11 h 59"/>
                <a:gd name="T4" fmla="*/ 46 w 48"/>
                <a:gd name="T5" fmla="*/ 5 h 59"/>
                <a:gd name="T6" fmla="*/ 43 w 48"/>
                <a:gd name="T7" fmla="*/ 2 h 59"/>
                <a:gd name="T8" fmla="*/ 37 w 48"/>
                <a:gd name="T9" fmla="*/ 0 h 59"/>
                <a:gd name="T10" fmla="*/ 32 w 48"/>
                <a:gd name="T11" fmla="*/ 0 h 59"/>
                <a:gd name="T12" fmla="*/ 16 w 48"/>
                <a:gd name="T13" fmla="*/ 0 h 59"/>
                <a:gd name="T14" fmla="*/ 0 w 48"/>
                <a:gd name="T15" fmla="*/ 59 h 59"/>
                <a:gd name="T16" fmla="*/ 11 w 48"/>
                <a:gd name="T17" fmla="*/ 59 h 59"/>
                <a:gd name="T18" fmla="*/ 16 w 48"/>
                <a:gd name="T19" fmla="*/ 34 h 59"/>
                <a:gd name="T20" fmla="*/ 16 w 48"/>
                <a:gd name="T21" fmla="*/ 34 h 59"/>
                <a:gd name="T22" fmla="*/ 23 w 48"/>
                <a:gd name="T23" fmla="*/ 34 h 59"/>
                <a:gd name="T24" fmla="*/ 23 w 48"/>
                <a:gd name="T25" fmla="*/ 34 h 59"/>
                <a:gd name="T26" fmla="*/ 34 w 48"/>
                <a:gd name="T27" fmla="*/ 34 h 59"/>
                <a:gd name="T28" fmla="*/ 37 w 48"/>
                <a:gd name="T29" fmla="*/ 32 h 59"/>
                <a:gd name="T30" fmla="*/ 41 w 48"/>
                <a:gd name="T31" fmla="*/ 30 h 59"/>
                <a:gd name="T32" fmla="*/ 41 w 48"/>
                <a:gd name="T33" fmla="*/ 30 h 59"/>
                <a:gd name="T34" fmla="*/ 43 w 48"/>
                <a:gd name="T35" fmla="*/ 25 h 59"/>
                <a:gd name="T36" fmla="*/ 46 w 48"/>
                <a:gd name="T37" fmla="*/ 21 h 59"/>
                <a:gd name="T38" fmla="*/ 48 w 48"/>
                <a:gd name="T39" fmla="*/ 11 h 59"/>
                <a:gd name="T40" fmla="*/ 48 w 48"/>
                <a:gd name="T41" fmla="*/ 11 h 59"/>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48" h="59">
                  <a:moveTo>
                    <a:pt x="48" y="11"/>
                  </a:moveTo>
                  <a:lnTo>
                    <a:pt x="48" y="11"/>
                  </a:lnTo>
                  <a:lnTo>
                    <a:pt x="46" y="5"/>
                  </a:lnTo>
                  <a:lnTo>
                    <a:pt x="43" y="2"/>
                  </a:lnTo>
                  <a:lnTo>
                    <a:pt x="37" y="0"/>
                  </a:lnTo>
                  <a:lnTo>
                    <a:pt x="32" y="0"/>
                  </a:lnTo>
                  <a:lnTo>
                    <a:pt x="16" y="0"/>
                  </a:lnTo>
                  <a:lnTo>
                    <a:pt x="0" y="59"/>
                  </a:lnTo>
                  <a:lnTo>
                    <a:pt x="11" y="59"/>
                  </a:lnTo>
                  <a:lnTo>
                    <a:pt x="16" y="34"/>
                  </a:lnTo>
                  <a:lnTo>
                    <a:pt x="23" y="34"/>
                  </a:lnTo>
                  <a:lnTo>
                    <a:pt x="34" y="34"/>
                  </a:lnTo>
                  <a:lnTo>
                    <a:pt x="37" y="32"/>
                  </a:lnTo>
                  <a:lnTo>
                    <a:pt x="41" y="30"/>
                  </a:lnTo>
                  <a:lnTo>
                    <a:pt x="43" y="25"/>
                  </a:lnTo>
                  <a:lnTo>
                    <a:pt x="46" y="21"/>
                  </a:lnTo>
                  <a:lnTo>
                    <a:pt x="48" y="11"/>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37" name="Freeform 62"/>
            <p:cNvSpPr>
              <a:spLocks/>
            </p:cNvSpPr>
            <p:nvPr userDrawn="1"/>
          </p:nvSpPr>
          <p:spPr bwMode="auto">
            <a:xfrm>
              <a:off x="5018" y="3265"/>
              <a:ext cx="40" cy="41"/>
            </a:xfrm>
            <a:custGeom>
              <a:avLst/>
              <a:gdLst>
                <a:gd name="T0" fmla="*/ 31 w 40"/>
                <a:gd name="T1" fmla="*/ 33 h 41"/>
                <a:gd name="T2" fmla="*/ 31 w 40"/>
                <a:gd name="T3" fmla="*/ 33 h 41"/>
                <a:gd name="T4" fmla="*/ 29 w 40"/>
                <a:gd name="T5" fmla="*/ 41 h 41"/>
                <a:gd name="T6" fmla="*/ 18 w 40"/>
                <a:gd name="T7" fmla="*/ 41 h 41"/>
                <a:gd name="T8" fmla="*/ 20 w 40"/>
                <a:gd name="T9" fmla="*/ 35 h 41"/>
                <a:gd name="T10" fmla="*/ 20 w 40"/>
                <a:gd name="T11" fmla="*/ 35 h 41"/>
                <a:gd name="T12" fmla="*/ 15 w 40"/>
                <a:gd name="T13" fmla="*/ 39 h 41"/>
                <a:gd name="T14" fmla="*/ 9 w 40"/>
                <a:gd name="T15" fmla="*/ 41 h 41"/>
                <a:gd name="T16" fmla="*/ 9 w 40"/>
                <a:gd name="T17" fmla="*/ 41 h 41"/>
                <a:gd name="T18" fmla="*/ 2 w 40"/>
                <a:gd name="T19" fmla="*/ 39 h 41"/>
                <a:gd name="T20" fmla="*/ 0 w 40"/>
                <a:gd name="T21" fmla="*/ 37 h 41"/>
                <a:gd name="T22" fmla="*/ 0 w 40"/>
                <a:gd name="T23" fmla="*/ 33 h 41"/>
                <a:gd name="T24" fmla="*/ 0 w 40"/>
                <a:gd name="T25" fmla="*/ 33 h 41"/>
                <a:gd name="T26" fmla="*/ 0 w 40"/>
                <a:gd name="T27" fmla="*/ 30 h 41"/>
                <a:gd name="T28" fmla="*/ 9 w 40"/>
                <a:gd name="T29" fmla="*/ 0 h 41"/>
                <a:gd name="T30" fmla="*/ 20 w 40"/>
                <a:gd name="T31" fmla="*/ 0 h 41"/>
                <a:gd name="T32" fmla="*/ 11 w 40"/>
                <a:gd name="T33" fmla="*/ 26 h 41"/>
                <a:gd name="T34" fmla="*/ 11 w 40"/>
                <a:gd name="T35" fmla="*/ 26 h 41"/>
                <a:gd name="T36" fmla="*/ 11 w 40"/>
                <a:gd name="T37" fmla="*/ 32 h 41"/>
                <a:gd name="T38" fmla="*/ 11 w 40"/>
                <a:gd name="T39" fmla="*/ 32 h 41"/>
                <a:gd name="T40" fmla="*/ 11 w 40"/>
                <a:gd name="T41" fmla="*/ 33 h 41"/>
                <a:gd name="T42" fmla="*/ 15 w 40"/>
                <a:gd name="T43" fmla="*/ 35 h 41"/>
                <a:gd name="T44" fmla="*/ 15 w 40"/>
                <a:gd name="T45" fmla="*/ 35 h 41"/>
                <a:gd name="T46" fmla="*/ 18 w 40"/>
                <a:gd name="T47" fmla="*/ 33 h 41"/>
                <a:gd name="T48" fmla="*/ 20 w 40"/>
                <a:gd name="T49" fmla="*/ 32 h 41"/>
                <a:gd name="T50" fmla="*/ 22 w 40"/>
                <a:gd name="T51" fmla="*/ 26 h 41"/>
                <a:gd name="T52" fmla="*/ 31 w 40"/>
                <a:gd name="T53" fmla="*/ 0 h 41"/>
                <a:gd name="T54" fmla="*/ 40 w 40"/>
                <a:gd name="T55" fmla="*/ 0 h 41"/>
                <a:gd name="T56" fmla="*/ 31 w 40"/>
                <a:gd name="T57" fmla="*/ 33 h 41"/>
                <a:gd name="T58" fmla="*/ 31 w 40"/>
                <a:gd name="T59" fmla="*/ 33 h 41"/>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0" t="0" r="r" b="b"/>
              <a:pathLst>
                <a:path w="40" h="41">
                  <a:moveTo>
                    <a:pt x="31" y="33"/>
                  </a:moveTo>
                  <a:lnTo>
                    <a:pt x="31" y="33"/>
                  </a:lnTo>
                  <a:lnTo>
                    <a:pt x="29" y="41"/>
                  </a:lnTo>
                  <a:lnTo>
                    <a:pt x="18" y="41"/>
                  </a:lnTo>
                  <a:lnTo>
                    <a:pt x="20" y="35"/>
                  </a:lnTo>
                  <a:lnTo>
                    <a:pt x="15" y="39"/>
                  </a:lnTo>
                  <a:lnTo>
                    <a:pt x="9" y="41"/>
                  </a:lnTo>
                  <a:lnTo>
                    <a:pt x="2" y="39"/>
                  </a:lnTo>
                  <a:lnTo>
                    <a:pt x="0" y="37"/>
                  </a:lnTo>
                  <a:lnTo>
                    <a:pt x="0" y="33"/>
                  </a:lnTo>
                  <a:lnTo>
                    <a:pt x="0" y="30"/>
                  </a:lnTo>
                  <a:lnTo>
                    <a:pt x="9" y="0"/>
                  </a:lnTo>
                  <a:lnTo>
                    <a:pt x="20" y="0"/>
                  </a:lnTo>
                  <a:lnTo>
                    <a:pt x="11" y="26"/>
                  </a:lnTo>
                  <a:lnTo>
                    <a:pt x="11" y="32"/>
                  </a:lnTo>
                  <a:lnTo>
                    <a:pt x="11" y="33"/>
                  </a:lnTo>
                  <a:lnTo>
                    <a:pt x="15" y="35"/>
                  </a:lnTo>
                  <a:lnTo>
                    <a:pt x="18" y="33"/>
                  </a:lnTo>
                  <a:lnTo>
                    <a:pt x="20" y="32"/>
                  </a:lnTo>
                  <a:lnTo>
                    <a:pt x="22" y="26"/>
                  </a:lnTo>
                  <a:lnTo>
                    <a:pt x="31" y="0"/>
                  </a:lnTo>
                  <a:lnTo>
                    <a:pt x="40" y="0"/>
                  </a:lnTo>
                  <a:lnTo>
                    <a:pt x="31" y="33"/>
                  </a:lnTo>
                  <a:close/>
                </a:path>
              </a:pathLst>
            </a:custGeom>
            <a:solidFill>
              <a:srgbClr val="48B0C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38" name="Freeform 63"/>
            <p:cNvSpPr>
              <a:spLocks/>
            </p:cNvSpPr>
            <p:nvPr userDrawn="1"/>
          </p:nvSpPr>
          <p:spPr bwMode="auto">
            <a:xfrm>
              <a:off x="5058" y="3265"/>
              <a:ext cx="31" cy="41"/>
            </a:xfrm>
            <a:custGeom>
              <a:avLst/>
              <a:gdLst>
                <a:gd name="T0" fmla="*/ 30 w 31"/>
                <a:gd name="T1" fmla="*/ 9 h 41"/>
                <a:gd name="T2" fmla="*/ 28 w 31"/>
                <a:gd name="T3" fmla="*/ 9 h 41"/>
                <a:gd name="T4" fmla="*/ 28 w 31"/>
                <a:gd name="T5" fmla="*/ 9 h 41"/>
                <a:gd name="T6" fmla="*/ 23 w 31"/>
                <a:gd name="T7" fmla="*/ 9 h 41"/>
                <a:gd name="T8" fmla="*/ 21 w 31"/>
                <a:gd name="T9" fmla="*/ 10 h 41"/>
                <a:gd name="T10" fmla="*/ 17 w 31"/>
                <a:gd name="T11" fmla="*/ 14 h 41"/>
                <a:gd name="T12" fmla="*/ 15 w 31"/>
                <a:gd name="T13" fmla="*/ 17 h 41"/>
                <a:gd name="T14" fmla="*/ 10 w 31"/>
                <a:gd name="T15" fmla="*/ 41 h 41"/>
                <a:gd name="T16" fmla="*/ 0 w 31"/>
                <a:gd name="T17" fmla="*/ 41 h 41"/>
                <a:gd name="T18" fmla="*/ 8 w 31"/>
                <a:gd name="T19" fmla="*/ 7 h 41"/>
                <a:gd name="T20" fmla="*/ 8 w 31"/>
                <a:gd name="T21" fmla="*/ 7 h 41"/>
                <a:gd name="T22" fmla="*/ 12 w 31"/>
                <a:gd name="T23" fmla="*/ 0 h 41"/>
                <a:gd name="T24" fmla="*/ 21 w 31"/>
                <a:gd name="T25" fmla="*/ 0 h 41"/>
                <a:gd name="T26" fmla="*/ 19 w 31"/>
                <a:gd name="T27" fmla="*/ 5 h 41"/>
                <a:gd name="T28" fmla="*/ 19 w 31"/>
                <a:gd name="T29" fmla="*/ 5 h 41"/>
                <a:gd name="T30" fmla="*/ 24 w 31"/>
                <a:gd name="T31" fmla="*/ 2 h 41"/>
                <a:gd name="T32" fmla="*/ 31 w 31"/>
                <a:gd name="T33" fmla="*/ 0 h 41"/>
                <a:gd name="T34" fmla="*/ 31 w 31"/>
                <a:gd name="T35" fmla="*/ 0 h 41"/>
                <a:gd name="T36" fmla="*/ 30 w 31"/>
                <a:gd name="T37" fmla="*/ 9 h 41"/>
                <a:gd name="T38" fmla="*/ 30 w 31"/>
                <a:gd name="T39" fmla="*/ 9 h 41"/>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31" h="41">
                  <a:moveTo>
                    <a:pt x="30" y="9"/>
                  </a:moveTo>
                  <a:lnTo>
                    <a:pt x="28" y="9"/>
                  </a:lnTo>
                  <a:lnTo>
                    <a:pt x="23" y="9"/>
                  </a:lnTo>
                  <a:lnTo>
                    <a:pt x="21" y="10"/>
                  </a:lnTo>
                  <a:lnTo>
                    <a:pt x="17" y="14"/>
                  </a:lnTo>
                  <a:lnTo>
                    <a:pt x="15" y="17"/>
                  </a:lnTo>
                  <a:lnTo>
                    <a:pt x="10" y="41"/>
                  </a:lnTo>
                  <a:lnTo>
                    <a:pt x="0" y="41"/>
                  </a:lnTo>
                  <a:lnTo>
                    <a:pt x="8" y="7"/>
                  </a:lnTo>
                  <a:lnTo>
                    <a:pt x="12" y="0"/>
                  </a:lnTo>
                  <a:lnTo>
                    <a:pt x="21" y="0"/>
                  </a:lnTo>
                  <a:lnTo>
                    <a:pt x="19" y="5"/>
                  </a:lnTo>
                  <a:lnTo>
                    <a:pt x="24" y="2"/>
                  </a:lnTo>
                  <a:lnTo>
                    <a:pt x="31" y="0"/>
                  </a:lnTo>
                  <a:lnTo>
                    <a:pt x="30" y="9"/>
                  </a:lnTo>
                  <a:close/>
                </a:path>
              </a:pathLst>
            </a:custGeom>
            <a:solidFill>
              <a:srgbClr val="48B0C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39" name="Freeform 64"/>
            <p:cNvSpPr>
              <a:spLocks/>
            </p:cNvSpPr>
            <p:nvPr userDrawn="1"/>
          </p:nvSpPr>
          <p:spPr bwMode="auto">
            <a:xfrm>
              <a:off x="5088" y="3265"/>
              <a:ext cx="35" cy="41"/>
            </a:xfrm>
            <a:custGeom>
              <a:avLst/>
              <a:gdLst>
                <a:gd name="T0" fmla="*/ 33 w 35"/>
                <a:gd name="T1" fmla="*/ 12 h 41"/>
                <a:gd name="T2" fmla="*/ 25 w 35"/>
                <a:gd name="T3" fmla="*/ 12 h 41"/>
                <a:gd name="T4" fmla="*/ 25 w 35"/>
                <a:gd name="T5" fmla="*/ 12 h 41"/>
                <a:gd name="T6" fmla="*/ 25 w 35"/>
                <a:gd name="T7" fmla="*/ 7 h 41"/>
                <a:gd name="T8" fmla="*/ 25 w 35"/>
                <a:gd name="T9" fmla="*/ 7 h 41"/>
                <a:gd name="T10" fmla="*/ 25 w 35"/>
                <a:gd name="T11" fmla="*/ 5 h 41"/>
                <a:gd name="T12" fmla="*/ 23 w 35"/>
                <a:gd name="T13" fmla="*/ 5 h 41"/>
                <a:gd name="T14" fmla="*/ 23 w 35"/>
                <a:gd name="T15" fmla="*/ 5 h 41"/>
                <a:gd name="T16" fmla="*/ 17 w 35"/>
                <a:gd name="T17" fmla="*/ 7 h 41"/>
                <a:gd name="T18" fmla="*/ 16 w 35"/>
                <a:gd name="T19" fmla="*/ 10 h 41"/>
                <a:gd name="T20" fmla="*/ 16 w 35"/>
                <a:gd name="T21" fmla="*/ 10 h 41"/>
                <a:gd name="T22" fmla="*/ 17 w 35"/>
                <a:gd name="T23" fmla="*/ 12 h 41"/>
                <a:gd name="T24" fmla="*/ 19 w 35"/>
                <a:gd name="T25" fmla="*/ 14 h 41"/>
                <a:gd name="T26" fmla="*/ 23 w 35"/>
                <a:gd name="T27" fmla="*/ 17 h 41"/>
                <a:gd name="T28" fmla="*/ 28 w 35"/>
                <a:gd name="T29" fmla="*/ 21 h 41"/>
                <a:gd name="T30" fmla="*/ 30 w 35"/>
                <a:gd name="T31" fmla="*/ 23 h 41"/>
                <a:gd name="T32" fmla="*/ 30 w 35"/>
                <a:gd name="T33" fmla="*/ 26 h 41"/>
                <a:gd name="T34" fmla="*/ 30 w 35"/>
                <a:gd name="T35" fmla="*/ 26 h 41"/>
                <a:gd name="T36" fmla="*/ 30 w 35"/>
                <a:gd name="T37" fmla="*/ 30 h 41"/>
                <a:gd name="T38" fmla="*/ 30 w 35"/>
                <a:gd name="T39" fmla="*/ 30 h 41"/>
                <a:gd name="T40" fmla="*/ 28 w 35"/>
                <a:gd name="T41" fmla="*/ 35 h 41"/>
                <a:gd name="T42" fmla="*/ 23 w 35"/>
                <a:gd name="T43" fmla="*/ 39 h 41"/>
                <a:gd name="T44" fmla="*/ 17 w 35"/>
                <a:gd name="T45" fmla="*/ 41 h 41"/>
                <a:gd name="T46" fmla="*/ 12 w 35"/>
                <a:gd name="T47" fmla="*/ 41 h 41"/>
                <a:gd name="T48" fmla="*/ 12 w 35"/>
                <a:gd name="T49" fmla="*/ 41 h 41"/>
                <a:gd name="T50" fmla="*/ 3 w 35"/>
                <a:gd name="T51" fmla="*/ 39 h 41"/>
                <a:gd name="T52" fmla="*/ 1 w 35"/>
                <a:gd name="T53" fmla="*/ 37 h 41"/>
                <a:gd name="T54" fmla="*/ 0 w 35"/>
                <a:gd name="T55" fmla="*/ 33 h 41"/>
                <a:gd name="T56" fmla="*/ 0 w 35"/>
                <a:gd name="T57" fmla="*/ 33 h 41"/>
                <a:gd name="T58" fmla="*/ 1 w 35"/>
                <a:gd name="T59" fmla="*/ 28 h 41"/>
                <a:gd name="T60" fmla="*/ 10 w 35"/>
                <a:gd name="T61" fmla="*/ 28 h 41"/>
                <a:gd name="T62" fmla="*/ 10 w 35"/>
                <a:gd name="T63" fmla="*/ 28 h 41"/>
                <a:gd name="T64" fmla="*/ 10 w 35"/>
                <a:gd name="T65" fmla="*/ 32 h 41"/>
                <a:gd name="T66" fmla="*/ 10 w 35"/>
                <a:gd name="T67" fmla="*/ 32 h 41"/>
                <a:gd name="T68" fmla="*/ 10 w 35"/>
                <a:gd name="T69" fmla="*/ 33 h 41"/>
                <a:gd name="T70" fmla="*/ 14 w 35"/>
                <a:gd name="T71" fmla="*/ 35 h 41"/>
                <a:gd name="T72" fmla="*/ 14 w 35"/>
                <a:gd name="T73" fmla="*/ 35 h 41"/>
                <a:gd name="T74" fmla="*/ 16 w 35"/>
                <a:gd name="T75" fmla="*/ 35 h 41"/>
                <a:gd name="T76" fmla="*/ 17 w 35"/>
                <a:gd name="T77" fmla="*/ 33 h 41"/>
                <a:gd name="T78" fmla="*/ 19 w 35"/>
                <a:gd name="T79" fmla="*/ 28 h 41"/>
                <a:gd name="T80" fmla="*/ 19 w 35"/>
                <a:gd name="T81" fmla="*/ 28 h 41"/>
                <a:gd name="T82" fmla="*/ 19 w 35"/>
                <a:gd name="T83" fmla="*/ 26 h 41"/>
                <a:gd name="T84" fmla="*/ 17 w 35"/>
                <a:gd name="T85" fmla="*/ 25 h 41"/>
                <a:gd name="T86" fmla="*/ 12 w 35"/>
                <a:gd name="T87" fmla="*/ 21 h 41"/>
                <a:gd name="T88" fmla="*/ 9 w 35"/>
                <a:gd name="T89" fmla="*/ 17 h 41"/>
                <a:gd name="T90" fmla="*/ 7 w 35"/>
                <a:gd name="T91" fmla="*/ 16 h 41"/>
                <a:gd name="T92" fmla="*/ 7 w 35"/>
                <a:gd name="T93" fmla="*/ 12 h 41"/>
                <a:gd name="T94" fmla="*/ 7 w 35"/>
                <a:gd name="T95" fmla="*/ 12 h 41"/>
                <a:gd name="T96" fmla="*/ 7 w 35"/>
                <a:gd name="T97" fmla="*/ 9 h 41"/>
                <a:gd name="T98" fmla="*/ 7 w 35"/>
                <a:gd name="T99" fmla="*/ 9 h 41"/>
                <a:gd name="T100" fmla="*/ 9 w 35"/>
                <a:gd name="T101" fmla="*/ 5 h 41"/>
                <a:gd name="T102" fmla="*/ 12 w 35"/>
                <a:gd name="T103" fmla="*/ 2 h 41"/>
                <a:gd name="T104" fmla="*/ 17 w 35"/>
                <a:gd name="T105" fmla="*/ 0 h 41"/>
                <a:gd name="T106" fmla="*/ 23 w 35"/>
                <a:gd name="T107" fmla="*/ 0 h 41"/>
                <a:gd name="T108" fmla="*/ 23 w 35"/>
                <a:gd name="T109" fmla="*/ 0 h 41"/>
                <a:gd name="T110" fmla="*/ 32 w 35"/>
                <a:gd name="T111" fmla="*/ 0 h 41"/>
                <a:gd name="T112" fmla="*/ 33 w 35"/>
                <a:gd name="T113" fmla="*/ 3 h 41"/>
                <a:gd name="T114" fmla="*/ 35 w 35"/>
                <a:gd name="T115" fmla="*/ 7 h 41"/>
                <a:gd name="T116" fmla="*/ 35 w 35"/>
                <a:gd name="T117" fmla="*/ 7 h 41"/>
                <a:gd name="T118" fmla="*/ 33 w 35"/>
                <a:gd name="T119" fmla="*/ 12 h 41"/>
                <a:gd name="T120" fmla="*/ 33 w 35"/>
                <a:gd name="T121" fmla="*/ 12 h 41"/>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0" t="0" r="r" b="b"/>
              <a:pathLst>
                <a:path w="35" h="41">
                  <a:moveTo>
                    <a:pt x="33" y="12"/>
                  </a:moveTo>
                  <a:lnTo>
                    <a:pt x="25" y="12"/>
                  </a:lnTo>
                  <a:lnTo>
                    <a:pt x="25" y="7"/>
                  </a:lnTo>
                  <a:lnTo>
                    <a:pt x="25" y="5"/>
                  </a:lnTo>
                  <a:lnTo>
                    <a:pt x="23" y="5"/>
                  </a:lnTo>
                  <a:lnTo>
                    <a:pt x="17" y="7"/>
                  </a:lnTo>
                  <a:lnTo>
                    <a:pt x="16" y="10"/>
                  </a:lnTo>
                  <a:lnTo>
                    <a:pt x="17" y="12"/>
                  </a:lnTo>
                  <a:lnTo>
                    <a:pt x="19" y="14"/>
                  </a:lnTo>
                  <a:lnTo>
                    <a:pt x="23" y="17"/>
                  </a:lnTo>
                  <a:lnTo>
                    <a:pt x="28" y="21"/>
                  </a:lnTo>
                  <a:lnTo>
                    <a:pt x="30" y="23"/>
                  </a:lnTo>
                  <a:lnTo>
                    <a:pt x="30" y="26"/>
                  </a:lnTo>
                  <a:lnTo>
                    <a:pt x="30" y="30"/>
                  </a:lnTo>
                  <a:lnTo>
                    <a:pt x="28" y="35"/>
                  </a:lnTo>
                  <a:lnTo>
                    <a:pt x="23" y="39"/>
                  </a:lnTo>
                  <a:lnTo>
                    <a:pt x="17" y="41"/>
                  </a:lnTo>
                  <a:lnTo>
                    <a:pt x="12" y="41"/>
                  </a:lnTo>
                  <a:lnTo>
                    <a:pt x="3" y="39"/>
                  </a:lnTo>
                  <a:lnTo>
                    <a:pt x="1" y="37"/>
                  </a:lnTo>
                  <a:lnTo>
                    <a:pt x="0" y="33"/>
                  </a:lnTo>
                  <a:lnTo>
                    <a:pt x="1" y="28"/>
                  </a:lnTo>
                  <a:lnTo>
                    <a:pt x="10" y="28"/>
                  </a:lnTo>
                  <a:lnTo>
                    <a:pt x="10" y="32"/>
                  </a:lnTo>
                  <a:lnTo>
                    <a:pt x="10" y="33"/>
                  </a:lnTo>
                  <a:lnTo>
                    <a:pt x="14" y="35"/>
                  </a:lnTo>
                  <a:lnTo>
                    <a:pt x="16" y="35"/>
                  </a:lnTo>
                  <a:lnTo>
                    <a:pt x="17" y="33"/>
                  </a:lnTo>
                  <a:lnTo>
                    <a:pt x="19" y="28"/>
                  </a:lnTo>
                  <a:lnTo>
                    <a:pt x="19" y="26"/>
                  </a:lnTo>
                  <a:lnTo>
                    <a:pt x="17" y="25"/>
                  </a:lnTo>
                  <a:lnTo>
                    <a:pt x="12" y="21"/>
                  </a:lnTo>
                  <a:lnTo>
                    <a:pt x="9" y="17"/>
                  </a:lnTo>
                  <a:lnTo>
                    <a:pt x="7" y="16"/>
                  </a:lnTo>
                  <a:lnTo>
                    <a:pt x="7" y="12"/>
                  </a:lnTo>
                  <a:lnTo>
                    <a:pt x="7" y="9"/>
                  </a:lnTo>
                  <a:lnTo>
                    <a:pt x="9" y="5"/>
                  </a:lnTo>
                  <a:lnTo>
                    <a:pt x="12" y="2"/>
                  </a:lnTo>
                  <a:lnTo>
                    <a:pt x="17" y="0"/>
                  </a:lnTo>
                  <a:lnTo>
                    <a:pt x="23" y="0"/>
                  </a:lnTo>
                  <a:lnTo>
                    <a:pt x="32" y="0"/>
                  </a:lnTo>
                  <a:lnTo>
                    <a:pt x="33" y="3"/>
                  </a:lnTo>
                  <a:lnTo>
                    <a:pt x="35" y="7"/>
                  </a:lnTo>
                  <a:lnTo>
                    <a:pt x="33" y="12"/>
                  </a:lnTo>
                  <a:close/>
                </a:path>
              </a:pathLst>
            </a:custGeom>
            <a:solidFill>
              <a:srgbClr val="48B0C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40" name="Freeform 65"/>
            <p:cNvSpPr>
              <a:spLocks/>
            </p:cNvSpPr>
            <p:nvPr userDrawn="1"/>
          </p:nvSpPr>
          <p:spPr bwMode="auto">
            <a:xfrm>
              <a:off x="5125" y="3265"/>
              <a:ext cx="41" cy="41"/>
            </a:xfrm>
            <a:custGeom>
              <a:avLst/>
              <a:gdLst>
                <a:gd name="T0" fmla="*/ 30 w 41"/>
                <a:gd name="T1" fmla="*/ 33 h 41"/>
                <a:gd name="T2" fmla="*/ 30 w 41"/>
                <a:gd name="T3" fmla="*/ 33 h 41"/>
                <a:gd name="T4" fmla="*/ 28 w 41"/>
                <a:gd name="T5" fmla="*/ 41 h 41"/>
                <a:gd name="T6" fmla="*/ 19 w 41"/>
                <a:gd name="T7" fmla="*/ 41 h 41"/>
                <a:gd name="T8" fmla="*/ 19 w 41"/>
                <a:gd name="T9" fmla="*/ 35 h 41"/>
                <a:gd name="T10" fmla="*/ 19 w 41"/>
                <a:gd name="T11" fmla="*/ 35 h 41"/>
                <a:gd name="T12" fmla="*/ 14 w 41"/>
                <a:gd name="T13" fmla="*/ 39 h 41"/>
                <a:gd name="T14" fmla="*/ 9 w 41"/>
                <a:gd name="T15" fmla="*/ 41 h 41"/>
                <a:gd name="T16" fmla="*/ 9 w 41"/>
                <a:gd name="T17" fmla="*/ 41 h 41"/>
                <a:gd name="T18" fmla="*/ 3 w 41"/>
                <a:gd name="T19" fmla="*/ 39 h 41"/>
                <a:gd name="T20" fmla="*/ 2 w 41"/>
                <a:gd name="T21" fmla="*/ 37 h 41"/>
                <a:gd name="T22" fmla="*/ 0 w 41"/>
                <a:gd name="T23" fmla="*/ 33 h 41"/>
                <a:gd name="T24" fmla="*/ 0 w 41"/>
                <a:gd name="T25" fmla="*/ 33 h 41"/>
                <a:gd name="T26" fmla="*/ 2 w 41"/>
                <a:gd name="T27" fmla="*/ 30 h 41"/>
                <a:gd name="T28" fmla="*/ 9 w 41"/>
                <a:gd name="T29" fmla="*/ 0 h 41"/>
                <a:gd name="T30" fmla="*/ 19 w 41"/>
                <a:gd name="T31" fmla="*/ 0 h 41"/>
                <a:gd name="T32" fmla="*/ 12 w 41"/>
                <a:gd name="T33" fmla="*/ 26 h 41"/>
                <a:gd name="T34" fmla="*/ 12 w 41"/>
                <a:gd name="T35" fmla="*/ 26 h 41"/>
                <a:gd name="T36" fmla="*/ 11 w 41"/>
                <a:gd name="T37" fmla="*/ 32 h 41"/>
                <a:gd name="T38" fmla="*/ 11 w 41"/>
                <a:gd name="T39" fmla="*/ 32 h 41"/>
                <a:gd name="T40" fmla="*/ 12 w 41"/>
                <a:gd name="T41" fmla="*/ 33 h 41"/>
                <a:gd name="T42" fmla="*/ 14 w 41"/>
                <a:gd name="T43" fmla="*/ 35 h 41"/>
                <a:gd name="T44" fmla="*/ 14 w 41"/>
                <a:gd name="T45" fmla="*/ 35 h 41"/>
                <a:gd name="T46" fmla="*/ 18 w 41"/>
                <a:gd name="T47" fmla="*/ 33 h 41"/>
                <a:gd name="T48" fmla="*/ 19 w 41"/>
                <a:gd name="T49" fmla="*/ 32 h 41"/>
                <a:gd name="T50" fmla="*/ 23 w 41"/>
                <a:gd name="T51" fmla="*/ 26 h 41"/>
                <a:gd name="T52" fmla="*/ 30 w 41"/>
                <a:gd name="T53" fmla="*/ 0 h 41"/>
                <a:gd name="T54" fmla="*/ 41 w 41"/>
                <a:gd name="T55" fmla="*/ 0 h 41"/>
                <a:gd name="T56" fmla="*/ 30 w 41"/>
                <a:gd name="T57" fmla="*/ 33 h 41"/>
                <a:gd name="T58" fmla="*/ 30 w 41"/>
                <a:gd name="T59" fmla="*/ 33 h 41"/>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0" t="0" r="r" b="b"/>
              <a:pathLst>
                <a:path w="41" h="41">
                  <a:moveTo>
                    <a:pt x="30" y="33"/>
                  </a:moveTo>
                  <a:lnTo>
                    <a:pt x="30" y="33"/>
                  </a:lnTo>
                  <a:lnTo>
                    <a:pt x="28" y="41"/>
                  </a:lnTo>
                  <a:lnTo>
                    <a:pt x="19" y="41"/>
                  </a:lnTo>
                  <a:lnTo>
                    <a:pt x="19" y="35"/>
                  </a:lnTo>
                  <a:lnTo>
                    <a:pt x="14" y="39"/>
                  </a:lnTo>
                  <a:lnTo>
                    <a:pt x="9" y="41"/>
                  </a:lnTo>
                  <a:lnTo>
                    <a:pt x="3" y="39"/>
                  </a:lnTo>
                  <a:lnTo>
                    <a:pt x="2" y="37"/>
                  </a:lnTo>
                  <a:lnTo>
                    <a:pt x="0" y="33"/>
                  </a:lnTo>
                  <a:lnTo>
                    <a:pt x="2" y="30"/>
                  </a:lnTo>
                  <a:lnTo>
                    <a:pt x="9" y="0"/>
                  </a:lnTo>
                  <a:lnTo>
                    <a:pt x="19" y="0"/>
                  </a:lnTo>
                  <a:lnTo>
                    <a:pt x="12" y="26"/>
                  </a:lnTo>
                  <a:lnTo>
                    <a:pt x="11" y="32"/>
                  </a:lnTo>
                  <a:lnTo>
                    <a:pt x="12" y="33"/>
                  </a:lnTo>
                  <a:lnTo>
                    <a:pt x="14" y="35"/>
                  </a:lnTo>
                  <a:lnTo>
                    <a:pt x="18" y="33"/>
                  </a:lnTo>
                  <a:lnTo>
                    <a:pt x="19" y="32"/>
                  </a:lnTo>
                  <a:lnTo>
                    <a:pt x="23" y="26"/>
                  </a:lnTo>
                  <a:lnTo>
                    <a:pt x="30" y="0"/>
                  </a:lnTo>
                  <a:lnTo>
                    <a:pt x="41" y="0"/>
                  </a:lnTo>
                  <a:lnTo>
                    <a:pt x="30" y="33"/>
                  </a:lnTo>
                  <a:close/>
                </a:path>
              </a:pathLst>
            </a:custGeom>
            <a:solidFill>
              <a:srgbClr val="48B0C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41" name="Freeform 66"/>
            <p:cNvSpPr>
              <a:spLocks noEditPoints="1"/>
            </p:cNvSpPr>
            <p:nvPr userDrawn="1"/>
          </p:nvSpPr>
          <p:spPr bwMode="auto">
            <a:xfrm>
              <a:off x="5166" y="3249"/>
              <a:ext cx="26" cy="57"/>
            </a:xfrm>
            <a:custGeom>
              <a:avLst/>
              <a:gdLst>
                <a:gd name="T0" fmla="*/ 23 w 26"/>
                <a:gd name="T1" fmla="*/ 7 h 57"/>
                <a:gd name="T2" fmla="*/ 12 w 26"/>
                <a:gd name="T3" fmla="*/ 7 h 57"/>
                <a:gd name="T4" fmla="*/ 16 w 26"/>
                <a:gd name="T5" fmla="*/ 0 h 57"/>
                <a:gd name="T6" fmla="*/ 26 w 26"/>
                <a:gd name="T7" fmla="*/ 0 h 57"/>
                <a:gd name="T8" fmla="*/ 23 w 26"/>
                <a:gd name="T9" fmla="*/ 7 h 57"/>
                <a:gd name="T10" fmla="*/ 9 w 26"/>
                <a:gd name="T11" fmla="*/ 57 h 57"/>
                <a:gd name="T12" fmla="*/ 0 w 26"/>
                <a:gd name="T13" fmla="*/ 57 h 57"/>
                <a:gd name="T14" fmla="*/ 10 w 26"/>
                <a:gd name="T15" fmla="*/ 16 h 57"/>
                <a:gd name="T16" fmla="*/ 21 w 26"/>
                <a:gd name="T17" fmla="*/ 16 h 57"/>
                <a:gd name="T18" fmla="*/ 9 w 26"/>
                <a:gd name="T19" fmla="*/ 57 h 57"/>
                <a:gd name="T20" fmla="*/ 9 w 26"/>
                <a:gd name="T21" fmla="*/ 57 h 57"/>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26" h="57">
                  <a:moveTo>
                    <a:pt x="23" y="7"/>
                  </a:moveTo>
                  <a:lnTo>
                    <a:pt x="12" y="7"/>
                  </a:lnTo>
                  <a:lnTo>
                    <a:pt x="16" y="0"/>
                  </a:lnTo>
                  <a:lnTo>
                    <a:pt x="26" y="0"/>
                  </a:lnTo>
                  <a:lnTo>
                    <a:pt x="23" y="7"/>
                  </a:lnTo>
                  <a:close/>
                  <a:moveTo>
                    <a:pt x="9" y="57"/>
                  </a:moveTo>
                  <a:lnTo>
                    <a:pt x="0" y="57"/>
                  </a:lnTo>
                  <a:lnTo>
                    <a:pt x="10" y="16"/>
                  </a:lnTo>
                  <a:lnTo>
                    <a:pt x="21" y="16"/>
                  </a:lnTo>
                  <a:lnTo>
                    <a:pt x="9" y="57"/>
                  </a:lnTo>
                  <a:close/>
                </a:path>
              </a:pathLst>
            </a:custGeom>
            <a:solidFill>
              <a:srgbClr val="48B0C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42" name="Freeform 67"/>
            <p:cNvSpPr>
              <a:spLocks/>
            </p:cNvSpPr>
            <p:nvPr userDrawn="1"/>
          </p:nvSpPr>
          <p:spPr bwMode="auto">
            <a:xfrm>
              <a:off x="5178" y="3249"/>
              <a:ext cx="14" cy="7"/>
            </a:xfrm>
            <a:custGeom>
              <a:avLst/>
              <a:gdLst>
                <a:gd name="T0" fmla="*/ 11 w 14"/>
                <a:gd name="T1" fmla="*/ 7 h 7"/>
                <a:gd name="T2" fmla="*/ 0 w 14"/>
                <a:gd name="T3" fmla="*/ 7 h 7"/>
                <a:gd name="T4" fmla="*/ 4 w 14"/>
                <a:gd name="T5" fmla="*/ 0 h 7"/>
                <a:gd name="T6" fmla="*/ 14 w 14"/>
                <a:gd name="T7" fmla="*/ 0 h 7"/>
                <a:gd name="T8" fmla="*/ 11 w 14"/>
                <a:gd name="T9" fmla="*/ 7 h 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4" h="7">
                  <a:moveTo>
                    <a:pt x="11" y="7"/>
                  </a:moveTo>
                  <a:lnTo>
                    <a:pt x="0" y="7"/>
                  </a:lnTo>
                  <a:lnTo>
                    <a:pt x="4" y="0"/>
                  </a:lnTo>
                  <a:lnTo>
                    <a:pt x="14" y="0"/>
                  </a:lnTo>
                  <a:lnTo>
                    <a:pt x="11" y="7"/>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43" name="Freeform 68"/>
            <p:cNvSpPr>
              <a:spLocks/>
            </p:cNvSpPr>
            <p:nvPr userDrawn="1"/>
          </p:nvSpPr>
          <p:spPr bwMode="auto">
            <a:xfrm>
              <a:off x="5166" y="3265"/>
              <a:ext cx="21" cy="41"/>
            </a:xfrm>
            <a:custGeom>
              <a:avLst/>
              <a:gdLst>
                <a:gd name="T0" fmla="*/ 9 w 21"/>
                <a:gd name="T1" fmla="*/ 41 h 41"/>
                <a:gd name="T2" fmla="*/ 0 w 21"/>
                <a:gd name="T3" fmla="*/ 41 h 41"/>
                <a:gd name="T4" fmla="*/ 10 w 21"/>
                <a:gd name="T5" fmla="*/ 0 h 41"/>
                <a:gd name="T6" fmla="*/ 21 w 21"/>
                <a:gd name="T7" fmla="*/ 0 h 41"/>
                <a:gd name="T8" fmla="*/ 9 w 21"/>
                <a:gd name="T9" fmla="*/ 41 h 41"/>
                <a:gd name="T10" fmla="*/ 9 w 21"/>
                <a:gd name="T11" fmla="*/ 41 h 41"/>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1" h="41">
                  <a:moveTo>
                    <a:pt x="9" y="41"/>
                  </a:moveTo>
                  <a:lnTo>
                    <a:pt x="0" y="41"/>
                  </a:lnTo>
                  <a:lnTo>
                    <a:pt x="10" y="0"/>
                  </a:lnTo>
                  <a:lnTo>
                    <a:pt x="21" y="0"/>
                  </a:lnTo>
                  <a:lnTo>
                    <a:pt x="9" y="41"/>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44" name="Freeform 69"/>
            <p:cNvSpPr>
              <a:spLocks/>
            </p:cNvSpPr>
            <p:nvPr userDrawn="1"/>
          </p:nvSpPr>
          <p:spPr bwMode="auto">
            <a:xfrm>
              <a:off x="5187" y="3265"/>
              <a:ext cx="39" cy="41"/>
            </a:xfrm>
            <a:custGeom>
              <a:avLst/>
              <a:gdLst>
                <a:gd name="T0" fmla="*/ 39 w 39"/>
                <a:gd name="T1" fmla="*/ 12 h 41"/>
                <a:gd name="T2" fmla="*/ 30 w 39"/>
                <a:gd name="T3" fmla="*/ 41 h 41"/>
                <a:gd name="T4" fmla="*/ 21 w 39"/>
                <a:gd name="T5" fmla="*/ 41 h 41"/>
                <a:gd name="T6" fmla="*/ 28 w 39"/>
                <a:gd name="T7" fmla="*/ 14 h 41"/>
                <a:gd name="T8" fmla="*/ 28 w 39"/>
                <a:gd name="T9" fmla="*/ 14 h 41"/>
                <a:gd name="T10" fmla="*/ 28 w 39"/>
                <a:gd name="T11" fmla="*/ 9 h 41"/>
                <a:gd name="T12" fmla="*/ 28 w 39"/>
                <a:gd name="T13" fmla="*/ 9 h 41"/>
                <a:gd name="T14" fmla="*/ 28 w 39"/>
                <a:gd name="T15" fmla="*/ 7 h 41"/>
                <a:gd name="T16" fmla="*/ 27 w 39"/>
                <a:gd name="T17" fmla="*/ 5 h 41"/>
                <a:gd name="T18" fmla="*/ 27 w 39"/>
                <a:gd name="T19" fmla="*/ 5 h 41"/>
                <a:gd name="T20" fmla="*/ 23 w 39"/>
                <a:gd name="T21" fmla="*/ 7 h 41"/>
                <a:gd name="T22" fmla="*/ 20 w 39"/>
                <a:gd name="T23" fmla="*/ 9 h 41"/>
                <a:gd name="T24" fmla="*/ 18 w 39"/>
                <a:gd name="T25" fmla="*/ 14 h 41"/>
                <a:gd name="T26" fmla="*/ 11 w 39"/>
                <a:gd name="T27" fmla="*/ 41 h 41"/>
                <a:gd name="T28" fmla="*/ 0 w 39"/>
                <a:gd name="T29" fmla="*/ 41 h 41"/>
                <a:gd name="T30" fmla="*/ 9 w 39"/>
                <a:gd name="T31" fmla="*/ 7 h 41"/>
                <a:gd name="T32" fmla="*/ 9 w 39"/>
                <a:gd name="T33" fmla="*/ 7 h 41"/>
                <a:gd name="T34" fmla="*/ 11 w 39"/>
                <a:gd name="T35" fmla="*/ 0 h 41"/>
                <a:gd name="T36" fmla="*/ 21 w 39"/>
                <a:gd name="T37" fmla="*/ 0 h 41"/>
                <a:gd name="T38" fmla="*/ 20 w 39"/>
                <a:gd name="T39" fmla="*/ 5 h 41"/>
                <a:gd name="T40" fmla="*/ 20 w 39"/>
                <a:gd name="T41" fmla="*/ 5 h 41"/>
                <a:gd name="T42" fmla="*/ 25 w 39"/>
                <a:gd name="T43" fmla="*/ 0 h 41"/>
                <a:gd name="T44" fmla="*/ 32 w 39"/>
                <a:gd name="T45" fmla="*/ 0 h 41"/>
                <a:gd name="T46" fmla="*/ 32 w 39"/>
                <a:gd name="T47" fmla="*/ 0 h 41"/>
                <a:gd name="T48" fmla="*/ 37 w 39"/>
                <a:gd name="T49" fmla="*/ 0 h 41"/>
                <a:gd name="T50" fmla="*/ 39 w 39"/>
                <a:gd name="T51" fmla="*/ 3 h 41"/>
                <a:gd name="T52" fmla="*/ 39 w 39"/>
                <a:gd name="T53" fmla="*/ 7 h 41"/>
                <a:gd name="T54" fmla="*/ 39 w 39"/>
                <a:gd name="T55" fmla="*/ 7 h 41"/>
                <a:gd name="T56" fmla="*/ 39 w 39"/>
                <a:gd name="T57" fmla="*/ 12 h 41"/>
                <a:gd name="T58" fmla="*/ 39 w 39"/>
                <a:gd name="T59" fmla="*/ 12 h 41"/>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0" t="0" r="r" b="b"/>
              <a:pathLst>
                <a:path w="39" h="41">
                  <a:moveTo>
                    <a:pt x="39" y="12"/>
                  </a:moveTo>
                  <a:lnTo>
                    <a:pt x="30" y="41"/>
                  </a:lnTo>
                  <a:lnTo>
                    <a:pt x="21" y="41"/>
                  </a:lnTo>
                  <a:lnTo>
                    <a:pt x="28" y="14"/>
                  </a:lnTo>
                  <a:lnTo>
                    <a:pt x="28" y="9"/>
                  </a:lnTo>
                  <a:lnTo>
                    <a:pt x="28" y="7"/>
                  </a:lnTo>
                  <a:lnTo>
                    <a:pt x="27" y="5"/>
                  </a:lnTo>
                  <a:lnTo>
                    <a:pt x="23" y="7"/>
                  </a:lnTo>
                  <a:lnTo>
                    <a:pt x="20" y="9"/>
                  </a:lnTo>
                  <a:lnTo>
                    <a:pt x="18" y="14"/>
                  </a:lnTo>
                  <a:lnTo>
                    <a:pt x="11" y="41"/>
                  </a:lnTo>
                  <a:lnTo>
                    <a:pt x="0" y="41"/>
                  </a:lnTo>
                  <a:lnTo>
                    <a:pt x="9" y="7"/>
                  </a:lnTo>
                  <a:lnTo>
                    <a:pt x="11" y="0"/>
                  </a:lnTo>
                  <a:lnTo>
                    <a:pt x="21" y="0"/>
                  </a:lnTo>
                  <a:lnTo>
                    <a:pt x="20" y="5"/>
                  </a:lnTo>
                  <a:lnTo>
                    <a:pt x="25" y="0"/>
                  </a:lnTo>
                  <a:lnTo>
                    <a:pt x="32" y="0"/>
                  </a:lnTo>
                  <a:lnTo>
                    <a:pt x="37" y="0"/>
                  </a:lnTo>
                  <a:lnTo>
                    <a:pt x="39" y="3"/>
                  </a:lnTo>
                  <a:lnTo>
                    <a:pt x="39" y="7"/>
                  </a:lnTo>
                  <a:lnTo>
                    <a:pt x="39" y="12"/>
                  </a:lnTo>
                  <a:close/>
                </a:path>
              </a:pathLst>
            </a:custGeom>
            <a:solidFill>
              <a:srgbClr val="48B0C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45" name="Freeform 70"/>
            <p:cNvSpPr>
              <a:spLocks noEditPoints="1"/>
            </p:cNvSpPr>
            <p:nvPr userDrawn="1"/>
          </p:nvSpPr>
          <p:spPr bwMode="auto">
            <a:xfrm>
              <a:off x="5226" y="3265"/>
              <a:ext cx="44" cy="57"/>
            </a:xfrm>
            <a:custGeom>
              <a:avLst/>
              <a:gdLst>
                <a:gd name="T0" fmla="*/ 30 w 44"/>
                <a:gd name="T1" fmla="*/ 10 h 57"/>
                <a:gd name="T2" fmla="*/ 28 w 44"/>
                <a:gd name="T3" fmla="*/ 21 h 57"/>
                <a:gd name="T4" fmla="*/ 21 w 44"/>
                <a:gd name="T5" fmla="*/ 32 h 57"/>
                <a:gd name="T6" fmla="*/ 18 w 44"/>
                <a:gd name="T7" fmla="*/ 33 h 57"/>
                <a:gd name="T8" fmla="*/ 14 w 44"/>
                <a:gd name="T9" fmla="*/ 30 h 57"/>
                <a:gd name="T10" fmla="*/ 16 w 44"/>
                <a:gd name="T11" fmla="*/ 21 h 57"/>
                <a:gd name="T12" fmla="*/ 20 w 44"/>
                <a:gd name="T13" fmla="*/ 12 h 57"/>
                <a:gd name="T14" fmla="*/ 27 w 44"/>
                <a:gd name="T15" fmla="*/ 5 h 57"/>
                <a:gd name="T16" fmla="*/ 28 w 44"/>
                <a:gd name="T17" fmla="*/ 7 h 57"/>
                <a:gd name="T18" fmla="*/ 44 w 44"/>
                <a:gd name="T19" fmla="*/ 0 h 57"/>
                <a:gd name="T20" fmla="*/ 32 w 44"/>
                <a:gd name="T21" fmla="*/ 5 h 57"/>
                <a:gd name="T22" fmla="*/ 32 w 44"/>
                <a:gd name="T23" fmla="*/ 2 h 57"/>
                <a:gd name="T24" fmla="*/ 23 w 44"/>
                <a:gd name="T25" fmla="*/ 0 h 57"/>
                <a:gd name="T26" fmla="*/ 18 w 44"/>
                <a:gd name="T27" fmla="*/ 2 h 57"/>
                <a:gd name="T28" fmla="*/ 9 w 44"/>
                <a:gd name="T29" fmla="*/ 12 h 57"/>
                <a:gd name="T30" fmla="*/ 5 w 44"/>
                <a:gd name="T31" fmla="*/ 21 h 57"/>
                <a:gd name="T32" fmla="*/ 4 w 44"/>
                <a:gd name="T33" fmla="*/ 32 h 57"/>
                <a:gd name="T34" fmla="*/ 7 w 44"/>
                <a:gd name="T35" fmla="*/ 37 h 57"/>
                <a:gd name="T36" fmla="*/ 12 w 44"/>
                <a:gd name="T37" fmla="*/ 41 h 57"/>
                <a:gd name="T38" fmla="*/ 20 w 44"/>
                <a:gd name="T39" fmla="*/ 39 h 57"/>
                <a:gd name="T40" fmla="*/ 23 w 44"/>
                <a:gd name="T41" fmla="*/ 35 h 57"/>
                <a:gd name="T42" fmla="*/ 18 w 44"/>
                <a:gd name="T43" fmla="*/ 49 h 57"/>
                <a:gd name="T44" fmla="*/ 14 w 44"/>
                <a:gd name="T45" fmla="*/ 51 h 57"/>
                <a:gd name="T46" fmla="*/ 11 w 44"/>
                <a:gd name="T47" fmla="*/ 48 h 57"/>
                <a:gd name="T48" fmla="*/ 11 w 44"/>
                <a:gd name="T49" fmla="*/ 44 h 57"/>
                <a:gd name="T50" fmla="*/ 0 w 44"/>
                <a:gd name="T51" fmla="*/ 44 h 57"/>
                <a:gd name="T52" fmla="*/ 0 w 44"/>
                <a:gd name="T53" fmla="*/ 48 h 57"/>
                <a:gd name="T54" fmla="*/ 4 w 44"/>
                <a:gd name="T55" fmla="*/ 55 h 57"/>
                <a:gd name="T56" fmla="*/ 12 w 44"/>
                <a:gd name="T57" fmla="*/ 57 h 57"/>
                <a:gd name="T58" fmla="*/ 25 w 44"/>
                <a:gd name="T59" fmla="*/ 53 h 57"/>
                <a:gd name="T60" fmla="*/ 32 w 44"/>
                <a:gd name="T61" fmla="*/ 42 h 57"/>
                <a:gd name="T62" fmla="*/ 43 w 44"/>
                <a:gd name="T63" fmla="*/ 7 h 57"/>
                <a:gd name="T64" fmla="*/ 44 w 44"/>
                <a:gd name="T65" fmla="*/ 0 h 57"/>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0" t="0" r="r" b="b"/>
              <a:pathLst>
                <a:path w="44" h="57">
                  <a:moveTo>
                    <a:pt x="30" y="10"/>
                  </a:moveTo>
                  <a:lnTo>
                    <a:pt x="30" y="10"/>
                  </a:lnTo>
                  <a:lnTo>
                    <a:pt x="28" y="21"/>
                  </a:lnTo>
                  <a:lnTo>
                    <a:pt x="25" y="28"/>
                  </a:lnTo>
                  <a:lnTo>
                    <a:pt x="21" y="32"/>
                  </a:lnTo>
                  <a:lnTo>
                    <a:pt x="18" y="33"/>
                  </a:lnTo>
                  <a:lnTo>
                    <a:pt x="16" y="32"/>
                  </a:lnTo>
                  <a:lnTo>
                    <a:pt x="14" y="30"/>
                  </a:lnTo>
                  <a:lnTo>
                    <a:pt x="16" y="21"/>
                  </a:lnTo>
                  <a:lnTo>
                    <a:pt x="20" y="12"/>
                  </a:lnTo>
                  <a:lnTo>
                    <a:pt x="23" y="7"/>
                  </a:lnTo>
                  <a:lnTo>
                    <a:pt x="27" y="5"/>
                  </a:lnTo>
                  <a:lnTo>
                    <a:pt x="28" y="7"/>
                  </a:lnTo>
                  <a:lnTo>
                    <a:pt x="30" y="10"/>
                  </a:lnTo>
                  <a:close/>
                  <a:moveTo>
                    <a:pt x="44" y="0"/>
                  </a:moveTo>
                  <a:lnTo>
                    <a:pt x="34" y="0"/>
                  </a:lnTo>
                  <a:lnTo>
                    <a:pt x="32" y="5"/>
                  </a:lnTo>
                  <a:lnTo>
                    <a:pt x="32" y="2"/>
                  </a:lnTo>
                  <a:lnTo>
                    <a:pt x="30" y="0"/>
                  </a:lnTo>
                  <a:lnTo>
                    <a:pt x="23" y="0"/>
                  </a:lnTo>
                  <a:lnTo>
                    <a:pt x="18" y="2"/>
                  </a:lnTo>
                  <a:lnTo>
                    <a:pt x="12" y="5"/>
                  </a:lnTo>
                  <a:lnTo>
                    <a:pt x="9" y="12"/>
                  </a:lnTo>
                  <a:lnTo>
                    <a:pt x="5" y="21"/>
                  </a:lnTo>
                  <a:lnTo>
                    <a:pt x="4" y="32"/>
                  </a:lnTo>
                  <a:lnTo>
                    <a:pt x="5" y="35"/>
                  </a:lnTo>
                  <a:lnTo>
                    <a:pt x="7" y="37"/>
                  </a:lnTo>
                  <a:lnTo>
                    <a:pt x="9" y="39"/>
                  </a:lnTo>
                  <a:lnTo>
                    <a:pt x="12" y="41"/>
                  </a:lnTo>
                  <a:lnTo>
                    <a:pt x="20" y="39"/>
                  </a:lnTo>
                  <a:lnTo>
                    <a:pt x="23" y="35"/>
                  </a:lnTo>
                  <a:lnTo>
                    <a:pt x="21" y="46"/>
                  </a:lnTo>
                  <a:lnTo>
                    <a:pt x="18" y="49"/>
                  </a:lnTo>
                  <a:lnTo>
                    <a:pt x="14" y="51"/>
                  </a:lnTo>
                  <a:lnTo>
                    <a:pt x="11" y="49"/>
                  </a:lnTo>
                  <a:lnTo>
                    <a:pt x="11" y="48"/>
                  </a:lnTo>
                  <a:lnTo>
                    <a:pt x="11" y="44"/>
                  </a:lnTo>
                  <a:lnTo>
                    <a:pt x="0" y="44"/>
                  </a:lnTo>
                  <a:lnTo>
                    <a:pt x="0" y="48"/>
                  </a:lnTo>
                  <a:lnTo>
                    <a:pt x="2" y="53"/>
                  </a:lnTo>
                  <a:lnTo>
                    <a:pt x="4" y="55"/>
                  </a:lnTo>
                  <a:lnTo>
                    <a:pt x="12" y="57"/>
                  </a:lnTo>
                  <a:lnTo>
                    <a:pt x="20" y="55"/>
                  </a:lnTo>
                  <a:lnTo>
                    <a:pt x="25" y="53"/>
                  </a:lnTo>
                  <a:lnTo>
                    <a:pt x="28" y="48"/>
                  </a:lnTo>
                  <a:lnTo>
                    <a:pt x="32" y="42"/>
                  </a:lnTo>
                  <a:lnTo>
                    <a:pt x="43" y="7"/>
                  </a:lnTo>
                  <a:lnTo>
                    <a:pt x="44" y="0"/>
                  </a:lnTo>
                  <a:close/>
                </a:path>
              </a:pathLst>
            </a:custGeom>
            <a:solidFill>
              <a:srgbClr val="48B0C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46" name="Freeform 71"/>
            <p:cNvSpPr>
              <a:spLocks/>
            </p:cNvSpPr>
            <p:nvPr userDrawn="1"/>
          </p:nvSpPr>
          <p:spPr bwMode="auto">
            <a:xfrm>
              <a:off x="5240" y="3270"/>
              <a:ext cx="16" cy="28"/>
            </a:xfrm>
            <a:custGeom>
              <a:avLst/>
              <a:gdLst>
                <a:gd name="T0" fmla="*/ 16 w 16"/>
                <a:gd name="T1" fmla="*/ 5 h 28"/>
                <a:gd name="T2" fmla="*/ 16 w 16"/>
                <a:gd name="T3" fmla="*/ 5 h 28"/>
                <a:gd name="T4" fmla="*/ 14 w 16"/>
                <a:gd name="T5" fmla="*/ 16 h 28"/>
                <a:gd name="T6" fmla="*/ 14 w 16"/>
                <a:gd name="T7" fmla="*/ 16 h 28"/>
                <a:gd name="T8" fmla="*/ 11 w 16"/>
                <a:gd name="T9" fmla="*/ 23 h 28"/>
                <a:gd name="T10" fmla="*/ 7 w 16"/>
                <a:gd name="T11" fmla="*/ 27 h 28"/>
                <a:gd name="T12" fmla="*/ 4 w 16"/>
                <a:gd name="T13" fmla="*/ 28 h 28"/>
                <a:gd name="T14" fmla="*/ 4 w 16"/>
                <a:gd name="T15" fmla="*/ 28 h 28"/>
                <a:gd name="T16" fmla="*/ 2 w 16"/>
                <a:gd name="T17" fmla="*/ 27 h 28"/>
                <a:gd name="T18" fmla="*/ 0 w 16"/>
                <a:gd name="T19" fmla="*/ 25 h 28"/>
                <a:gd name="T20" fmla="*/ 0 w 16"/>
                <a:gd name="T21" fmla="*/ 25 h 28"/>
                <a:gd name="T22" fmla="*/ 2 w 16"/>
                <a:gd name="T23" fmla="*/ 16 h 28"/>
                <a:gd name="T24" fmla="*/ 2 w 16"/>
                <a:gd name="T25" fmla="*/ 16 h 28"/>
                <a:gd name="T26" fmla="*/ 6 w 16"/>
                <a:gd name="T27" fmla="*/ 7 h 28"/>
                <a:gd name="T28" fmla="*/ 9 w 16"/>
                <a:gd name="T29" fmla="*/ 2 h 28"/>
                <a:gd name="T30" fmla="*/ 13 w 16"/>
                <a:gd name="T31" fmla="*/ 0 h 28"/>
                <a:gd name="T32" fmla="*/ 13 w 16"/>
                <a:gd name="T33" fmla="*/ 0 h 28"/>
                <a:gd name="T34" fmla="*/ 14 w 16"/>
                <a:gd name="T35" fmla="*/ 2 h 28"/>
                <a:gd name="T36" fmla="*/ 16 w 16"/>
                <a:gd name="T37" fmla="*/ 5 h 28"/>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16" h="28">
                  <a:moveTo>
                    <a:pt x="16" y="5"/>
                  </a:moveTo>
                  <a:lnTo>
                    <a:pt x="16" y="5"/>
                  </a:lnTo>
                  <a:lnTo>
                    <a:pt x="14" y="16"/>
                  </a:lnTo>
                  <a:lnTo>
                    <a:pt x="11" y="23"/>
                  </a:lnTo>
                  <a:lnTo>
                    <a:pt x="7" y="27"/>
                  </a:lnTo>
                  <a:lnTo>
                    <a:pt x="4" y="28"/>
                  </a:lnTo>
                  <a:lnTo>
                    <a:pt x="2" y="27"/>
                  </a:lnTo>
                  <a:lnTo>
                    <a:pt x="0" y="25"/>
                  </a:lnTo>
                  <a:lnTo>
                    <a:pt x="2" y="16"/>
                  </a:lnTo>
                  <a:lnTo>
                    <a:pt x="6" y="7"/>
                  </a:lnTo>
                  <a:lnTo>
                    <a:pt x="9" y="2"/>
                  </a:lnTo>
                  <a:lnTo>
                    <a:pt x="13" y="0"/>
                  </a:lnTo>
                  <a:lnTo>
                    <a:pt x="14" y="2"/>
                  </a:lnTo>
                  <a:lnTo>
                    <a:pt x="16" y="5"/>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47" name="Freeform 72"/>
            <p:cNvSpPr>
              <a:spLocks/>
            </p:cNvSpPr>
            <p:nvPr userDrawn="1"/>
          </p:nvSpPr>
          <p:spPr bwMode="auto">
            <a:xfrm>
              <a:off x="5226" y="3265"/>
              <a:ext cx="44" cy="57"/>
            </a:xfrm>
            <a:custGeom>
              <a:avLst/>
              <a:gdLst>
                <a:gd name="T0" fmla="*/ 44 w 44"/>
                <a:gd name="T1" fmla="*/ 0 h 57"/>
                <a:gd name="T2" fmla="*/ 34 w 44"/>
                <a:gd name="T3" fmla="*/ 0 h 57"/>
                <a:gd name="T4" fmla="*/ 32 w 44"/>
                <a:gd name="T5" fmla="*/ 5 h 57"/>
                <a:gd name="T6" fmla="*/ 32 w 44"/>
                <a:gd name="T7" fmla="*/ 5 h 57"/>
                <a:gd name="T8" fmla="*/ 32 w 44"/>
                <a:gd name="T9" fmla="*/ 2 h 57"/>
                <a:gd name="T10" fmla="*/ 30 w 44"/>
                <a:gd name="T11" fmla="*/ 0 h 57"/>
                <a:gd name="T12" fmla="*/ 23 w 44"/>
                <a:gd name="T13" fmla="*/ 0 h 57"/>
                <a:gd name="T14" fmla="*/ 23 w 44"/>
                <a:gd name="T15" fmla="*/ 0 h 57"/>
                <a:gd name="T16" fmla="*/ 18 w 44"/>
                <a:gd name="T17" fmla="*/ 2 h 57"/>
                <a:gd name="T18" fmla="*/ 12 w 44"/>
                <a:gd name="T19" fmla="*/ 5 h 57"/>
                <a:gd name="T20" fmla="*/ 9 w 44"/>
                <a:gd name="T21" fmla="*/ 12 h 57"/>
                <a:gd name="T22" fmla="*/ 5 w 44"/>
                <a:gd name="T23" fmla="*/ 21 h 57"/>
                <a:gd name="T24" fmla="*/ 5 w 44"/>
                <a:gd name="T25" fmla="*/ 21 h 57"/>
                <a:gd name="T26" fmla="*/ 4 w 44"/>
                <a:gd name="T27" fmla="*/ 32 h 57"/>
                <a:gd name="T28" fmla="*/ 4 w 44"/>
                <a:gd name="T29" fmla="*/ 32 h 57"/>
                <a:gd name="T30" fmla="*/ 5 w 44"/>
                <a:gd name="T31" fmla="*/ 35 h 57"/>
                <a:gd name="T32" fmla="*/ 7 w 44"/>
                <a:gd name="T33" fmla="*/ 37 h 57"/>
                <a:gd name="T34" fmla="*/ 9 w 44"/>
                <a:gd name="T35" fmla="*/ 39 h 57"/>
                <a:gd name="T36" fmla="*/ 12 w 44"/>
                <a:gd name="T37" fmla="*/ 41 h 57"/>
                <a:gd name="T38" fmla="*/ 12 w 44"/>
                <a:gd name="T39" fmla="*/ 41 h 57"/>
                <a:gd name="T40" fmla="*/ 20 w 44"/>
                <a:gd name="T41" fmla="*/ 39 h 57"/>
                <a:gd name="T42" fmla="*/ 23 w 44"/>
                <a:gd name="T43" fmla="*/ 35 h 57"/>
                <a:gd name="T44" fmla="*/ 23 w 44"/>
                <a:gd name="T45" fmla="*/ 35 h 57"/>
                <a:gd name="T46" fmla="*/ 21 w 44"/>
                <a:gd name="T47" fmla="*/ 46 h 57"/>
                <a:gd name="T48" fmla="*/ 18 w 44"/>
                <a:gd name="T49" fmla="*/ 49 h 57"/>
                <a:gd name="T50" fmla="*/ 14 w 44"/>
                <a:gd name="T51" fmla="*/ 51 h 57"/>
                <a:gd name="T52" fmla="*/ 14 w 44"/>
                <a:gd name="T53" fmla="*/ 51 h 57"/>
                <a:gd name="T54" fmla="*/ 11 w 44"/>
                <a:gd name="T55" fmla="*/ 49 h 57"/>
                <a:gd name="T56" fmla="*/ 11 w 44"/>
                <a:gd name="T57" fmla="*/ 48 h 57"/>
                <a:gd name="T58" fmla="*/ 11 w 44"/>
                <a:gd name="T59" fmla="*/ 48 h 57"/>
                <a:gd name="T60" fmla="*/ 11 w 44"/>
                <a:gd name="T61" fmla="*/ 44 h 57"/>
                <a:gd name="T62" fmla="*/ 0 w 44"/>
                <a:gd name="T63" fmla="*/ 44 h 57"/>
                <a:gd name="T64" fmla="*/ 0 w 44"/>
                <a:gd name="T65" fmla="*/ 44 h 57"/>
                <a:gd name="T66" fmla="*/ 0 w 44"/>
                <a:gd name="T67" fmla="*/ 48 h 57"/>
                <a:gd name="T68" fmla="*/ 0 w 44"/>
                <a:gd name="T69" fmla="*/ 48 h 57"/>
                <a:gd name="T70" fmla="*/ 2 w 44"/>
                <a:gd name="T71" fmla="*/ 53 h 57"/>
                <a:gd name="T72" fmla="*/ 4 w 44"/>
                <a:gd name="T73" fmla="*/ 55 h 57"/>
                <a:gd name="T74" fmla="*/ 12 w 44"/>
                <a:gd name="T75" fmla="*/ 57 h 57"/>
                <a:gd name="T76" fmla="*/ 12 w 44"/>
                <a:gd name="T77" fmla="*/ 57 h 57"/>
                <a:gd name="T78" fmla="*/ 20 w 44"/>
                <a:gd name="T79" fmla="*/ 55 h 57"/>
                <a:gd name="T80" fmla="*/ 25 w 44"/>
                <a:gd name="T81" fmla="*/ 53 h 57"/>
                <a:gd name="T82" fmla="*/ 28 w 44"/>
                <a:gd name="T83" fmla="*/ 48 h 57"/>
                <a:gd name="T84" fmla="*/ 32 w 44"/>
                <a:gd name="T85" fmla="*/ 42 h 57"/>
                <a:gd name="T86" fmla="*/ 43 w 44"/>
                <a:gd name="T87" fmla="*/ 7 h 57"/>
                <a:gd name="T88" fmla="*/ 43 w 44"/>
                <a:gd name="T89" fmla="*/ 7 h 57"/>
                <a:gd name="T90" fmla="*/ 44 w 44"/>
                <a:gd name="T91" fmla="*/ 0 h 57"/>
                <a:gd name="T92" fmla="*/ 44 w 44"/>
                <a:gd name="T93" fmla="*/ 0 h 57"/>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0" t="0" r="r" b="b"/>
              <a:pathLst>
                <a:path w="44" h="57">
                  <a:moveTo>
                    <a:pt x="44" y="0"/>
                  </a:moveTo>
                  <a:lnTo>
                    <a:pt x="34" y="0"/>
                  </a:lnTo>
                  <a:lnTo>
                    <a:pt x="32" y="5"/>
                  </a:lnTo>
                  <a:lnTo>
                    <a:pt x="32" y="2"/>
                  </a:lnTo>
                  <a:lnTo>
                    <a:pt x="30" y="0"/>
                  </a:lnTo>
                  <a:lnTo>
                    <a:pt x="23" y="0"/>
                  </a:lnTo>
                  <a:lnTo>
                    <a:pt x="18" y="2"/>
                  </a:lnTo>
                  <a:lnTo>
                    <a:pt x="12" y="5"/>
                  </a:lnTo>
                  <a:lnTo>
                    <a:pt x="9" y="12"/>
                  </a:lnTo>
                  <a:lnTo>
                    <a:pt x="5" y="21"/>
                  </a:lnTo>
                  <a:lnTo>
                    <a:pt x="4" y="32"/>
                  </a:lnTo>
                  <a:lnTo>
                    <a:pt x="5" y="35"/>
                  </a:lnTo>
                  <a:lnTo>
                    <a:pt x="7" y="37"/>
                  </a:lnTo>
                  <a:lnTo>
                    <a:pt x="9" y="39"/>
                  </a:lnTo>
                  <a:lnTo>
                    <a:pt x="12" y="41"/>
                  </a:lnTo>
                  <a:lnTo>
                    <a:pt x="20" y="39"/>
                  </a:lnTo>
                  <a:lnTo>
                    <a:pt x="23" y="35"/>
                  </a:lnTo>
                  <a:lnTo>
                    <a:pt x="21" y="46"/>
                  </a:lnTo>
                  <a:lnTo>
                    <a:pt x="18" y="49"/>
                  </a:lnTo>
                  <a:lnTo>
                    <a:pt x="14" y="51"/>
                  </a:lnTo>
                  <a:lnTo>
                    <a:pt x="11" y="49"/>
                  </a:lnTo>
                  <a:lnTo>
                    <a:pt x="11" y="48"/>
                  </a:lnTo>
                  <a:lnTo>
                    <a:pt x="11" y="44"/>
                  </a:lnTo>
                  <a:lnTo>
                    <a:pt x="0" y="44"/>
                  </a:lnTo>
                  <a:lnTo>
                    <a:pt x="0" y="48"/>
                  </a:lnTo>
                  <a:lnTo>
                    <a:pt x="2" y="53"/>
                  </a:lnTo>
                  <a:lnTo>
                    <a:pt x="4" y="55"/>
                  </a:lnTo>
                  <a:lnTo>
                    <a:pt x="12" y="57"/>
                  </a:lnTo>
                  <a:lnTo>
                    <a:pt x="20" y="55"/>
                  </a:lnTo>
                  <a:lnTo>
                    <a:pt x="25" y="53"/>
                  </a:lnTo>
                  <a:lnTo>
                    <a:pt x="28" y="48"/>
                  </a:lnTo>
                  <a:lnTo>
                    <a:pt x="32" y="42"/>
                  </a:lnTo>
                  <a:lnTo>
                    <a:pt x="43" y="7"/>
                  </a:lnTo>
                  <a:lnTo>
                    <a:pt x="44"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48" name="Freeform 73"/>
            <p:cNvSpPr>
              <a:spLocks/>
            </p:cNvSpPr>
            <p:nvPr userDrawn="1"/>
          </p:nvSpPr>
          <p:spPr bwMode="auto">
            <a:xfrm>
              <a:off x="5276" y="3247"/>
              <a:ext cx="46" cy="59"/>
            </a:xfrm>
            <a:custGeom>
              <a:avLst/>
              <a:gdLst>
                <a:gd name="T0" fmla="*/ 44 w 46"/>
                <a:gd name="T1" fmla="*/ 9 h 59"/>
                <a:gd name="T2" fmla="*/ 25 w 46"/>
                <a:gd name="T3" fmla="*/ 9 h 59"/>
                <a:gd name="T4" fmla="*/ 21 w 46"/>
                <a:gd name="T5" fmla="*/ 25 h 59"/>
                <a:gd name="T6" fmla="*/ 39 w 46"/>
                <a:gd name="T7" fmla="*/ 25 h 59"/>
                <a:gd name="T8" fmla="*/ 35 w 46"/>
                <a:gd name="T9" fmla="*/ 32 h 59"/>
                <a:gd name="T10" fmla="*/ 17 w 46"/>
                <a:gd name="T11" fmla="*/ 32 h 59"/>
                <a:gd name="T12" fmla="*/ 12 w 46"/>
                <a:gd name="T13" fmla="*/ 50 h 59"/>
                <a:gd name="T14" fmla="*/ 33 w 46"/>
                <a:gd name="T15" fmla="*/ 50 h 59"/>
                <a:gd name="T16" fmla="*/ 30 w 46"/>
                <a:gd name="T17" fmla="*/ 59 h 59"/>
                <a:gd name="T18" fmla="*/ 0 w 46"/>
                <a:gd name="T19" fmla="*/ 59 h 59"/>
                <a:gd name="T20" fmla="*/ 16 w 46"/>
                <a:gd name="T21" fmla="*/ 0 h 59"/>
                <a:gd name="T22" fmla="*/ 46 w 46"/>
                <a:gd name="T23" fmla="*/ 0 h 59"/>
                <a:gd name="T24" fmla="*/ 44 w 46"/>
                <a:gd name="T25" fmla="*/ 9 h 59"/>
                <a:gd name="T26" fmla="*/ 44 w 46"/>
                <a:gd name="T27" fmla="*/ 9 h 59"/>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46" h="59">
                  <a:moveTo>
                    <a:pt x="44" y="9"/>
                  </a:moveTo>
                  <a:lnTo>
                    <a:pt x="25" y="9"/>
                  </a:lnTo>
                  <a:lnTo>
                    <a:pt x="21" y="25"/>
                  </a:lnTo>
                  <a:lnTo>
                    <a:pt x="39" y="25"/>
                  </a:lnTo>
                  <a:lnTo>
                    <a:pt x="35" y="32"/>
                  </a:lnTo>
                  <a:lnTo>
                    <a:pt x="17" y="32"/>
                  </a:lnTo>
                  <a:lnTo>
                    <a:pt x="12" y="50"/>
                  </a:lnTo>
                  <a:lnTo>
                    <a:pt x="33" y="50"/>
                  </a:lnTo>
                  <a:lnTo>
                    <a:pt x="30" y="59"/>
                  </a:lnTo>
                  <a:lnTo>
                    <a:pt x="0" y="59"/>
                  </a:lnTo>
                  <a:lnTo>
                    <a:pt x="16" y="0"/>
                  </a:lnTo>
                  <a:lnTo>
                    <a:pt x="46" y="0"/>
                  </a:lnTo>
                  <a:lnTo>
                    <a:pt x="44" y="9"/>
                  </a:lnTo>
                  <a:close/>
                </a:path>
              </a:pathLst>
            </a:custGeom>
            <a:solidFill>
              <a:srgbClr val="48B0C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49" name="Freeform 74"/>
            <p:cNvSpPr>
              <a:spLocks/>
            </p:cNvSpPr>
            <p:nvPr userDrawn="1"/>
          </p:nvSpPr>
          <p:spPr bwMode="auto">
            <a:xfrm>
              <a:off x="5313" y="3265"/>
              <a:ext cx="44" cy="41"/>
            </a:xfrm>
            <a:custGeom>
              <a:avLst/>
              <a:gdLst>
                <a:gd name="T0" fmla="*/ 28 w 44"/>
                <a:gd name="T1" fmla="*/ 19 h 41"/>
                <a:gd name="T2" fmla="*/ 34 w 44"/>
                <a:gd name="T3" fmla="*/ 41 h 41"/>
                <a:gd name="T4" fmla="*/ 23 w 44"/>
                <a:gd name="T5" fmla="*/ 41 h 41"/>
                <a:gd name="T6" fmla="*/ 21 w 44"/>
                <a:gd name="T7" fmla="*/ 25 h 41"/>
                <a:gd name="T8" fmla="*/ 11 w 44"/>
                <a:gd name="T9" fmla="*/ 41 h 41"/>
                <a:gd name="T10" fmla="*/ 0 w 44"/>
                <a:gd name="T11" fmla="*/ 41 h 41"/>
                <a:gd name="T12" fmla="*/ 18 w 44"/>
                <a:gd name="T13" fmla="*/ 19 h 41"/>
                <a:gd name="T14" fmla="*/ 12 w 44"/>
                <a:gd name="T15" fmla="*/ 0 h 41"/>
                <a:gd name="T16" fmla="*/ 23 w 44"/>
                <a:gd name="T17" fmla="*/ 0 h 41"/>
                <a:gd name="T18" fmla="*/ 25 w 44"/>
                <a:gd name="T19" fmla="*/ 12 h 41"/>
                <a:gd name="T20" fmla="*/ 34 w 44"/>
                <a:gd name="T21" fmla="*/ 0 h 41"/>
                <a:gd name="T22" fmla="*/ 44 w 44"/>
                <a:gd name="T23" fmla="*/ 0 h 41"/>
                <a:gd name="T24" fmla="*/ 28 w 44"/>
                <a:gd name="T25" fmla="*/ 19 h 41"/>
                <a:gd name="T26" fmla="*/ 28 w 44"/>
                <a:gd name="T27" fmla="*/ 19 h 41"/>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44" h="41">
                  <a:moveTo>
                    <a:pt x="28" y="19"/>
                  </a:moveTo>
                  <a:lnTo>
                    <a:pt x="34" y="41"/>
                  </a:lnTo>
                  <a:lnTo>
                    <a:pt x="23" y="41"/>
                  </a:lnTo>
                  <a:lnTo>
                    <a:pt x="21" y="25"/>
                  </a:lnTo>
                  <a:lnTo>
                    <a:pt x="11" y="41"/>
                  </a:lnTo>
                  <a:lnTo>
                    <a:pt x="0" y="41"/>
                  </a:lnTo>
                  <a:lnTo>
                    <a:pt x="18" y="19"/>
                  </a:lnTo>
                  <a:lnTo>
                    <a:pt x="12" y="0"/>
                  </a:lnTo>
                  <a:lnTo>
                    <a:pt x="23" y="0"/>
                  </a:lnTo>
                  <a:lnTo>
                    <a:pt x="25" y="12"/>
                  </a:lnTo>
                  <a:lnTo>
                    <a:pt x="34" y="0"/>
                  </a:lnTo>
                  <a:lnTo>
                    <a:pt x="44" y="0"/>
                  </a:lnTo>
                  <a:lnTo>
                    <a:pt x="28" y="19"/>
                  </a:lnTo>
                  <a:close/>
                </a:path>
              </a:pathLst>
            </a:custGeom>
            <a:solidFill>
              <a:srgbClr val="48B0C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50" name="Freeform 75"/>
            <p:cNvSpPr>
              <a:spLocks/>
            </p:cNvSpPr>
            <p:nvPr userDrawn="1"/>
          </p:nvSpPr>
          <p:spPr bwMode="auto">
            <a:xfrm>
              <a:off x="5356" y="3265"/>
              <a:ext cx="35" cy="41"/>
            </a:xfrm>
            <a:custGeom>
              <a:avLst/>
              <a:gdLst>
                <a:gd name="T0" fmla="*/ 35 w 35"/>
                <a:gd name="T1" fmla="*/ 14 h 41"/>
                <a:gd name="T2" fmla="*/ 24 w 35"/>
                <a:gd name="T3" fmla="*/ 14 h 41"/>
                <a:gd name="T4" fmla="*/ 24 w 35"/>
                <a:gd name="T5" fmla="*/ 14 h 41"/>
                <a:gd name="T6" fmla="*/ 26 w 35"/>
                <a:gd name="T7" fmla="*/ 9 h 41"/>
                <a:gd name="T8" fmla="*/ 26 w 35"/>
                <a:gd name="T9" fmla="*/ 9 h 41"/>
                <a:gd name="T10" fmla="*/ 24 w 35"/>
                <a:gd name="T11" fmla="*/ 7 h 41"/>
                <a:gd name="T12" fmla="*/ 23 w 35"/>
                <a:gd name="T13" fmla="*/ 5 h 41"/>
                <a:gd name="T14" fmla="*/ 23 w 35"/>
                <a:gd name="T15" fmla="*/ 5 h 41"/>
                <a:gd name="T16" fmla="*/ 17 w 35"/>
                <a:gd name="T17" fmla="*/ 7 h 41"/>
                <a:gd name="T18" fmla="*/ 16 w 35"/>
                <a:gd name="T19" fmla="*/ 10 h 41"/>
                <a:gd name="T20" fmla="*/ 12 w 35"/>
                <a:gd name="T21" fmla="*/ 21 h 41"/>
                <a:gd name="T22" fmla="*/ 12 w 35"/>
                <a:gd name="T23" fmla="*/ 21 h 41"/>
                <a:gd name="T24" fmla="*/ 10 w 35"/>
                <a:gd name="T25" fmla="*/ 30 h 41"/>
                <a:gd name="T26" fmla="*/ 10 w 35"/>
                <a:gd name="T27" fmla="*/ 30 h 41"/>
                <a:gd name="T28" fmla="*/ 10 w 35"/>
                <a:gd name="T29" fmla="*/ 33 h 41"/>
                <a:gd name="T30" fmla="*/ 14 w 35"/>
                <a:gd name="T31" fmla="*/ 35 h 41"/>
                <a:gd name="T32" fmla="*/ 14 w 35"/>
                <a:gd name="T33" fmla="*/ 35 h 41"/>
                <a:gd name="T34" fmla="*/ 17 w 35"/>
                <a:gd name="T35" fmla="*/ 33 h 41"/>
                <a:gd name="T36" fmla="*/ 19 w 35"/>
                <a:gd name="T37" fmla="*/ 32 h 41"/>
                <a:gd name="T38" fmla="*/ 21 w 35"/>
                <a:gd name="T39" fmla="*/ 26 h 41"/>
                <a:gd name="T40" fmla="*/ 31 w 35"/>
                <a:gd name="T41" fmla="*/ 26 h 41"/>
                <a:gd name="T42" fmla="*/ 31 w 35"/>
                <a:gd name="T43" fmla="*/ 26 h 41"/>
                <a:gd name="T44" fmla="*/ 28 w 35"/>
                <a:gd name="T45" fmla="*/ 33 h 41"/>
                <a:gd name="T46" fmla="*/ 24 w 35"/>
                <a:gd name="T47" fmla="*/ 37 h 41"/>
                <a:gd name="T48" fmla="*/ 19 w 35"/>
                <a:gd name="T49" fmla="*/ 41 h 41"/>
                <a:gd name="T50" fmla="*/ 12 w 35"/>
                <a:gd name="T51" fmla="*/ 41 h 41"/>
                <a:gd name="T52" fmla="*/ 12 w 35"/>
                <a:gd name="T53" fmla="*/ 41 h 41"/>
                <a:gd name="T54" fmla="*/ 8 w 35"/>
                <a:gd name="T55" fmla="*/ 41 h 41"/>
                <a:gd name="T56" fmla="*/ 3 w 35"/>
                <a:gd name="T57" fmla="*/ 39 h 41"/>
                <a:gd name="T58" fmla="*/ 1 w 35"/>
                <a:gd name="T59" fmla="*/ 37 h 41"/>
                <a:gd name="T60" fmla="*/ 0 w 35"/>
                <a:gd name="T61" fmla="*/ 32 h 41"/>
                <a:gd name="T62" fmla="*/ 0 w 35"/>
                <a:gd name="T63" fmla="*/ 32 h 41"/>
                <a:gd name="T64" fmla="*/ 1 w 35"/>
                <a:gd name="T65" fmla="*/ 21 h 41"/>
                <a:gd name="T66" fmla="*/ 1 w 35"/>
                <a:gd name="T67" fmla="*/ 21 h 41"/>
                <a:gd name="T68" fmla="*/ 5 w 35"/>
                <a:gd name="T69" fmla="*/ 12 h 41"/>
                <a:gd name="T70" fmla="*/ 8 w 35"/>
                <a:gd name="T71" fmla="*/ 5 h 41"/>
                <a:gd name="T72" fmla="*/ 14 w 35"/>
                <a:gd name="T73" fmla="*/ 2 h 41"/>
                <a:gd name="T74" fmla="*/ 17 w 35"/>
                <a:gd name="T75" fmla="*/ 0 h 41"/>
                <a:gd name="T76" fmla="*/ 23 w 35"/>
                <a:gd name="T77" fmla="*/ 0 h 41"/>
                <a:gd name="T78" fmla="*/ 23 w 35"/>
                <a:gd name="T79" fmla="*/ 0 h 41"/>
                <a:gd name="T80" fmla="*/ 28 w 35"/>
                <a:gd name="T81" fmla="*/ 0 h 41"/>
                <a:gd name="T82" fmla="*/ 31 w 35"/>
                <a:gd name="T83" fmla="*/ 0 h 41"/>
                <a:gd name="T84" fmla="*/ 35 w 35"/>
                <a:gd name="T85" fmla="*/ 3 h 41"/>
                <a:gd name="T86" fmla="*/ 35 w 35"/>
                <a:gd name="T87" fmla="*/ 7 h 41"/>
                <a:gd name="T88" fmla="*/ 35 w 35"/>
                <a:gd name="T89" fmla="*/ 7 h 41"/>
                <a:gd name="T90" fmla="*/ 35 w 35"/>
                <a:gd name="T91" fmla="*/ 14 h 41"/>
                <a:gd name="T92" fmla="*/ 35 w 35"/>
                <a:gd name="T93" fmla="*/ 14 h 41"/>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0" t="0" r="r" b="b"/>
              <a:pathLst>
                <a:path w="35" h="41">
                  <a:moveTo>
                    <a:pt x="35" y="14"/>
                  </a:moveTo>
                  <a:lnTo>
                    <a:pt x="24" y="14"/>
                  </a:lnTo>
                  <a:lnTo>
                    <a:pt x="26" y="9"/>
                  </a:lnTo>
                  <a:lnTo>
                    <a:pt x="24" y="7"/>
                  </a:lnTo>
                  <a:lnTo>
                    <a:pt x="23" y="5"/>
                  </a:lnTo>
                  <a:lnTo>
                    <a:pt x="17" y="7"/>
                  </a:lnTo>
                  <a:lnTo>
                    <a:pt x="16" y="10"/>
                  </a:lnTo>
                  <a:lnTo>
                    <a:pt x="12" y="21"/>
                  </a:lnTo>
                  <a:lnTo>
                    <a:pt x="10" y="30"/>
                  </a:lnTo>
                  <a:lnTo>
                    <a:pt x="10" y="33"/>
                  </a:lnTo>
                  <a:lnTo>
                    <a:pt x="14" y="35"/>
                  </a:lnTo>
                  <a:lnTo>
                    <a:pt x="17" y="33"/>
                  </a:lnTo>
                  <a:lnTo>
                    <a:pt x="19" y="32"/>
                  </a:lnTo>
                  <a:lnTo>
                    <a:pt x="21" y="26"/>
                  </a:lnTo>
                  <a:lnTo>
                    <a:pt x="31" y="26"/>
                  </a:lnTo>
                  <a:lnTo>
                    <a:pt x="28" y="33"/>
                  </a:lnTo>
                  <a:lnTo>
                    <a:pt x="24" y="37"/>
                  </a:lnTo>
                  <a:lnTo>
                    <a:pt x="19" y="41"/>
                  </a:lnTo>
                  <a:lnTo>
                    <a:pt x="12" y="41"/>
                  </a:lnTo>
                  <a:lnTo>
                    <a:pt x="8" y="41"/>
                  </a:lnTo>
                  <a:lnTo>
                    <a:pt x="3" y="39"/>
                  </a:lnTo>
                  <a:lnTo>
                    <a:pt x="1" y="37"/>
                  </a:lnTo>
                  <a:lnTo>
                    <a:pt x="0" y="32"/>
                  </a:lnTo>
                  <a:lnTo>
                    <a:pt x="1" y="21"/>
                  </a:lnTo>
                  <a:lnTo>
                    <a:pt x="5" y="12"/>
                  </a:lnTo>
                  <a:lnTo>
                    <a:pt x="8" y="5"/>
                  </a:lnTo>
                  <a:lnTo>
                    <a:pt x="14" y="2"/>
                  </a:lnTo>
                  <a:lnTo>
                    <a:pt x="17" y="0"/>
                  </a:lnTo>
                  <a:lnTo>
                    <a:pt x="23" y="0"/>
                  </a:lnTo>
                  <a:lnTo>
                    <a:pt x="28" y="0"/>
                  </a:lnTo>
                  <a:lnTo>
                    <a:pt x="31" y="0"/>
                  </a:lnTo>
                  <a:lnTo>
                    <a:pt x="35" y="3"/>
                  </a:lnTo>
                  <a:lnTo>
                    <a:pt x="35" y="7"/>
                  </a:lnTo>
                  <a:lnTo>
                    <a:pt x="35" y="14"/>
                  </a:lnTo>
                  <a:close/>
                </a:path>
              </a:pathLst>
            </a:custGeom>
            <a:solidFill>
              <a:srgbClr val="48B0C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51" name="Freeform 76"/>
            <p:cNvSpPr>
              <a:spLocks noEditPoints="1"/>
            </p:cNvSpPr>
            <p:nvPr userDrawn="1"/>
          </p:nvSpPr>
          <p:spPr bwMode="auto">
            <a:xfrm>
              <a:off x="5393" y="3265"/>
              <a:ext cx="35" cy="41"/>
            </a:xfrm>
            <a:custGeom>
              <a:avLst/>
              <a:gdLst>
                <a:gd name="T0" fmla="*/ 26 w 35"/>
                <a:gd name="T1" fmla="*/ 9 h 41"/>
                <a:gd name="T2" fmla="*/ 26 w 35"/>
                <a:gd name="T3" fmla="*/ 9 h 41"/>
                <a:gd name="T4" fmla="*/ 25 w 35"/>
                <a:gd name="T5" fmla="*/ 16 h 41"/>
                <a:gd name="T6" fmla="*/ 14 w 35"/>
                <a:gd name="T7" fmla="*/ 16 h 41"/>
                <a:gd name="T8" fmla="*/ 14 w 35"/>
                <a:gd name="T9" fmla="*/ 16 h 41"/>
                <a:gd name="T10" fmla="*/ 16 w 35"/>
                <a:gd name="T11" fmla="*/ 9 h 41"/>
                <a:gd name="T12" fmla="*/ 19 w 35"/>
                <a:gd name="T13" fmla="*/ 7 h 41"/>
                <a:gd name="T14" fmla="*/ 23 w 35"/>
                <a:gd name="T15" fmla="*/ 5 h 41"/>
                <a:gd name="T16" fmla="*/ 23 w 35"/>
                <a:gd name="T17" fmla="*/ 5 h 41"/>
                <a:gd name="T18" fmla="*/ 25 w 35"/>
                <a:gd name="T19" fmla="*/ 7 h 41"/>
                <a:gd name="T20" fmla="*/ 26 w 35"/>
                <a:gd name="T21" fmla="*/ 9 h 41"/>
                <a:gd name="T22" fmla="*/ 35 w 35"/>
                <a:gd name="T23" fmla="*/ 9 h 41"/>
                <a:gd name="T24" fmla="*/ 35 w 35"/>
                <a:gd name="T25" fmla="*/ 9 h 41"/>
                <a:gd name="T26" fmla="*/ 35 w 35"/>
                <a:gd name="T27" fmla="*/ 3 h 41"/>
                <a:gd name="T28" fmla="*/ 32 w 35"/>
                <a:gd name="T29" fmla="*/ 2 h 41"/>
                <a:gd name="T30" fmla="*/ 28 w 35"/>
                <a:gd name="T31" fmla="*/ 0 h 41"/>
                <a:gd name="T32" fmla="*/ 25 w 35"/>
                <a:gd name="T33" fmla="*/ 0 h 41"/>
                <a:gd name="T34" fmla="*/ 25 w 35"/>
                <a:gd name="T35" fmla="*/ 0 h 41"/>
                <a:gd name="T36" fmla="*/ 16 w 35"/>
                <a:gd name="T37" fmla="*/ 2 h 41"/>
                <a:gd name="T38" fmla="*/ 9 w 35"/>
                <a:gd name="T39" fmla="*/ 5 h 41"/>
                <a:gd name="T40" fmla="*/ 5 w 35"/>
                <a:gd name="T41" fmla="*/ 12 h 41"/>
                <a:gd name="T42" fmla="*/ 2 w 35"/>
                <a:gd name="T43" fmla="*/ 21 h 41"/>
                <a:gd name="T44" fmla="*/ 2 w 35"/>
                <a:gd name="T45" fmla="*/ 21 h 41"/>
                <a:gd name="T46" fmla="*/ 0 w 35"/>
                <a:gd name="T47" fmla="*/ 32 h 41"/>
                <a:gd name="T48" fmla="*/ 0 w 35"/>
                <a:gd name="T49" fmla="*/ 32 h 41"/>
                <a:gd name="T50" fmla="*/ 2 w 35"/>
                <a:gd name="T51" fmla="*/ 37 h 41"/>
                <a:gd name="T52" fmla="*/ 3 w 35"/>
                <a:gd name="T53" fmla="*/ 39 h 41"/>
                <a:gd name="T54" fmla="*/ 9 w 35"/>
                <a:gd name="T55" fmla="*/ 41 h 41"/>
                <a:gd name="T56" fmla="*/ 12 w 35"/>
                <a:gd name="T57" fmla="*/ 41 h 41"/>
                <a:gd name="T58" fmla="*/ 12 w 35"/>
                <a:gd name="T59" fmla="*/ 41 h 41"/>
                <a:gd name="T60" fmla="*/ 19 w 35"/>
                <a:gd name="T61" fmla="*/ 41 h 41"/>
                <a:gd name="T62" fmla="*/ 25 w 35"/>
                <a:gd name="T63" fmla="*/ 37 h 41"/>
                <a:gd name="T64" fmla="*/ 28 w 35"/>
                <a:gd name="T65" fmla="*/ 33 h 41"/>
                <a:gd name="T66" fmla="*/ 32 w 35"/>
                <a:gd name="T67" fmla="*/ 26 h 41"/>
                <a:gd name="T68" fmla="*/ 21 w 35"/>
                <a:gd name="T69" fmla="*/ 26 h 41"/>
                <a:gd name="T70" fmla="*/ 21 w 35"/>
                <a:gd name="T71" fmla="*/ 26 h 41"/>
                <a:gd name="T72" fmla="*/ 19 w 35"/>
                <a:gd name="T73" fmla="*/ 32 h 41"/>
                <a:gd name="T74" fmla="*/ 18 w 35"/>
                <a:gd name="T75" fmla="*/ 33 h 41"/>
                <a:gd name="T76" fmla="*/ 14 w 35"/>
                <a:gd name="T77" fmla="*/ 35 h 41"/>
                <a:gd name="T78" fmla="*/ 14 w 35"/>
                <a:gd name="T79" fmla="*/ 35 h 41"/>
                <a:gd name="T80" fmla="*/ 10 w 35"/>
                <a:gd name="T81" fmla="*/ 33 h 41"/>
                <a:gd name="T82" fmla="*/ 10 w 35"/>
                <a:gd name="T83" fmla="*/ 32 h 41"/>
                <a:gd name="T84" fmla="*/ 10 w 35"/>
                <a:gd name="T85" fmla="*/ 32 h 41"/>
                <a:gd name="T86" fmla="*/ 12 w 35"/>
                <a:gd name="T87" fmla="*/ 21 h 41"/>
                <a:gd name="T88" fmla="*/ 33 w 35"/>
                <a:gd name="T89" fmla="*/ 21 h 41"/>
                <a:gd name="T90" fmla="*/ 33 w 35"/>
                <a:gd name="T91" fmla="*/ 21 h 41"/>
                <a:gd name="T92" fmla="*/ 35 w 35"/>
                <a:gd name="T93" fmla="*/ 16 h 41"/>
                <a:gd name="T94" fmla="*/ 35 w 35"/>
                <a:gd name="T95" fmla="*/ 9 h 41"/>
                <a:gd name="T96" fmla="*/ 35 w 35"/>
                <a:gd name="T97" fmla="*/ 9 h 41"/>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0" t="0" r="r" b="b"/>
              <a:pathLst>
                <a:path w="35" h="41">
                  <a:moveTo>
                    <a:pt x="26" y="9"/>
                  </a:moveTo>
                  <a:lnTo>
                    <a:pt x="26" y="9"/>
                  </a:lnTo>
                  <a:lnTo>
                    <a:pt x="25" y="16"/>
                  </a:lnTo>
                  <a:lnTo>
                    <a:pt x="14" y="16"/>
                  </a:lnTo>
                  <a:lnTo>
                    <a:pt x="16" y="9"/>
                  </a:lnTo>
                  <a:lnTo>
                    <a:pt x="19" y="7"/>
                  </a:lnTo>
                  <a:lnTo>
                    <a:pt x="23" y="5"/>
                  </a:lnTo>
                  <a:lnTo>
                    <a:pt x="25" y="7"/>
                  </a:lnTo>
                  <a:lnTo>
                    <a:pt x="26" y="9"/>
                  </a:lnTo>
                  <a:close/>
                  <a:moveTo>
                    <a:pt x="35" y="9"/>
                  </a:moveTo>
                  <a:lnTo>
                    <a:pt x="35" y="9"/>
                  </a:lnTo>
                  <a:lnTo>
                    <a:pt x="35" y="3"/>
                  </a:lnTo>
                  <a:lnTo>
                    <a:pt x="32" y="2"/>
                  </a:lnTo>
                  <a:lnTo>
                    <a:pt x="28" y="0"/>
                  </a:lnTo>
                  <a:lnTo>
                    <a:pt x="25" y="0"/>
                  </a:lnTo>
                  <a:lnTo>
                    <a:pt x="16" y="2"/>
                  </a:lnTo>
                  <a:lnTo>
                    <a:pt x="9" y="5"/>
                  </a:lnTo>
                  <a:lnTo>
                    <a:pt x="5" y="12"/>
                  </a:lnTo>
                  <a:lnTo>
                    <a:pt x="2" y="21"/>
                  </a:lnTo>
                  <a:lnTo>
                    <a:pt x="0" y="32"/>
                  </a:lnTo>
                  <a:lnTo>
                    <a:pt x="2" y="37"/>
                  </a:lnTo>
                  <a:lnTo>
                    <a:pt x="3" y="39"/>
                  </a:lnTo>
                  <a:lnTo>
                    <a:pt x="9" y="41"/>
                  </a:lnTo>
                  <a:lnTo>
                    <a:pt x="12" y="41"/>
                  </a:lnTo>
                  <a:lnTo>
                    <a:pt x="19" y="41"/>
                  </a:lnTo>
                  <a:lnTo>
                    <a:pt x="25" y="37"/>
                  </a:lnTo>
                  <a:lnTo>
                    <a:pt x="28" y="33"/>
                  </a:lnTo>
                  <a:lnTo>
                    <a:pt x="32" y="26"/>
                  </a:lnTo>
                  <a:lnTo>
                    <a:pt x="21" y="26"/>
                  </a:lnTo>
                  <a:lnTo>
                    <a:pt x="19" y="32"/>
                  </a:lnTo>
                  <a:lnTo>
                    <a:pt x="18" y="33"/>
                  </a:lnTo>
                  <a:lnTo>
                    <a:pt x="14" y="35"/>
                  </a:lnTo>
                  <a:lnTo>
                    <a:pt x="10" y="33"/>
                  </a:lnTo>
                  <a:lnTo>
                    <a:pt x="10" y="32"/>
                  </a:lnTo>
                  <a:lnTo>
                    <a:pt x="12" y="21"/>
                  </a:lnTo>
                  <a:lnTo>
                    <a:pt x="33" y="21"/>
                  </a:lnTo>
                  <a:lnTo>
                    <a:pt x="35" y="16"/>
                  </a:lnTo>
                  <a:lnTo>
                    <a:pt x="35" y="9"/>
                  </a:lnTo>
                  <a:close/>
                </a:path>
              </a:pathLst>
            </a:custGeom>
            <a:solidFill>
              <a:srgbClr val="48B0C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52" name="Freeform 77"/>
            <p:cNvSpPr>
              <a:spLocks/>
            </p:cNvSpPr>
            <p:nvPr userDrawn="1"/>
          </p:nvSpPr>
          <p:spPr bwMode="auto">
            <a:xfrm>
              <a:off x="5407" y="3270"/>
              <a:ext cx="12" cy="11"/>
            </a:xfrm>
            <a:custGeom>
              <a:avLst/>
              <a:gdLst>
                <a:gd name="T0" fmla="*/ 12 w 12"/>
                <a:gd name="T1" fmla="*/ 4 h 11"/>
                <a:gd name="T2" fmla="*/ 12 w 12"/>
                <a:gd name="T3" fmla="*/ 4 h 11"/>
                <a:gd name="T4" fmla="*/ 11 w 12"/>
                <a:gd name="T5" fmla="*/ 11 h 11"/>
                <a:gd name="T6" fmla="*/ 0 w 12"/>
                <a:gd name="T7" fmla="*/ 11 h 11"/>
                <a:gd name="T8" fmla="*/ 0 w 12"/>
                <a:gd name="T9" fmla="*/ 11 h 11"/>
                <a:gd name="T10" fmla="*/ 2 w 12"/>
                <a:gd name="T11" fmla="*/ 4 h 11"/>
                <a:gd name="T12" fmla="*/ 5 w 12"/>
                <a:gd name="T13" fmla="*/ 2 h 11"/>
                <a:gd name="T14" fmla="*/ 9 w 12"/>
                <a:gd name="T15" fmla="*/ 0 h 11"/>
                <a:gd name="T16" fmla="*/ 9 w 12"/>
                <a:gd name="T17" fmla="*/ 0 h 11"/>
                <a:gd name="T18" fmla="*/ 11 w 12"/>
                <a:gd name="T19" fmla="*/ 2 h 11"/>
                <a:gd name="T20" fmla="*/ 12 w 12"/>
                <a:gd name="T21" fmla="*/ 4 h 11"/>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12" h="11">
                  <a:moveTo>
                    <a:pt x="12" y="4"/>
                  </a:moveTo>
                  <a:lnTo>
                    <a:pt x="12" y="4"/>
                  </a:lnTo>
                  <a:lnTo>
                    <a:pt x="11" y="11"/>
                  </a:lnTo>
                  <a:lnTo>
                    <a:pt x="0" y="11"/>
                  </a:lnTo>
                  <a:lnTo>
                    <a:pt x="2" y="4"/>
                  </a:lnTo>
                  <a:lnTo>
                    <a:pt x="5" y="2"/>
                  </a:lnTo>
                  <a:lnTo>
                    <a:pt x="9" y="0"/>
                  </a:lnTo>
                  <a:lnTo>
                    <a:pt x="11" y="2"/>
                  </a:lnTo>
                  <a:lnTo>
                    <a:pt x="12" y="4"/>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53" name="Freeform 78"/>
            <p:cNvSpPr>
              <a:spLocks/>
            </p:cNvSpPr>
            <p:nvPr userDrawn="1"/>
          </p:nvSpPr>
          <p:spPr bwMode="auto">
            <a:xfrm>
              <a:off x="5393" y="3265"/>
              <a:ext cx="35" cy="41"/>
            </a:xfrm>
            <a:custGeom>
              <a:avLst/>
              <a:gdLst>
                <a:gd name="T0" fmla="*/ 35 w 35"/>
                <a:gd name="T1" fmla="*/ 9 h 41"/>
                <a:gd name="T2" fmla="*/ 35 w 35"/>
                <a:gd name="T3" fmla="*/ 9 h 41"/>
                <a:gd name="T4" fmla="*/ 35 w 35"/>
                <a:gd name="T5" fmla="*/ 3 h 41"/>
                <a:gd name="T6" fmla="*/ 32 w 35"/>
                <a:gd name="T7" fmla="*/ 2 h 41"/>
                <a:gd name="T8" fmla="*/ 28 w 35"/>
                <a:gd name="T9" fmla="*/ 0 h 41"/>
                <a:gd name="T10" fmla="*/ 25 w 35"/>
                <a:gd name="T11" fmla="*/ 0 h 41"/>
                <a:gd name="T12" fmla="*/ 25 w 35"/>
                <a:gd name="T13" fmla="*/ 0 h 41"/>
                <a:gd name="T14" fmla="*/ 16 w 35"/>
                <a:gd name="T15" fmla="*/ 2 h 41"/>
                <a:gd name="T16" fmla="*/ 9 w 35"/>
                <a:gd name="T17" fmla="*/ 5 h 41"/>
                <a:gd name="T18" fmla="*/ 5 w 35"/>
                <a:gd name="T19" fmla="*/ 12 h 41"/>
                <a:gd name="T20" fmla="*/ 2 w 35"/>
                <a:gd name="T21" fmla="*/ 21 h 41"/>
                <a:gd name="T22" fmla="*/ 2 w 35"/>
                <a:gd name="T23" fmla="*/ 21 h 41"/>
                <a:gd name="T24" fmla="*/ 0 w 35"/>
                <a:gd name="T25" fmla="*/ 32 h 41"/>
                <a:gd name="T26" fmla="*/ 0 w 35"/>
                <a:gd name="T27" fmla="*/ 32 h 41"/>
                <a:gd name="T28" fmla="*/ 2 w 35"/>
                <a:gd name="T29" fmla="*/ 37 h 41"/>
                <a:gd name="T30" fmla="*/ 3 w 35"/>
                <a:gd name="T31" fmla="*/ 39 h 41"/>
                <a:gd name="T32" fmla="*/ 9 w 35"/>
                <a:gd name="T33" fmla="*/ 41 h 41"/>
                <a:gd name="T34" fmla="*/ 12 w 35"/>
                <a:gd name="T35" fmla="*/ 41 h 41"/>
                <a:gd name="T36" fmla="*/ 12 w 35"/>
                <a:gd name="T37" fmla="*/ 41 h 41"/>
                <a:gd name="T38" fmla="*/ 19 w 35"/>
                <a:gd name="T39" fmla="*/ 41 h 41"/>
                <a:gd name="T40" fmla="*/ 25 w 35"/>
                <a:gd name="T41" fmla="*/ 37 h 41"/>
                <a:gd name="T42" fmla="*/ 28 w 35"/>
                <a:gd name="T43" fmla="*/ 33 h 41"/>
                <a:gd name="T44" fmla="*/ 32 w 35"/>
                <a:gd name="T45" fmla="*/ 26 h 41"/>
                <a:gd name="T46" fmla="*/ 21 w 35"/>
                <a:gd name="T47" fmla="*/ 26 h 41"/>
                <a:gd name="T48" fmla="*/ 21 w 35"/>
                <a:gd name="T49" fmla="*/ 26 h 41"/>
                <a:gd name="T50" fmla="*/ 19 w 35"/>
                <a:gd name="T51" fmla="*/ 32 h 41"/>
                <a:gd name="T52" fmla="*/ 18 w 35"/>
                <a:gd name="T53" fmla="*/ 33 h 41"/>
                <a:gd name="T54" fmla="*/ 14 w 35"/>
                <a:gd name="T55" fmla="*/ 35 h 41"/>
                <a:gd name="T56" fmla="*/ 14 w 35"/>
                <a:gd name="T57" fmla="*/ 35 h 41"/>
                <a:gd name="T58" fmla="*/ 10 w 35"/>
                <a:gd name="T59" fmla="*/ 33 h 41"/>
                <a:gd name="T60" fmla="*/ 10 w 35"/>
                <a:gd name="T61" fmla="*/ 32 h 41"/>
                <a:gd name="T62" fmla="*/ 10 w 35"/>
                <a:gd name="T63" fmla="*/ 32 h 41"/>
                <a:gd name="T64" fmla="*/ 12 w 35"/>
                <a:gd name="T65" fmla="*/ 21 h 41"/>
                <a:gd name="T66" fmla="*/ 33 w 35"/>
                <a:gd name="T67" fmla="*/ 21 h 41"/>
                <a:gd name="T68" fmla="*/ 33 w 35"/>
                <a:gd name="T69" fmla="*/ 21 h 41"/>
                <a:gd name="T70" fmla="*/ 35 w 35"/>
                <a:gd name="T71" fmla="*/ 16 h 41"/>
                <a:gd name="T72" fmla="*/ 35 w 35"/>
                <a:gd name="T73" fmla="*/ 9 h 41"/>
                <a:gd name="T74" fmla="*/ 35 w 35"/>
                <a:gd name="T75" fmla="*/ 9 h 41"/>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0" t="0" r="r" b="b"/>
              <a:pathLst>
                <a:path w="35" h="41">
                  <a:moveTo>
                    <a:pt x="35" y="9"/>
                  </a:moveTo>
                  <a:lnTo>
                    <a:pt x="35" y="9"/>
                  </a:lnTo>
                  <a:lnTo>
                    <a:pt x="35" y="3"/>
                  </a:lnTo>
                  <a:lnTo>
                    <a:pt x="32" y="2"/>
                  </a:lnTo>
                  <a:lnTo>
                    <a:pt x="28" y="0"/>
                  </a:lnTo>
                  <a:lnTo>
                    <a:pt x="25" y="0"/>
                  </a:lnTo>
                  <a:lnTo>
                    <a:pt x="16" y="2"/>
                  </a:lnTo>
                  <a:lnTo>
                    <a:pt x="9" y="5"/>
                  </a:lnTo>
                  <a:lnTo>
                    <a:pt x="5" y="12"/>
                  </a:lnTo>
                  <a:lnTo>
                    <a:pt x="2" y="21"/>
                  </a:lnTo>
                  <a:lnTo>
                    <a:pt x="0" y="32"/>
                  </a:lnTo>
                  <a:lnTo>
                    <a:pt x="2" y="37"/>
                  </a:lnTo>
                  <a:lnTo>
                    <a:pt x="3" y="39"/>
                  </a:lnTo>
                  <a:lnTo>
                    <a:pt x="9" y="41"/>
                  </a:lnTo>
                  <a:lnTo>
                    <a:pt x="12" y="41"/>
                  </a:lnTo>
                  <a:lnTo>
                    <a:pt x="19" y="41"/>
                  </a:lnTo>
                  <a:lnTo>
                    <a:pt x="25" y="37"/>
                  </a:lnTo>
                  <a:lnTo>
                    <a:pt x="28" y="33"/>
                  </a:lnTo>
                  <a:lnTo>
                    <a:pt x="32" y="26"/>
                  </a:lnTo>
                  <a:lnTo>
                    <a:pt x="21" y="26"/>
                  </a:lnTo>
                  <a:lnTo>
                    <a:pt x="19" y="32"/>
                  </a:lnTo>
                  <a:lnTo>
                    <a:pt x="18" y="33"/>
                  </a:lnTo>
                  <a:lnTo>
                    <a:pt x="14" y="35"/>
                  </a:lnTo>
                  <a:lnTo>
                    <a:pt x="10" y="33"/>
                  </a:lnTo>
                  <a:lnTo>
                    <a:pt x="10" y="32"/>
                  </a:lnTo>
                  <a:lnTo>
                    <a:pt x="12" y="21"/>
                  </a:lnTo>
                  <a:lnTo>
                    <a:pt x="33" y="21"/>
                  </a:lnTo>
                  <a:lnTo>
                    <a:pt x="35" y="16"/>
                  </a:lnTo>
                  <a:lnTo>
                    <a:pt x="35" y="9"/>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54" name="Freeform 79"/>
            <p:cNvSpPr>
              <a:spLocks/>
            </p:cNvSpPr>
            <p:nvPr userDrawn="1"/>
          </p:nvSpPr>
          <p:spPr bwMode="auto">
            <a:xfrm>
              <a:off x="5430" y="3247"/>
              <a:ext cx="27" cy="59"/>
            </a:xfrm>
            <a:custGeom>
              <a:avLst/>
              <a:gdLst>
                <a:gd name="T0" fmla="*/ 9 w 27"/>
                <a:gd name="T1" fmla="*/ 59 h 59"/>
                <a:gd name="T2" fmla="*/ 0 w 27"/>
                <a:gd name="T3" fmla="*/ 59 h 59"/>
                <a:gd name="T4" fmla="*/ 16 w 27"/>
                <a:gd name="T5" fmla="*/ 0 h 59"/>
                <a:gd name="T6" fmla="*/ 27 w 27"/>
                <a:gd name="T7" fmla="*/ 0 h 59"/>
                <a:gd name="T8" fmla="*/ 9 w 27"/>
                <a:gd name="T9" fmla="*/ 59 h 59"/>
                <a:gd name="T10" fmla="*/ 9 w 27"/>
                <a:gd name="T11" fmla="*/ 59 h 59"/>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7" h="59">
                  <a:moveTo>
                    <a:pt x="9" y="59"/>
                  </a:moveTo>
                  <a:lnTo>
                    <a:pt x="0" y="59"/>
                  </a:lnTo>
                  <a:lnTo>
                    <a:pt x="16" y="0"/>
                  </a:lnTo>
                  <a:lnTo>
                    <a:pt x="27" y="0"/>
                  </a:lnTo>
                  <a:lnTo>
                    <a:pt x="9" y="59"/>
                  </a:lnTo>
                  <a:close/>
                </a:path>
              </a:pathLst>
            </a:custGeom>
            <a:solidFill>
              <a:srgbClr val="48B0C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55" name="Freeform 80"/>
            <p:cNvSpPr>
              <a:spLocks/>
            </p:cNvSpPr>
            <p:nvPr userDrawn="1"/>
          </p:nvSpPr>
          <p:spPr bwMode="auto">
            <a:xfrm>
              <a:off x="5451" y="3247"/>
              <a:ext cx="25" cy="59"/>
            </a:xfrm>
            <a:custGeom>
              <a:avLst/>
              <a:gdLst>
                <a:gd name="T0" fmla="*/ 9 w 25"/>
                <a:gd name="T1" fmla="*/ 59 h 59"/>
                <a:gd name="T2" fmla="*/ 0 w 25"/>
                <a:gd name="T3" fmla="*/ 59 h 59"/>
                <a:gd name="T4" fmla="*/ 16 w 25"/>
                <a:gd name="T5" fmla="*/ 0 h 59"/>
                <a:gd name="T6" fmla="*/ 25 w 25"/>
                <a:gd name="T7" fmla="*/ 0 h 59"/>
                <a:gd name="T8" fmla="*/ 9 w 25"/>
                <a:gd name="T9" fmla="*/ 59 h 59"/>
                <a:gd name="T10" fmla="*/ 9 w 25"/>
                <a:gd name="T11" fmla="*/ 59 h 59"/>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5" h="59">
                  <a:moveTo>
                    <a:pt x="9" y="59"/>
                  </a:moveTo>
                  <a:lnTo>
                    <a:pt x="0" y="59"/>
                  </a:lnTo>
                  <a:lnTo>
                    <a:pt x="16" y="0"/>
                  </a:lnTo>
                  <a:lnTo>
                    <a:pt x="25" y="0"/>
                  </a:lnTo>
                  <a:lnTo>
                    <a:pt x="9" y="59"/>
                  </a:lnTo>
                  <a:close/>
                </a:path>
              </a:pathLst>
            </a:custGeom>
            <a:solidFill>
              <a:srgbClr val="48B0C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56" name="Freeform 81"/>
            <p:cNvSpPr>
              <a:spLocks noEditPoints="1"/>
            </p:cNvSpPr>
            <p:nvPr userDrawn="1"/>
          </p:nvSpPr>
          <p:spPr bwMode="auto">
            <a:xfrm>
              <a:off x="5474" y="3265"/>
              <a:ext cx="36" cy="41"/>
            </a:xfrm>
            <a:custGeom>
              <a:avLst/>
              <a:gdLst>
                <a:gd name="T0" fmla="*/ 25 w 36"/>
                <a:gd name="T1" fmla="*/ 9 h 41"/>
                <a:gd name="T2" fmla="*/ 25 w 36"/>
                <a:gd name="T3" fmla="*/ 9 h 41"/>
                <a:gd name="T4" fmla="*/ 23 w 36"/>
                <a:gd name="T5" fmla="*/ 16 h 41"/>
                <a:gd name="T6" fmla="*/ 13 w 36"/>
                <a:gd name="T7" fmla="*/ 16 h 41"/>
                <a:gd name="T8" fmla="*/ 13 w 36"/>
                <a:gd name="T9" fmla="*/ 16 h 41"/>
                <a:gd name="T10" fmla="*/ 16 w 36"/>
                <a:gd name="T11" fmla="*/ 9 h 41"/>
                <a:gd name="T12" fmla="*/ 18 w 36"/>
                <a:gd name="T13" fmla="*/ 7 h 41"/>
                <a:gd name="T14" fmla="*/ 22 w 36"/>
                <a:gd name="T15" fmla="*/ 5 h 41"/>
                <a:gd name="T16" fmla="*/ 22 w 36"/>
                <a:gd name="T17" fmla="*/ 5 h 41"/>
                <a:gd name="T18" fmla="*/ 25 w 36"/>
                <a:gd name="T19" fmla="*/ 7 h 41"/>
                <a:gd name="T20" fmla="*/ 25 w 36"/>
                <a:gd name="T21" fmla="*/ 9 h 41"/>
                <a:gd name="T22" fmla="*/ 36 w 36"/>
                <a:gd name="T23" fmla="*/ 9 h 41"/>
                <a:gd name="T24" fmla="*/ 36 w 36"/>
                <a:gd name="T25" fmla="*/ 9 h 41"/>
                <a:gd name="T26" fmla="*/ 34 w 36"/>
                <a:gd name="T27" fmla="*/ 3 h 41"/>
                <a:gd name="T28" fmla="*/ 32 w 36"/>
                <a:gd name="T29" fmla="*/ 2 h 41"/>
                <a:gd name="T30" fmla="*/ 29 w 36"/>
                <a:gd name="T31" fmla="*/ 0 h 41"/>
                <a:gd name="T32" fmla="*/ 23 w 36"/>
                <a:gd name="T33" fmla="*/ 0 h 41"/>
                <a:gd name="T34" fmla="*/ 23 w 36"/>
                <a:gd name="T35" fmla="*/ 0 h 41"/>
                <a:gd name="T36" fmla="*/ 15 w 36"/>
                <a:gd name="T37" fmla="*/ 2 h 41"/>
                <a:gd name="T38" fmla="*/ 9 w 36"/>
                <a:gd name="T39" fmla="*/ 5 h 41"/>
                <a:gd name="T40" fmla="*/ 6 w 36"/>
                <a:gd name="T41" fmla="*/ 12 h 41"/>
                <a:gd name="T42" fmla="*/ 2 w 36"/>
                <a:gd name="T43" fmla="*/ 21 h 41"/>
                <a:gd name="T44" fmla="*/ 2 w 36"/>
                <a:gd name="T45" fmla="*/ 21 h 41"/>
                <a:gd name="T46" fmla="*/ 0 w 36"/>
                <a:gd name="T47" fmla="*/ 32 h 41"/>
                <a:gd name="T48" fmla="*/ 0 w 36"/>
                <a:gd name="T49" fmla="*/ 32 h 41"/>
                <a:gd name="T50" fmla="*/ 0 w 36"/>
                <a:gd name="T51" fmla="*/ 37 h 41"/>
                <a:gd name="T52" fmla="*/ 4 w 36"/>
                <a:gd name="T53" fmla="*/ 39 h 41"/>
                <a:gd name="T54" fmla="*/ 7 w 36"/>
                <a:gd name="T55" fmla="*/ 41 h 41"/>
                <a:gd name="T56" fmla="*/ 13 w 36"/>
                <a:gd name="T57" fmla="*/ 41 h 41"/>
                <a:gd name="T58" fmla="*/ 13 w 36"/>
                <a:gd name="T59" fmla="*/ 41 h 41"/>
                <a:gd name="T60" fmla="*/ 20 w 36"/>
                <a:gd name="T61" fmla="*/ 41 h 41"/>
                <a:gd name="T62" fmla="*/ 23 w 36"/>
                <a:gd name="T63" fmla="*/ 37 h 41"/>
                <a:gd name="T64" fmla="*/ 29 w 36"/>
                <a:gd name="T65" fmla="*/ 33 h 41"/>
                <a:gd name="T66" fmla="*/ 31 w 36"/>
                <a:gd name="T67" fmla="*/ 26 h 41"/>
                <a:gd name="T68" fmla="*/ 22 w 36"/>
                <a:gd name="T69" fmla="*/ 26 h 41"/>
                <a:gd name="T70" fmla="*/ 22 w 36"/>
                <a:gd name="T71" fmla="*/ 26 h 41"/>
                <a:gd name="T72" fmla="*/ 18 w 36"/>
                <a:gd name="T73" fmla="*/ 32 h 41"/>
                <a:gd name="T74" fmla="*/ 16 w 36"/>
                <a:gd name="T75" fmla="*/ 33 h 41"/>
                <a:gd name="T76" fmla="*/ 13 w 36"/>
                <a:gd name="T77" fmla="*/ 35 h 41"/>
                <a:gd name="T78" fmla="*/ 13 w 36"/>
                <a:gd name="T79" fmla="*/ 35 h 41"/>
                <a:gd name="T80" fmla="*/ 11 w 36"/>
                <a:gd name="T81" fmla="*/ 33 h 41"/>
                <a:gd name="T82" fmla="*/ 9 w 36"/>
                <a:gd name="T83" fmla="*/ 32 h 41"/>
                <a:gd name="T84" fmla="*/ 9 w 36"/>
                <a:gd name="T85" fmla="*/ 32 h 41"/>
                <a:gd name="T86" fmla="*/ 11 w 36"/>
                <a:gd name="T87" fmla="*/ 21 h 41"/>
                <a:gd name="T88" fmla="*/ 32 w 36"/>
                <a:gd name="T89" fmla="*/ 21 h 41"/>
                <a:gd name="T90" fmla="*/ 32 w 36"/>
                <a:gd name="T91" fmla="*/ 21 h 41"/>
                <a:gd name="T92" fmla="*/ 34 w 36"/>
                <a:gd name="T93" fmla="*/ 16 h 41"/>
                <a:gd name="T94" fmla="*/ 36 w 36"/>
                <a:gd name="T95" fmla="*/ 9 h 41"/>
                <a:gd name="T96" fmla="*/ 36 w 36"/>
                <a:gd name="T97" fmla="*/ 9 h 41"/>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0" t="0" r="r" b="b"/>
              <a:pathLst>
                <a:path w="36" h="41">
                  <a:moveTo>
                    <a:pt x="25" y="9"/>
                  </a:moveTo>
                  <a:lnTo>
                    <a:pt x="25" y="9"/>
                  </a:lnTo>
                  <a:lnTo>
                    <a:pt x="23" y="16"/>
                  </a:lnTo>
                  <a:lnTo>
                    <a:pt x="13" y="16"/>
                  </a:lnTo>
                  <a:lnTo>
                    <a:pt x="16" y="9"/>
                  </a:lnTo>
                  <a:lnTo>
                    <a:pt x="18" y="7"/>
                  </a:lnTo>
                  <a:lnTo>
                    <a:pt x="22" y="5"/>
                  </a:lnTo>
                  <a:lnTo>
                    <a:pt x="25" y="7"/>
                  </a:lnTo>
                  <a:lnTo>
                    <a:pt x="25" y="9"/>
                  </a:lnTo>
                  <a:close/>
                  <a:moveTo>
                    <a:pt x="36" y="9"/>
                  </a:moveTo>
                  <a:lnTo>
                    <a:pt x="36" y="9"/>
                  </a:lnTo>
                  <a:lnTo>
                    <a:pt x="34" y="3"/>
                  </a:lnTo>
                  <a:lnTo>
                    <a:pt x="32" y="2"/>
                  </a:lnTo>
                  <a:lnTo>
                    <a:pt x="29" y="0"/>
                  </a:lnTo>
                  <a:lnTo>
                    <a:pt x="23" y="0"/>
                  </a:lnTo>
                  <a:lnTo>
                    <a:pt x="15" y="2"/>
                  </a:lnTo>
                  <a:lnTo>
                    <a:pt x="9" y="5"/>
                  </a:lnTo>
                  <a:lnTo>
                    <a:pt x="6" y="12"/>
                  </a:lnTo>
                  <a:lnTo>
                    <a:pt x="2" y="21"/>
                  </a:lnTo>
                  <a:lnTo>
                    <a:pt x="0" y="32"/>
                  </a:lnTo>
                  <a:lnTo>
                    <a:pt x="0" y="37"/>
                  </a:lnTo>
                  <a:lnTo>
                    <a:pt x="4" y="39"/>
                  </a:lnTo>
                  <a:lnTo>
                    <a:pt x="7" y="41"/>
                  </a:lnTo>
                  <a:lnTo>
                    <a:pt x="13" y="41"/>
                  </a:lnTo>
                  <a:lnTo>
                    <a:pt x="20" y="41"/>
                  </a:lnTo>
                  <a:lnTo>
                    <a:pt x="23" y="37"/>
                  </a:lnTo>
                  <a:lnTo>
                    <a:pt x="29" y="33"/>
                  </a:lnTo>
                  <a:lnTo>
                    <a:pt x="31" y="26"/>
                  </a:lnTo>
                  <a:lnTo>
                    <a:pt x="22" y="26"/>
                  </a:lnTo>
                  <a:lnTo>
                    <a:pt x="18" y="32"/>
                  </a:lnTo>
                  <a:lnTo>
                    <a:pt x="16" y="33"/>
                  </a:lnTo>
                  <a:lnTo>
                    <a:pt x="13" y="35"/>
                  </a:lnTo>
                  <a:lnTo>
                    <a:pt x="11" y="33"/>
                  </a:lnTo>
                  <a:lnTo>
                    <a:pt x="9" y="32"/>
                  </a:lnTo>
                  <a:lnTo>
                    <a:pt x="11" y="21"/>
                  </a:lnTo>
                  <a:lnTo>
                    <a:pt x="32" y="21"/>
                  </a:lnTo>
                  <a:lnTo>
                    <a:pt x="34" y="16"/>
                  </a:lnTo>
                  <a:lnTo>
                    <a:pt x="36" y="9"/>
                  </a:lnTo>
                  <a:close/>
                </a:path>
              </a:pathLst>
            </a:custGeom>
            <a:solidFill>
              <a:srgbClr val="48B0C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57" name="Freeform 82"/>
            <p:cNvSpPr>
              <a:spLocks/>
            </p:cNvSpPr>
            <p:nvPr userDrawn="1"/>
          </p:nvSpPr>
          <p:spPr bwMode="auto">
            <a:xfrm>
              <a:off x="5487" y="3270"/>
              <a:ext cx="12" cy="11"/>
            </a:xfrm>
            <a:custGeom>
              <a:avLst/>
              <a:gdLst>
                <a:gd name="T0" fmla="*/ 12 w 12"/>
                <a:gd name="T1" fmla="*/ 4 h 11"/>
                <a:gd name="T2" fmla="*/ 12 w 12"/>
                <a:gd name="T3" fmla="*/ 4 h 11"/>
                <a:gd name="T4" fmla="*/ 10 w 12"/>
                <a:gd name="T5" fmla="*/ 11 h 11"/>
                <a:gd name="T6" fmla="*/ 0 w 12"/>
                <a:gd name="T7" fmla="*/ 11 h 11"/>
                <a:gd name="T8" fmla="*/ 0 w 12"/>
                <a:gd name="T9" fmla="*/ 11 h 11"/>
                <a:gd name="T10" fmla="*/ 3 w 12"/>
                <a:gd name="T11" fmla="*/ 4 h 11"/>
                <a:gd name="T12" fmla="*/ 5 w 12"/>
                <a:gd name="T13" fmla="*/ 2 h 11"/>
                <a:gd name="T14" fmla="*/ 9 w 12"/>
                <a:gd name="T15" fmla="*/ 0 h 11"/>
                <a:gd name="T16" fmla="*/ 9 w 12"/>
                <a:gd name="T17" fmla="*/ 0 h 11"/>
                <a:gd name="T18" fmla="*/ 12 w 12"/>
                <a:gd name="T19" fmla="*/ 2 h 11"/>
                <a:gd name="T20" fmla="*/ 12 w 12"/>
                <a:gd name="T21" fmla="*/ 4 h 11"/>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12" h="11">
                  <a:moveTo>
                    <a:pt x="12" y="4"/>
                  </a:moveTo>
                  <a:lnTo>
                    <a:pt x="12" y="4"/>
                  </a:lnTo>
                  <a:lnTo>
                    <a:pt x="10" y="11"/>
                  </a:lnTo>
                  <a:lnTo>
                    <a:pt x="0" y="11"/>
                  </a:lnTo>
                  <a:lnTo>
                    <a:pt x="3" y="4"/>
                  </a:lnTo>
                  <a:lnTo>
                    <a:pt x="5" y="2"/>
                  </a:lnTo>
                  <a:lnTo>
                    <a:pt x="9" y="0"/>
                  </a:lnTo>
                  <a:lnTo>
                    <a:pt x="12" y="2"/>
                  </a:lnTo>
                  <a:lnTo>
                    <a:pt x="12" y="4"/>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58" name="Freeform 83"/>
            <p:cNvSpPr>
              <a:spLocks/>
            </p:cNvSpPr>
            <p:nvPr userDrawn="1"/>
          </p:nvSpPr>
          <p:spPr bwMode="auto">
            <a:xfrm>
              <a:off x="5474" y="3265"/>
              <a:ext cx="36" cy="41"/>
            </a:xfrm>
            <a:custGeom>
              <a:avLst/>
              <a:gdLst>
                <a:gd name="T0" fmla="*/ 36 w 36"/>
                <a:gd name="T1" fmla="*/ 9 h 41"/>
                <a:gd name="T2" fmla="*/ 36 w 36"/>
                <a:gd name="T3" fmla="*/ 9 h 41"/>
                <a:gd name="T4" fmla="*/ 34 w 36"/>
                <a:gd name="T5" fmla="*/ 3 h 41"/>
                <a:gd name="T6" fmla="*/ 32 w 36"/>
                <a:gd name="T7" fmla="*/ 2 h 41"/>
                <a:gd name="T8" fmla="*/ 29 w 36"/>
                <a:gd name="T9" fmla="*/ 0 h 41"/>
                <a:gd name="T10" fmla="*/ 23 w 36"/>
                <a:gd name="T11" fmla="*/ 0 h 41"/>
                <a:gd name="T12" fmla="*/ 23 w 36"/>
                <a:gd name="T13" fmla="*/ 0 h 41"/>
                <a:gd name="T14" fmla="*/ 15 w 36"/>
                <a:gd name="T15" fmla="*/ 2 h 41"/>
                <a:gd name="T16" fmla="*/ 9 w 36"/>
                <a:gd name="T17" fmla="*/ 5 h 41"/>
                <a:gd name="T18" fmla="*/ 6 w 36"/>
                <a:gd name="T19" fmla="*/ 12 h 41"/>
                <a:gd name="T20" fmla="*/ 2 w 36"/>
                <a:gd name="T21" fmla="*/ 21 h 41"/>
                <a:gd name="T22" fmla="*/ 2 w 36"/>
                <a:gd name="T23" fmla="*/ 21 h 41"/>
                <a:gd name="T24" fmla="*/ 0 w 36"/>
                <a:gd name="T25" fmla="*/ 32 h 41"/>
                <a:gd name="T26" fmla="*/ 0 w 36"/>
                <a:gd name="T27" fmla="*/ 32 h 41"/>
                <a:gd name="T28" fmla="*/ 0 w 36"/>
                <a:gd name="T29" fmla="*/ 37 h 41"/>
                <a:gd name="T30" fmla="*/ 4 w 36"/>
                <a:gd name="T31" fmla="*/ 39 h 41"/>
                <a:gd name="T32" fmla="*/ 7 w 36"/>
                <a:gd name="T33" fmla="*/ 41 h 41"/>
                <a:gd name="T34" fmla="*/ 13 w 36"/>
                <a:gd name="T35" fmla="*/ 41 h 41"/>
                <a:gd name="T36" fmla="*/ 13 w 36"/>
                <a:gd name="T37" fmla="*/ 41 h 41"/>
                <a:gd name="T38" fmla="*/ 20 w 36"/>
                <a:gd name="T39" fmla="*/ 41 h 41"/>
                <a:gd name="T40" fmla="*/ 23 w 36"/>
                <a:gd name="T41" fmla="*/ 37 h 41"/>
                <a:gd name="T42" fmla="*/ 29 w 36"/>
                <a:gd name="T43" fmla="*/ 33 h 41"/>
                <a:gd name="T44" fmla="*/ 31 w 36"/>
                <a:gd name="T45" fmla="*/ 26 h 41"/>
                <a:gd name="T46" fmla="*/ 22 w 36"/>
                <a:gd name="T47" fmla="*/ 26 h 41"/>
                <a:gd name="T48" fmla="*/ 22 w 36"/>
                <a:gd name="T49" fmla="*/ 26 h 41"/>
                <a:gd name="T50" fmla="*/ 18 w 36"/>
                <a:gd name="T51" fmla="*/ 32 h 41"/>
                <a:gd name="T52" fmla="*/ 16 w 36"/>
                <a:gd name="T53" fmla="*/ 33 h 41"/>
                <a:gd name="T54" fmla="*/ 13 w 36"/>
                <a:gd name="T55" fmla="*/ 35 h 41"/>
                <a:gd name="T56" fmla="*/ 13 w 36"/>
                <a:gd name="T57" fmla="*/ 35 h 41"/>
                <a:gd name="T58" fmla="*/ 11 w 36"/>
                <a:gd name="T59" fmla="*/ 33 h 41"/>
                <a:gd name="T60" fmla="*/ 9 w 36"/>
                <a:gd name="T61" fmla="*/ 32 h 41"/>
                <a:gd name="T62" fmla="*/ 9 w 36"/>
                <a:gd name="T63" fmla="*/ 32 h 41"/>
                <a:gd name="T64" fmla="*/ 11 w 36"/>
                <a:gd name="T65" fmla="*/ 21 h 41"/>
                <a:gd name="T66" fmla="*/ 32 w 36"/>
                <a:gd name="T67" fmla="*/ 21 h 41"/>
                <a:gd name="T68" fmla="*/ 32 w 36"/>
                <a:gd name="T69" fmla="*/ 21 h 41"/>
                <a:gd name="T70" fmla="*/ 34 w 36"/>
                <a:gd name="T71" fmla="*/ 16 h 41"/>
                <a:gd name="T72" fmla="*/ 36 w 36"/>
                <a:gd name="T73" fmla="*/ 9 h 41"/>
                <a:gd name="T74" fmla="*/ 36 w 36"/>
                <a:gd name="T75" fmla="*/ 9 h 41"/>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0" t="0" r="r" b="b"/>
              <a:pathLst>
                <a:path w="36" h="41">
                  <a:moveTo>
                    <a:pt x="36" y="9"/>
                  </a:moveTo>
                  <a:lnTo>
                    <a:pt x="36" y="9"/>
                  </a:lnTo>
                  <a:lnTo>
                    <a:pt x="34" y="3"/>
                  </a:lnTo>
                  <a:lnTo>
                    <a:pt x="32" y="2"/>
                  </a:lnTo>
                  <a:lnTo>
                    <a:pt x="29" y="0"/>
                  </a:lnTo>
                  <a:lnTo>
                    <a:pt x="23" y="0"/>
                  </a:lnTo>
                  <a:lnTo>
                    <a:pt x="15" y="2"/>
                  </a:lnTo>
                  <a:lnTo>
                    <a:pt x="9" y="5"/>
                  </a:lnTo>
                  <a:lnTo>
                    <a:pt x="6" y="12"/>
                  </a:lnTo>
                  <a:lnTo>
                    <a:pt x="2" y="21"/>
                  </a:lnTo>
                  <a:lnTo>
                    <a:pt x="0" y="32"/>
                  </a:lnTo>
                  <a:lnTo>
                    <a:pt x="0" y="37"/>
                  </a:lnTo>
                  <a:lnTo>
                    <a:pt x="4" y="39"/>
                  </a:lnTo>
                  <a:lnTo>
                    <a:pt x="7" y="41"/>
                  </a:lnTo>
                  <a:lnTo>
                    <a:pt x="13" y="41"/>
                  </a:lnTo>
                  <a:lnTo>
                    <a:pt x="20" y="41"/>
                  </a:lnTo>
                  <a:lnTo>
                    <a:pt x="23" y="37"/>
                  </a:lnTo>
                  <a:lnTo>
                    <a:pt x="29" y="33"/>
                  </a:lnTo>
                  <a:lnTo>
                    <a:pt x="31" y="26"/>
                  </a:lnTo>
                  <a:lnTo>
                    <a:pt x="22" y="26"/>
                  </a:lnTo>
                  <a:lnTo>
                    <a:pt x="18" y="32"/>
                  </a:lnTo>
                  <a:lnTo>
                    <a:pt x="16" y="33"/>
                  </a:lnTo>
                  <a:lnTo>
                    <a:pt x="13" y="35"/>
                  </a:lnTo>
                  <a:lnTo>
                    <a:pt x="11" y="33"/>
                  </a:lnTo>
                  <a:lnTo>
                    <a:pt x="9" y="32"/>
                  </a:lnTo>
                  <a:lnTo>
                    <a:pt x="11" y="21"/>
                  </a:lnTo>
                  <a:lnTo>
                    <a:pt x="32" y="21"/>
                  </a:lnTo>
                  <a:lnTo>
                    <a:pt x="34" y="16"/>
                  </a:lnTo>
                  <a:lnTo>
                    <a:pt x="36" y="9"/>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59" name="Freeform 84"/>
            <p:cNvSpPr>
              <a:spLocks/>
            </p:cNvSpPr>
            <p:nvPr userDrawn="1"/>
          </p:nvSpPr>
          <p:spPr bwMode="auto">
            <a:xfrm>
              <a:off x="5510" y="3265"/>
              <a:ext cx="41" cy="41"/>
            </a:xfrm>
            <a:custGeom>
              <a:avLst/>
              <a:gdLst>
                <a:gd name="T0" fmla="*/ 39 w 41"/>
                <a:gd name="T1" fmla="*/ 12 h 41"/>
                <a:gd name="T2" fmla="*/ 32 w 41"/>
                <a:gd name="T3" fmla="*/ 41 h 41"/>
                <a:gd name="T4" fmla="*/ 21 w 41"/>
                <a:gd name="T5" fmla="*/ 41 h 41"/>
                <a:gd name="T6" fmla="*/ 28 w 41"/>
                <a:gd name="T7" fmla="*/ 14 h 41"/>
                <a:gd name="T8" fmla="*/ 28 w 41"/>
                <a:gd name="T9" fmla="*/ 14 h 41"/>
                <a:gd name="T10" fmla="*/ 30 w 41"/>
                <a:gd name="T11" fmla="*/ 9 h 41"/>
                <a:gd name="T12" fmla="*/ 30 w 41"/>
                <a:gd name="T13" fmla="*/ 9 h 41"/>
                <a:gd name="T14" fmla="*/ 28 w 41"/>
                <a:gd name="T15" fmla="*/ 7 h 41"/>
                <a:gd name="T16" fmla="*/ 26 w 41"/>
                <a:gd name="T17" fmla="*/ 5 h 41"/>
                <a:gd name="T18" fmla="*/ 26 w 41"/>
                <a:gd name="T19" fmla="*/ 5 h 41"/>
                <a:gd name="T20" fmla="*/ 23 w 41"/>
                <a:gd name="T21" fmla="*/ 7 h 41"/>
                <a:gd name="T22" fmla="*/ 21 w 41"/>
                <a:gd name="T23" fmla="*/ 9 h 41"/>
                <a:gd name="T24" fmla="*/ 18 w 41"/>
                <a:gd name="T25" fmla="*/ 14 h 41"/>
                <a:gd name="T26" fmla="*/ 11 w 41"/>
                <a:gd name="T27" fmla="*/ 41 h 41"/>
                <a:gd name="T28" fmla="*/ 0 w 41"/>
                <a:gd name="T29" fmla="*/ 41 h 41"/>
                <a:gd name="T30" fmla="*/ 11 w 41"/>
                <a:gd name="T31" fmla="*/ 7 h 41"/>
                <a:gd name="T32" fmla="*/ 11 w 41"/>
                <a:gd name="T33" fmla="*/ 7 h 41"/>
                <a:gd name="T34" fmla="*/ 12 w 41"/>
                <a:gd name="T35" fmla="*/ 0 h 41"/>
                <a:gd name="T36" fmla="*/ 21 w 41"/>
                <a:gd name="T37" fmla="*/ 0 h 41"/>
                <a:gd name="T38" fmla="*/ 21 w 41"/>
                <a:gd name="T39" fmla="*/ 5 h 41"/>
                <a:gd name="T40" fmla="*/ 21 w 41"/>
                <a:gd name="T41" fmla="*/ 5 h 41"/>
                <a:gd name="T42" fmla="*/ 26 w 41"/>
                <a:gd name="T43" fmla="*/ 0 h 41"/>
                <a:gd name="T44" fmla="*/ 32 w 41"/>
                <a:gd name="T45" fmla="*/ 0 h 41"/>
                <a:gd name="T46" fmla="*/ 32 w 41"/>
                <a:gd name="T47" fmla="*/ 0 h 41"/>
                <a:gd name="T48" fmla="*/ 37 w 41"/>
                <a:gd name="T49" fmla="*/ 0 h 41"/>
                <a:gd name="T50" fmla="*/ 39 w 41"/>
                <a:gd name="T51" fmla="*/ 3 h 41"/>
                <a:gd name="T52" fmla="*/ 41 w 41"/>
                <a:gd name="T53" fmla="*/ 7 h 41"/>
                <a:gd name="T54" fmla="*/ 41 w 41"/>
                <a:gd name="T55" fmla="*/ 7 h 41"/>
                <a:gd name="T56" fmla="*/ 39 w 41"/>
                <a:gd name="T57" fmla="*/ 12 h 41"/>
                <a:gd name="T58" fmla="*/ 39 w 41"/>
                <a:gd name="T59" fmla="*/ 12 h 41"/>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0" t="0" r="r" b="b"/>
              <a:pathLst>
                <a:path w="41" h="41">
                  <a:moveTo>
                    <a:pt x="39" y="12"/>
                  </a:moveTo>
                  <a:lnTo>
                    <a:pt x="32" y="41"/>
                  </a:lnTo>
                  <a:lnTo>
                    <a:pt x="21" y="41"/>
                  </a:lnTo>
                  <a:lnTo>
                    <a:pt x="28" y="14"/>
                  </a:lnTo>
                  <a:lnTo>
                    <a:pt x="30" y="9"/>
                  </a:lnTo>
                  <a:lnTo>
                    <a:pt x="28" y="7"/>
                  </a:lnTo>
                  <a:lnTo>
                    <a:pt x="26" y="5"/>
                  </a:lnTo>
                  <a:lnTo>
                    <a:pt x="23" y="7"/>
                  </a:lnTo>
                  <a:lnTo>
                    <a:pt x="21" y="9"/>
                  </a:lnTo>
                  <a:lnTo>
                    <a:pt x="18" y="14"/>
                  </a:lnTo>
                  <a:lnTo>
                    <a:pt x="11" y="41"/>
                  </a:lnTo>
                  <a:lnTo>
                    <a:pt x="0" y="41"/>
                  </a:lnTo>
                  <a:lnTo>
                    <a:pt x="11" y="7"/>
                  </a:lnTo>
                  <a:lnTo>
                    <a:pt x="12" y="0"/>
                  </a:lnTo>
                  <a:lnTo>
                    <a:pt x="21" y="0"/>
                  </a:lnTo>
                  <a:lnTo>
                    <a:pt x="21" y="5"/>
                  </a:lnTo>
                  <a:lnTo>
                    <a:pt x="26" y="0"/>
                  </a:lnTo>
                  <a:lnTo>
                    <a:pt x="32" y="0"/>
                  </a:lnTo>
                  <a:lnTo>
                    <a:pt x="37" y="0"/>
                  </a:lnTo>
                  <a:lnTo>
                    <a:pt x="39" y="3"/>
                  </a:lnTo>
                  <a:lnTo>
                    <a:pt x="41" y="7"/>
                  </a:lnTo>
                  <a:lnTo>
                    <a:pt x="39" y="12"/>
                  </a:lnTo>
                  <a:close/>
                </a:path>
              </a:pathLst>
            </a:custGeom>
            <a:solidFill>
              <a:srgbClr val="48B0C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60" name="Freeform 85"/>
            <p:cNvSpPr>
              <a:spLocks/>
            </p:cNvSpPr>
            <p:nvPr userDrawn="1"/>
          </p:nvSpPr>
          <p:spPr bwMode="auto">
            <a:xfrm>
              <a:off x="5552" y="3265"/>
              <a:ext cx="36" cy="41"/>
            </a:xfrm>
            <a:custGeom>
              <a:avLst/>
              <a:gdLst>
                <a:gd name="T0" fmla="*/ 36 w 36"/>
                <a:gd name="T1" fmla="*/ 14 h 41"/>
                <a:gd name="T2" fmla="*/ 25 w 36"/>
                <a:gd name="T3" fmla="*/ 14 h 41"/>
                <a:gd name="T4" fmla="*/ 25 w 36"/>
                <a:gd name="T5" fmla="*/ 14 h 41"/>
                <a:gd name="T6" fmla="*/ 27 w 36"/>
                <a:gd name="T7" fmla="*/ 9 h 41"/>
                <a:gd name="T8" fmla="*/ 27 w 36"/>
                <a:gd name="T9" fmla="*/ 9 h 41"/>
                <a:gd name="T10" fmla="*/ 25 w 36"/>
                <a:gd name="T11" fmla="*/ 7 h 41"/>
                <a:gd name="T12" fmla="*/ 24 w 36"/>
                <a:gd name="T13" fmla="*/ 5 h 41"/>
                <a:gd name="T14" fmla="*/ 24 w 36"/>
                <a:gd name="T15" fmla="*/ 5 h 41"/>
                <a:gd name="T16" fmla="*/ 20 w 36"/>
                <a:gd name="T17" fmla="*/ 7 h 41"/>
                <a:gd name="T18" fmla="*/ 16 w 36"/>
                <a:gd name="T19" fmla="*/ 10 h 41"/>
                <a:gd name="T20" fmla="*/ 13 w 36"/>
                <a:gd name="T21" fmla="*/ 21 h 41"/>
                <a:gd name="T22" fmla="*/ 13 w 36"/>
                <a:gd name="T23" fmla="*/ 21 h 41"/>
                <a:gd name="T24" fmla="*/ 11 w 36"/>
                <a:gd name="T25" fmla="*/ 30 h 41"/>
                <a:gd name="T26" fmla="*/ 11 w 36"/>
                <a:gd name="T27" fmla="*/ 30 h 41"/>
                <a:gd name="T28" fmla="*/ 11 w 36"/>
                <a:gd name="T29" fmla="*/ 33 h 41"/>
                <a:gd name="T30" fmla="*/ 15 w 36"/>
                <a:gd name="T31" fmla="*/ 35 h 41"/>
                <a:gd name="T32" fmla="*/ 15 w 36"/>
                <a:gd name="T33" fmla="*/ 35 h 41"/>
                <a:gd name="T34" fmla="*/ 18 w 36"/>
                <a:gd name="T35" fmla="*/ 33 h 41"/>
                <a:gd name="T36" fmla="*/ 20 w 36"/>
                <a:gd name="T37" fmla="*/ 32 h 41"/>
                <a:gd name="T38" fmla="*/ 22 w 36"/>
                <a:gd name="T39" fmla="*/ 26 h 41"/>
                <a:gd name="T40" fmla="*/ 32 w 36"/>
                <a:gd name="T41" fmla="*/ 26 h 41"/>
                <a:gd name="T42" fmla="*/ 32 w 36"/>
                <a:gd name="T43" fmla="*/ 26 h 41"/>
                <a:gd name="T44" fmla="*/ 29 w 36"/>
                <a:gd name="T45" fmla="*/ 33 h 41"/>
                <a:gd name="T46" fmla="*/ 25 w 36"/>
                <a:gd name="T47" fmla="*/ 37 h 41"/>
                <a:gd name="T48" fmla="*/ 20 w 36"/>
                <a:gd name="T49" fmla="*/ 41 h 41"/>
                <a:gd name="T50" fmla="*/ 15 w 36"/>
                <a:gd name="T51" fmla="*/ 41 h 41"/>
                <a:gd name="T52" fmla="*/ 15 w 36"/>
                <a:gd name="T53" fmla="*/ 41 h 41"/>
                <a:gd name="T54" fmla="*/ 9 w 36"/>
                <a:gd name="T55" fmla="*/ 41 h 41"/>
                <a:gd name="T56" fmla="*/ 6 w 36"/>
                <a:gd name="T57" fmla="*/ 39 h 41"/>
                <a:gd name="T58" fmla="*/ 2 w 36"/>
                <a:gd name="T59" fmla="*/ 37 h 41"/>
                <a:gd name="T60" fmla="*/ 0 w 36"/>
                <a:gd name="T61" fmla="*/ 32 h 41"/>
                <a:gd name="T62" fmla="*/ 0 w 36"/>
                <a:gd name="T63" fmla="*/ 32 h 41"/>
                <a:gd name="T64" fmla="*/ 2 w 36"/>
                <a:gd name="T65" fmla="*/ 21 h 41"/>
                <a:gd name="T66" fmla="*/ 2 w 36"/>
                <a:gd name="T67" fmla="*/ 21 h 41"/>
                <a:gd name="T68" fmla="*/ 6 w 36"/>
                <a:gd name="T69" fmla="*/ 12 h 41"/>
                <a:gd name="T70" fmla="*/ 9 w 36"/>
                <a:gd name="T71" fmla="*/ 5 h 41"/>
                <a:gd name="T72" fmla="*/ 15 w 36"/>
                <a:gd name="T73" fmla="*/ 2 h 41"/>
                <a:gd name="T74" fmla="*/ 20 w 36"/>
                <a:gd name="T75" fmla="*/ 0 h 41"/>
                <a:gd name="T76" fmla="*/ 24 w 36"/>
                <a:gd name="T77" fmla="*/ 0 h 41"/>
                <a:gd name="T78" fmla="*/ 24 w 36"/>
                <a:gd name="T79" fmla="*/ 0 h 41"/>
                <a:gd name="T80" fmla="*/ 29 w 36"/>
                <a:gd name="T81" fmla="*/ 0 h 41"/>
                <a:gd name="T82" fmla="*/ 32 w 36"/>
                <a:gd name="T83" fmla="*/ 0 h 41"/>
                <a:gd name="T84" fmla="*/ 36 w 36"/>
                <a:gd name="T85" fmla="*/ 3 h 41"/>
                <a:gd name="T86" fmla="*/ 36 w 36"/>
                <a:gd name="T87" fmla="*/ 7 h 41"/>
                <a:gd name="T88" fmla="*/ 36 w 36"/>
                <a:gd name="T89" fmla="*/ 7 h 41"/>
                <a:gd name="T90" fmla="*/ 36 w 36"/>
                <a:gd name="T91" fmla="*/ 14 h 41"/>
                <a:gd name="T92" fmla="*/ 36 w 36"/>
                <a:gd name="T93" fmla="*/ 14 h 41"/>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0" t="0" r="r" b="b"/>
              <a:pathLst>
                <a:path w="36" h="41">
                  <a:moveTo>
                    <a:pt x="36" y="14"/>
                  </a:moveTo>
                  <a:lnTo>
                    <a:pt x="25" y="14"/>
                  </a:lnTo>
                  <a:lnTo>
                    <a:pt x="27" y="9"/>
                  </a:lnTo>
                  <a:lnTo>
                    <a:pt x="25" y="7"/>
                  </a:lnTo>
                  <a:lnTo>
                    <a:pt x="24" y="5"/>
                  </a:lnTo>
                  <a:lnTo>
                    <a:pt x="20" y="7"/>
                  </a:lnTo>
                  <a:lnTo>
                    <a:pt x="16" y="10"/>
                  </a:lnTo>
                  <a:lnTo>
                    <a:pt x="13" y="21"/>
                  </a:lnTo>
                  <a:lnTo>
                    <a:pt x="11" y="30"/>
                  </a:lnTo>
                  <a:lnTo>
                    <a:pt x="11" y="33"/>
                  </a:lnTo>
                  <a:lnTo>
                    <a:pt x="15" y="35"/>
                  </a:lnTo>
                  <a:lnTo>
                    <a:pt x="18" y="33"/>
                  </a:lnTo>
                  <a:lnTo>
                    <a:pt x="20" y="32"/>
                  </a:lnTo>
                  <a:lnTo>
                    <a:pt x="22" y="26"/>
                  </a:lnTo>
                  <a:lnTo>
                    <a:pt x="32" y="26"/>
                  </a:lnTo>
                  <a:lnTo>
                    <a:pt x="29" y="33"/>
                  </a:lnTo>
                  <a:lnTo>
                    <a:pt x="25" y="37"/>
                  </a:lnTo>
                  <a:lnTo>
                    <a:pt x="20" y="41"/>
                  </a:lnTo>
                  <a:lnTo>
                    <a:pt x="15" y="41"/>
                  </a:lnTo>
                  <a:lnTo>
                    <a:pt x="9" y="41"/>
                  </a:lnTo>
                  <a:lnTo>
                    <a:pt x="6" y="39"/>
                  </a:lnTo>
                  <a:lnTo>
                    <a:pt x="2" y="37"/>
                  </a:lnTo>
                  <a:lnTo>
                    <a:pt x="0" y="32"/>
                  </a:lnTo>
                  <a:lnTo>
                    <a:pt x="2" y="21"/>
                  </a:lnTo>
                  <a:lnTo>
                    <a:pt x="6" y="12"/>
                  </a:lnTo>
                  <a:lnTo>
                    <a:pt x="9" y="5"/>
                  </a:lnTo>
                  <a:lnTo>
                    <a:pt x="15" y="2"/>
                  </a:lnTo>
                  <a:lnTo>
                    <a:pt x="20" y="0"/>
                  </a:lnTo>
                  <a:lnTo>
                    <a:pt x="24" y="0"/>
                  </a:lnTo>
                  <a:lnTo>
                    <a:pt x="29" y="0"/>
                  </a:lnTo>
                  <a:lnTo>
                    <a:pt x="32" y="0"/>
                  </a:lnTo>
                  <a:lnTo>
                    <a:pt x="36" y="3"/>
                  </a:lnTo>
                  <a:lnTo>
                    <a:pt x="36" y="7"/>
                  </a:lnTo>
                  <a:lnTo>
                    <a:pt x="36" y="14"/>
                  </a:lnTo>
                  <a:close/>
                </a:path>
              </a:pathLst>
            </a:custGeom>
            <a:solidFill>
              <a:srgbClr val="48B0C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61" name="Freeform 86"/>
            <p:cNvSpPr>
              <a:spLocks noEditPoints="1"/>
            </p:cNvSpPr>
            <p:nvPr userDrawn="1"/>
          </p:nvSpPr>
          <p:spPr bwMode="auto">
            <a:xfrm>
              <a:off x="5591" y="3265"/>
              <a:ext cx="34" cy="41"/>
            </a:xfrm>
            <a:custGeom>
              <a:avLst/>
              <a:gdLst>
                <a:gd name="T0" fmla="*/ 25 w 34"/>
                <a:gd name="T1" fmla="*/ 9 h 41"/>
                <a:gd name="T2" fmla="*/ 25 w 34"/>
                <a:gd name="T3" fmla="*/ 9 h 41"/>
                <a:gd name="T4" fmla="*/ 24 w 34"/>
                <a:gd name="T5" fmla="*/ 16 h 41"/>
                <a:gd name="T6" fmla="*/ 13 w 34"/>
                <a:gd name="T7" fmla="*/ 16 h 41"/>
                <a:gd name="T8" fmla="*/ 13 w 34"/>
                <a:gd name="T9" fmla="*/ 16 h 41"/>
                <a:gd name="T10" fmla="*/ 16 w 34"/>
                <a:gd name="T11" fmla="*/ 9 h 41"/>
                <a:gd name="T12" fmla="*/ 18 w 34"/>
                <a:gd name="T13" fmla="*/ 7 h 41"/>
                <a:gd name="T14" fmla="*/ 22 w 34"/>
                <a:gd name="T15" fmla="*/ 5 h 41"/>
                <a:gd name="T16" fmla="*/ 22 w 34"/>
                <a:gd name="T17" fmla="*/ 5 h 41"/>
                <a:gd name="T18" fmla="*/ 25 w 34"/>
                <a:gd name="T19" fmla="*/ 7 h 41"/>
                <a:gd name="T20" fmla="*/ 25 w 34"/>
                <a:gd name="T21" fmla="*/ 9 h 41"/>
                <a:gd name="T22" fmla="*/ 34 w 34"/>
                <a:gd name="T23" fmla="*/ 9 h 41"/>
                <a:gd name="T24" fmla="*/ 34 w 34"/>
                <a:gd name="T25" fmla="*/ 9 h 41"/>
                <a:gd name="T26" fmla="*/ 34 w 34"/>
                <a:gd name="T27" fmla="*/ 3 h 41"/>
                <a:gd name="T28" fmla="*/ 31 w 34"/>
                <a:gd name="T29" fmla="*/ 2 h 41"/>
                <a:gd name="T30" fmla="*/ 27 w 34"/>
                <a:gd name="T31" fmla="*/ 0 h 41"/>
                <a:gd name="T32" fmla="*/ 24 w 34"/>
                <a:gd name="T33" fmla="*/ 0 h 41"/>
                <a:gd name="T34" fmla="*/ 24 w 34"/>
                <a:gd name="T35" fmla="*/ 0 h 41"/>
                <a:gd name="T36" fmla="*/ 15 w 34"/>
                <a:gd name="T37" fmla="*/ 2 h 41"/>
                <a:gd name="T38" fmla="*/ 9 w 34"/>
                <a:gd name="T39" fmla="*/ 5 h 41"/>
                <a:gd name="T40" fmla="*/ 4 w 34"/>
                <a:gd name="T41" fmla="*/ 12 h 41"/>
                <a:gd name="T42" fmla="*/ 2 w 34"/>
                <a:gd name="T43" fmla="*/ 21 h 41"/>
                <a:gd name="T44" fmla="*/ 2 w 34"/>
                <a:gd name="T45" fmla="*/ 21 h 41"/>
                <a:gd name="T46" fmla="*/ 0 w 34"/>
                <a:gd name="T47" fmla="*/ 32 h 41"/>
                <a:gd name="T48" fmla="*/ 0 w 34"/>
                <a:gd name="T49" fmla="*/ 32 h 41"/>
                <a:gd name="T50" fmla="*/ 0 w 34"/>
                <a:gd name="T51" fmla="*/ 37 h 41"/>
                <a:gd name="T52" fmla="*/ 4 w 34"/>
                <a:gd name="T53" fmla="*/ 39 h 41"/>
                <a:gd name="T54" fmla="*/ 8 w 34"/>
                <a:gd name="T55" fmla="*/ 41 h 41"/>
                <a:gd name="T56" fmla="*/ 11 w 34"/>
                <a:gd name="T57" fmla="*/ 41 h 41"/>
                <a:gd name="T58" fmla="*/ 11 w 34"/>
                <a:gd name="T59" fmla="*/ 41 h 41"/>
                <a:gd name="T60" fmla="*/ 18 w 34"/>
                <a:gd name="T61" fmla="*/ 41 h 41"/>
                <a:gd name="T62" fmla="*/ 24 w 34"/>
                <a:gd name="T63" fmla="*/ 37 h 41"/>
                <a:gd name="T64" fmla="*/ 27 w 34"/>
                <a:gd name="T65" fmla="*/ 33 h 41"/>
                <a:gd name="T66" fmla="*/ 31 w 34"/>
                <a:gd name="T67" fmla="*/ 26 h 41"/>
                <a:gd name="T68" fmla="*/ 20 w 34"/>
                <a:gd name="T69" fmla="*/ 26 h 41"/>
                <a:gd name="T70" fmla="*/ 20 w 34"/>
                <a:gd name="T71" fmla="*/ 26 h 41"/>
                <a:gd name="T72" fmla="*/ 18 w 34"/>
                <a:gd name="T73" fmla="*/ 32 h 41"/>
                <a:gd name="T74" fmla="*/ 16 w 34"/>
                <a:gd name="T75" fmla="*/ 33 h 41"/>
                <a:gd name="T76" fmla="*/ 13 w 34"/>
                <a:gd name="T77" fmla="*/ 35 h 41"/>
                <a:gd name="T78" fmla="*/ 13 w 34"/>
                <a:gd name="T79" fmla="*/ 35 h 41"/>
                <a:gd name="T80" fmla="*/ 11 w 34"/>
                <a:gd name="T81" fmla="*/ 33 h 41"/>
                <a:gd name="T82" fmla="*/ 9 w 34"/>
                <a:gd name="T83" fmla="*/ 32 h 41"/>
                <a:gd name="T84" fmla="*/ 9 w 34"/>
                <a:gd name="T85" fmla="*/ 32 h 41"/>
                <a:gd name="T86" fmla="*/ 11 w 34"/>
                <a:gd name="T87" fmla="*/ 21 h 41"/>
                <a:gd name="T88" fmla="*/ 32 w 34"/>
                <a:gd name="T89" fmla="*/ 21 h 41"/>
                <a:gd name="T90" fmla="*/ 32 w 34"/>
                <a:gd name="T91" fmla="*/ 21 h 41"/>
                <a:gd name="T92" fmla="*/ 34 w 34"/>
                <a:gd name="T93" fmla="*/ 16 h 41"/>
                <a:gd name="T94" fmla="*/ 34 w 34"/>
                <a:gd name="T95" fmla="*/ 9 h 41"/>
                <a:gd name="T96" fmla="*/ 34 w 34"/>
                <a:gd name="T97" fmla="*/ 9 h 41"/>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0" t="0" r="r" b="b"/>
              <a:pathLst>
                <a:path w="34" h="41">
                  <a:moveTo>
                    <a:pt x="25" y="9"/>
                  </a:moveTo>
                  <a:lnTo>
                    <a:pt x="25" y="9"/>
                  </a:lnTo>
                  <a:lnTo>
                    <a:pt x="24" y="16"/>
                  </a:lnTo>
                  <a:lnTo>
                    <a:pt x="13" y="16"/>
                  </a:lnTo>
                  <a:lnTo>
                    <a:pt x="16" y="9"/>
                  </a:lnTo>
                  <a:lnTo>
                    <a:pt x="18" y="7"/>
                  </a:lnTo>
                  <a:lnTo>
                    <a:pt x="22" y="5"/>
                  </a:lnTo>
                  <a:lnTo>
                    <a:pt x="25" y="7"/>
                  </a:lnTo>
                  <a:lnTo>
                    <a:pt x="25" y="9"/>
                  </a:lnTo>
                  <a:close/>
                  <a:moveTo>
                    <a:pt x="34" y="9"/>
                  </a:moveTo>
                  <a:lnTo>
                    <a:pt x="34" y="9"/>
                  </a:lnTo>
                  <a:lnTo>
                    <a:pt x="34" y="3"/>
                  </a:lnTo>
                  <a:lnTo>
                    <a:pt x="31" y="2"/>
                  </a:lnTo>
                  <a:lnTo>
                    <a:pt x="27" y="0"/>
                  </a:lnTo>
                  <a:lnTo>
                    <a:pt x="24" y="0"/>
                  </a:lnTo>
                  <a:lnTo>
                    <a:pt x="15" y="2"/>
                  </a:lnTo>
                  <a:lnTo>
                    <a:pt x="9" y="5"/>
                  </a:lnTo>
                  <a:lnTo>
                    <a:pt x="4" y="12"/>
                  </a:lnTo>
                  <a:lnTo>
                    <a:pt x="2" y="21"/>
                  </a:lnTo>
                  <a:lnTo>
                    <a:pt x="0" y="32"/>
                  </a:lnTo>
                  <a:lnTo>
                    <a:pt x="0" y="37"/>
                  </a:lnTo>
                  <a:lnTo>
                    <a:pt x="4" y="39"/>
                  </a:lnTo>
                  <a:lnTo>
                    <a:pt x="8" y="41"/>
                  </a:lnTo>
                  <a:lnTo>
                    <a:pt x="11" y="41"/>
                  </a:lnTo>
                  <a:lnTo>
                    <a:pt x="18" y="41"/>
                  </a:lnTo>
                  <a:lnTo>
                    <a:pt x="24" y="37"/>
                  </a:lnTo>
                  <a:lnTo>
                    <a:pt x="27" y="33"/>
                  </a:lnTo>
                  <a:lnTo>
                    <a:pt x="31" y="26"/>
                  </a:lnTo>
                  <a:lnTo>
                    <a:pt x="20" y="26"/>
                  </a:lnTo>
                  <a:lnTo>
                    <a:pt x="18" y="32"/>
                  </a:lnTo>
                  <a:lnTo>
                    <a:pt x="16" y="33"/>
                  </a:lnTo>
                  <a:lnTo>
                    <a:pt x="13" y="35"/>
                  </a:lnTo>
                  <a:lnTo>
                    <a:pt x="11" y="33"/>
                  </a:lnTo>
                  <a:lnTo>
                    <a:pt x="9" y="32"/>
                  </a:lnTo>
                  <a:lnTo>
                    <a:pt x="11" y="21"/>
                  </a:lnTo>
                  <a:lnTo>
                    <a:pt x="32" y="21"/>
                  </a:lnTo>
                  <a:lnTo>
                    <a:pt x="34" y="16"/>
                  </a:lnTo>
                  <a:lnTo>
                    <a:pt x="34" y="9"/>
                  </a:lnTo>
                  <a:close/>
                </a:path>
              </a:pathLst>
            </a:custGeom>
            <a:solidFill>
              <a:srgbClr val="48B0C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62" name="Freeform 87"/>
            <p:cNvSpPr>
              <a:spLocks/>
            </p:cNvSpPr>
            <p:nvPr userDrawn="1"/>
          </p:nvSpPr>
          <p:spPr bwMode="auto">
            <a:xfrm>
              <a:off x="5604" y="3270"/>
              <a:ext cx="12" cy="11"/>
            </a:xfrm>
            <a:custGeom>
              <a:avLst/>
              <a:gdLst>
                <a:gd name="T0" fmla="*/ 12 w 12"/>
                <a:gd name="T1" fmla="*/ 4 h 11"/>
                <a:gd name="T2" fmla="*/ 12 w 12"/>
                <a:gd name="T3" fmla="*/ 4 h 11"/>
                <a:gd name="T4" fmla="*/ 11 w 12"/>
                <a:gd name="T5" fmla="*/ 11 h 11"/>
                <a:gd name="T6" fmla="*/ 0 w 12"/>
                <a:gd name="T7" fmla="*/ 11 h 11"/>
                <a:gd name="T8" fmla="*/ 0 w 12"/>
                <a:gd name="T9" fmla="*/ 11 h 11"/>
                <a:gd name="T10" fmla="*/ 3 w 12"/>
                <a:gd name="T11" fmla="*/ 4 h 11"/>
                <a:gd name="T12" fmla="*/ 5 w 12"/>
                <a:gd name="T13" fmla="*/ 2 h 11"/>
                <a:gd name="T14" fmla="*/ 9 w 12"/>
                <a:gd name="T15" fmla="*/ 0 h 11"/>
                <a:gd name="T16" fmla="*/ 9 w 12"/>
                <a:gd name="T17" fmla="*/ 0 h 11"/>
                <a:gd name="T18" fmla="*/ 12 w 12"/>
                <a:gd name="T19" fmla="*/ 2 h 11"/>
                <a:gd name="T20" fmla="*/ 12 w 12"/>
                <a:gd name="T21" fmla="*/ 4 h 11"/>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12" h="11">
                  <a:moveTo>
                    <a:pt x="12" y="4"/>
                  </a:moveTo>
                  <a:lnTo>
                    <a:pt x="12" y="4"/>
                  </a:lnTo>
                  <a:lnTo>
                    <a:pt x="11" y="11"/>
                  </a:lnTo>
                  <a:lnTo>
                    <a:pt x="0" y="11"/>
                  </a:lnTo>
                  <a:lnTo>
                    <a:pt x="3" y="4"/>
                  </a:lnTo>
                  <a:lnTo>
                    <a:pt x="5" y="2"/>
                  </a:lnTo>
                  <a:lnTo>
                    <a:pt x="9" y="0"/>
                  </a:lnTo>
                  <a:lnTo>
                    <a:pt x="12" y="2"/>
                  </a:lnTo>
                  <a:lnTo>
                    <a:pt x="12" y="4"/>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63" name="Freeform 88"/>
            <p:cNvSpPr>
              <a:spLocks/>
            </p:cNvSpPr>
            <p:nvPr userDrawn="1"/>
          </p:nvSpPr>
          <p:spPr bwMode="auto">
            <a:xfrm>
              <a:off x="5591" y="3265"/>
              <a:ext cx="34" cy="41"/>
            </a:xfrm>
            <a:custGeom>
              <a:avLst/>
              <a:gdLst>
                <a:gd name="T0" fmla="*/ 34 w 34"/>
                <a:gd name="T1" fmla="*/ 9 h 41"/>
                <a:gd name="T2" fmla="*/ 34 w 34"/>
                <a:gd name="T3" fmla="*/ 9 h 41"/>
                <a:gd name="T4" fmla="*/ 34 w 34"/>
                <a:gd name="T5" fmla="*/ 3 h 41"/>
                <a:gd name="T6" fmla="*/ 31 w 34"/>
                <a:gd name="T7" fmla="*/ 2 h 41"/>
                <a:gd name="T8" fmla="*/ 27 w 34"/>
                <a:gd name="T9" fmla="*/ 0 h 41"/>
                <a:gd name="T10" fmla="*/ 24 w 34"/>
                <a:gd name="T11" fmla="*/ 0 h 41"/>
                <a:gd name="T12" fmla="*/ 24 w 34"/>
                <a:gd name="T13" fmla="*/ 0 h 41"/>
                <a:gd name="T14" fmla="*/ 15 w 34"/>
                <a:gd name="T15" fmla="*/ 2 h 41"/>
                <a:gd name="T16" fmla="*/ 9 w 34"/>
                <a:gd name="T17" fmla="*/ 5 h 41"/>
                <a:gd name="T18" fmla="*/ 4 w 34"/>
                <a:gd name="T19" fmla="*/ 12 h 41"/>
                <a:gd name="T20" fmla="*/ 2 w 34"/>
                <a:gd name="T21" fmla="*/ 21 h 41"/>
                <a:gd name="T22" fmla="*/ 2 w 34"/>
                <a:gd name="T23" fmla="*/ 21 h 41"/>
                <a:gd name="T24" fmla="*/ 0 w 34"/>
                <a:gd name="T25" fmla="*/ 32 h 41"/>
                <a:gd name="T26" fmla="*/ 0 w 34"/>
                <a:gd name="T27" fmla="*/ 32 h 41"/>
                <a:gd name="T28" fmla="*/ 0 w 34"/>
                <a:gd name="T29" fmla="*/ 37 h 41"/>
                <a:gd name="T30" fmla="*/ 4 w 34"/>
                <a:gd name="T31" fmla="*/ 39 h 41"/>
                <a:gd name="T32" fmla="*/ 8 w 34"/>
                <a:gd name="T33" fmla="*/ 41 h 41"/>
                <a:gd name="T34" fmla="*/ 11 w 34"/>
                <a:gd name="T35" fmla="*/ 41 h 41"/>
                <a:gd name="T36" fmla="*/ 11 w 34"/>
                <a:gd name="T37" fmla="*/ 41 h 41"/>
                <a:gd name="T38" fmla="*/ 18 w 34"/>
                <a:gd name="T39" fmla="*/ 41 h 41"/>
                <a:gd name="T40" fmla="*/ 24 w 34"/>
                <a:gd name="T41" fmla="*/ 37 h 41"/>
                <a:gd name="T42" fmla="*/ 27 w 34"/>
                <a:gd name="T43" fmla="*/ 33 h 41"/>
                <a:gd name="T44" fmla="*/ 31 w 34"/>
                <a:gd name="T45" fmla="*/ 26 h 41"/>
                <a:gd name="T46" fmla="*/ 20 w 34"/>
                <a:gd name="T47" fmla="*/ 26 h 41"/>
                <a:gd name="T48" fmla="*/ 20 w 34"/>
                <a:gd name="T49" fmla="*/ 26 h 41"/>
                <a:gd name="T50" fmla="*/ 18 w 34"/>
                <a:gd name="T51" fmla="*/ 32 h 41"/>
                <a:gd name="T52" fmla="*/ 16 w 34"/>
                <a:gd name="T53" fmla="*/ 33 h 41"/>
                <a:gd name="T54" fmla="*/ 13 w 34"/>
                <a:gd name="T55" fmla="*/ 35 h 41"/>
                <a:gd name="T56" fmla="*/ 13 w 34"/>
                <a:gd name="T57" fmla="*/ 35 h 41"/>
                <a:gd name="T58" fmla="*/ 11 w 34"/>
                <a:gd name="T59" fmla="*/ 33 h 41"/>
                <a:gd name="T60" fmla="*/ 9 w 34"/>
                <a:gd name="T61" fmla="*/ 32 h 41"/>
                <a:gd name="T62" fmla="*/ 9 w 34"/>
                <a:gd name="T63" fmla="*/ 32 h 41"/>
                <a:gd name="T64" fmla="*/ 11 w 34"/>
                <a:gd name="T65" fmla="*/ 21 h 41"/>
                <a:gd name="T66" fmla="*/ 32 w 34"/>
                <a:gd name="T67" fmla="*/ 21 h 41"/>
                <a:gd name="T68" fmla="*/ 32 w 34"/>
                <a:gd name="T69" fmla="*/ 21 h 41"/>
                <a:gd name="T70" fmla="*/ 34 w 34"/>
                <a:gd name="T71" fmla="*/ 16 h 41"/>
                <a:gd name="T72" fmla="*/ 34 w 34"/>
                <a:gd name="T73" fmla="*/ 9 h 41"/>
                <a:gd name="T74" fmla="*/ 34 w 34"/>
                <a:gd name="T75" fmla="*/ 9 h 41"/>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0" t="0" r="r" b="b"/>
              <a:pathLst>
                <a:path w="34" h="41">
                  <a:moveTo>
                    <a:pt x="34" y="9"/>
                  </a:moveTo>
                  <a:lnTo>
                    <a:pt x="34" y="9"/>
                  </a:lnTo>
                  <a:lnTo>
                    <a:pt x="34" y="3"/>
                  </a:lnTo>
                  <a:lnTo>
                    <a:pt x="31" y="2"/>
                  </a:lnTo>
                  <a:lnTo>
                    <a:pt x="27" y="0"/>
                  </a:lnTo>
                  <a:lnTo>
                    <a:pt x="24" y="0"/>
                  </a:lnTo>
                  <a:lnTo>
                    <a:pt x="15" y="2"/>
                  </a:lnTo>
                  <a:lnTo>
                    <a:pt x="9" y="5"/>
                  </a:lnTo>
                  <a:lnTo>
                    <a:pt x="4" y="12"/>
                  </a:lnTo>
                  <a:lnTo>
                    <a:pt x="2" y="21"/>
                  </a:lnTo>
                  <a:lnTo>
                    <a:pt x="0" y="32"/>
                  </a:lnTo>
                  <a:lnTo>
                    <a:pt x="0" y="37"/>
                  </a:lnTo>
                  <a:lnTo>
                    <a:pt x="4" y="39"/>
                  </a:lnTo>
                  <a:lnTo>
                    <a:pt x="8" y="41"/>
                  </a:lnTo>
                  <a:lnTo>
                    <a:pt x="11" y="41"/>
                  </a:lnTo>
                  <a:lnTo>
                    <a:pt x="18" y="41"/>
                  </a:lnTo>
                  <a:lnTo>
                    <a:pt x="24" y="37"/>
                  </a:lnTo>
                  <a:lnTo>
                    <a:pt x="27" y="33"/>
                  </a:lnTo>
                  <a:lnTo>
                    <a:pt x="31" y="26"/>
                  </a:lnTo>
                  <a:lnTo>
                    <a:pt x="20" y="26"/>
                  </a:lnTo>
                  <a:lnTo>
                    <a:pt x="18" y="32"/>
                  </a:lnTo>
                  <a:lnTo>
                    <a:pt x="16" y="33"/>
                  </a:lnTo>
                  <a:lnTo>
                    <a:pt x="13" y="35"/>
                  </a:lnTo>
                  <a:lnTo>
                    <a:pt x="11" y="33"/>
                  </a:lnTo>
                  <a:lnTo>
                    <a:pt x="9" y="32"/>
                  </a:lnTo>
                  <a:lnTo>
                    <a:pt x="11" y="21"/>
                  </a:lnTo>
                  <a:lnTo>
                    <a:pt x="32" y="21"/>
                  </a:lnTo>
                  <a:lnTo>
                    <a:pt x="34" y="16"/>
                  </a:lnTo>
                  <a:lnTo>
                    <a:pt x="34" y="9"/>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64" name="Freeform 89"/>
            <p:cNvSpPr>
              <a:spLocks/>
            </p:cNvSpPr>
            <p:nvPr userDrawn="1"/>
          </p:nvSpPr>
          <p:spPr bwMode="auto">
            <a:xfrm>
              <a:off x="5230" y="2708"/>
              <a:ext cx="81" cy="204"/>
            </a:xfrm>
            <a:custGeom>
              <a:avLst/>
              <a:gdLst>
                <a:gd name="T0" fmla="*/ 23 w 81"/>
                <a:gd name="T1" fmla="*/ 204 h 204"/>
                <a:gd name="T2" fmla="*/ 0 w 81"/>
                <a:gd name="T3" fmla="*/ 204 h 204"/>
                <a:gd name="T4" fmla="*/ 58 w 81"/>
                <a:gd name="T5" fmla="*/ 0 h 204"/>
                <a:gd name="T6" fmla="*/ 81 w 81"/>
                <a:gd name="T7" fmla="*/ 0 h 204"/>
                <a:gd name="T8" fmla="*/ 23 w 81"/>
                <a:gd name="T9" fmla="*/ 204 h 204"/>
                <a:gd name="T10" fmla="*/ 23 w 81"/>
                <a:gd name="T11" fmla="*/ 204 h 204"/>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81" h="204">
                  <a:moveTo>
                    <a:pt x="23" y="204"/>
                  </a:moveTo>
                  <a:lnTo>
                    <a:pt x="0" y="204"/>
                  </a:lnTo>
                  <a:lnTo>
                    <a:pt x="58" y="0"/>
                  </a:lnTo>
                  <a:lnTo>
                    <a:pt x="81" y="0"/>
                  </a:lnTo>
                  <a:lnTo>
                    <a:pt x="23" y="204"/>
                  </a:lnTo>
                  <a:close/>
                </a:path>
              </a:pathLst>
            </a:custGeom>
            <a:solidFill>
              <a:srgbClr val="48B0C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65" name="Freeform 91"/>
            <p:cNvSpPr>
              <a:spLocks/>
            </p:cNvSpPr>
            <p:nvPr userDrawn="1"/>
          </p:nvSpPr>
          <p:spPr bwMode="auto">
            <a:xfrm>
              <a:off x="4263" y="3113"/>
              <a:ext cx="387" cy="22"/>
            </a:xfrm>
            <a:custGeom>
              <a:avLst/>
              <a:gdLst>
                <a:gd name="T0" fmla="*/ 12340 w 273"/>
                <a:gd name="T1" fmla="*/ 12 h 23"/>
                <a:gd name="T2" fmla="*/ 0 w 273"/>
                <a:gd name="T3" fmla="*/ 12 h 23"/>
                <a:gd name="T4" fmla="*/ 299 w 273"/>
                <a:gd name="T5" fmla="*/ 0 h 23"/>
                <a:gd name="T6" fmla="*/ 12690 w 273"/>
                <a:gd name="T7" fmla="*/ 0 h 23"/>
                <a:gd name="T8" fmla="*/ 12340 w 273"/>
                <a:gd name="T9" fmla="*/ 12 h 23"/>
                <a:gd name="T10" fmla="*/ 12340 w 273"/>
                <a:gd name="T11" fmla="*/ 12 h 23"/>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73" h="23">
                  <a:moveTo>
                    <a:pt x="266" y="23"/>
                  </a:moveTo>
                  <a:lnTo>
                    <a:pt x="0" y="23"/>
                  </a:lnTo>
                  <a:lnTo>
                    <a:pt x="6" y="0"/>
                  </a:lnTo>
                  <a:lnTo>
                    <a:pt x="273" y="0"/>
                  </a:lnTo>
                  <a:lnTo>
                    <a:pt x="266" y="23"/>
                  </a:lnTo>
                  <a:close/>
                </a:path>
              </a:pathLst>
            </a:custGeom>
            <a:solidFill>
              <a:srgbClr val="48B0C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grpSp>
      <p:pic>
        <p:nvPicPr>
          <p:cNvPr id="66" name="Picture 94"/>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6948488" y="6369050"/>
            <a:ext cx="2195512" cy="488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098" name="Rectangle 2"/>
          <p:cNvSpPr>
            <a:spLocks noGrp="1" noChangeArrowheads="1"/>
          </p:cNvSpPr>
          <p:nvPr>
            <p:ph type="ctrTitle"/>
          </p:nvPr>
        </p:nvSpPr>
        <p:spPr>
          <a:xfrm>
            <a:off x="323850" y="549275"/>
            <a:ext cx="8351838" cy="2447925"/>
          </a:xfrm>
        </p:spPr>
        <p:txBody>
          <a:bodyPr wrap="square" bIns="45720" anchor="ctr"/>
          <a:lstStyle>
            <a:lvl1pPr algn="ctr">
              <a:defRPr sz="4000">
                <a:solidFill>
                  <a:schemeClr val="bg1"/>
                </a:solidFill>
                <a:ea typeface="ＭＳ Ｐゴシック" pitchFamily="50" charset="-128"/>
              </a:defRPr>
            </a:lvl1pPr>
          </a:lstStyle>
          <a:p>
            <a:r>
              <a:rPr lang="ja-JP" altLang="en-US"/>
              <a:t>マスタ タイトルの書式設定</a:t>
            </a:r>
          </a:p>
        </p:txBody>
      </p:sp>
      <p:sp>
        <p:nvSpPr>
          <p:cNvPr id="4099" name="Rectangle 3"/>
          <p:cNvSpPr>
            <a:spLocks noGrp="1" noChangeArrowheads="1"/>
          </p:cNvSpPr>
          <p:nvPr>
            <p:ph type="subTitle" idx="1"/>
          </p:nvPr>
        </p:nvSpPr>
        <p:spPr>
          <a:xfrm>
            <a:off x="611188" y="3860800"/>
            <a:ext cx="7848600" cy="2376488"/>
          </a:xfrm>
        </p:spPr>
        <p:txBody>
          <a:bodyPr anchor="b" anchorCtr="1"/>
          <a:lstStyle>
            <a:lvl1pPr marL="0" indent="0" algn="ctr">
              <a:buFontTx/>
              <a:buNone/>
              <a:defRPr kumimoji="0" sz="3200"/>
            </a:lvl1pPr>
          </a:lstStyle>
          <a:p>
            <a:r>
              <a:rPr lang="ja-JP" altLang="en-US"/>
              <a:t>サブタイトル</a:t>
            </a:r>
          </a:p>
        </p:txBody>
      </p:sp>
      <p:sp>
        <p:nvSpPr>
          <p:cNvPr id="67" name="Rectangle 4"/>
          <p:cNvSpPr>
            <a:spLocks noGrp="1" noChangeArrowheads="1"/>
          </p:cNvSpPr>
          <p:nvPr>
            <p:ph type="dt" sz="half" idx="10"/>
          </p:nvPr>
        </p:nvSpPr>
        <p:spPr>
          <a:xfrm>
            <a:off x="107950" y="6507163"/>
            <a:ext cx="1338263" cy="341312"/>
          </a:xfrm>
        </p:spPr>
        <p:txBody>
          <a:bodyPr anchorCtr="1"/>
          <a:lstStyle>
            <a:lvl1pPr>
              <a:defRPr sz="1800"/>
            </a:lvl1pPr>
          </a:lstStyle>
          <a:p>
            <a:pPr>
              <a:defRPr/>
            </a:pPr>
            <a:r>
              <a:rPr lang="en-US" altLang="ja-JP" smtClean="0"/>
              <a:t>2012/3/23</a:t>
            </a:r>
            <a:endParaRPr lang="en-US" altLang="ja-JP" dirty="0"/>
          </a:p>
        </p:txBody>
      </p:sp>
    </p:spTree>
    <p:extLst>
      <p:ext uri="{BB962C8B-B14F-4D97-AF65-F5344CB8AC3E}">
        <p14:creationId xmlns:p14="http://schemas.microsoft.com/office/powerpoint/2010/main" val="30271050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4"/>
          <p:cNvSpPr>
            <a:spLocks noGrp="1" noChangeArrowheads="1"/>
          </p:cNvSpPr>
          <p:nvPr>
            <p:ph type="dt" sz="half" idx="10"/>
          </p:nvPr>
        </p:nvSpPr>
        <p:spPr>
          <a:ln/>
        </p:spPr>
        <p:txBody>
          <a:bodyPr/>
          <a:lstStyle>
            <a:lvl1pPr>
              <a:defRPr/>
            </a:lvl1pPr>
          </a:lstStyle>
          <a:p>
            <a:pPr>
              <a:defRPr/>
            </a:pPr>
            <a:r>
              <a:rPr lang="en-US" altLang="ja-JP" smtClean="0"/>
              <a:t>2012/3/23</a:t>
            </a:r>
            <a:endParaRPr lang="en-US" altLang="ja-JP" dirty="0"/>
          </a:p>
        </p:txBody>
      </p:sp>
      <p:sp>
        <p:nvSpPr>
          <p:cNvPr id="5" name="Rectangle 5"/>
          <p:cNvSpPr>
            <a:spLocks noGrp="1" noChangeArrowheads="1"/>
          </p:cNvSpPr>
          <p:nvPr>
            <p:ph type="ftr" sz="quarter" idx="11"/>
          </p:nvPr>
        </p:nvSpPr>
        <p:spPr>
          <a:ln/>
        </p:spPr>
        <p:txBody>
          <a:bodyPr/>
          <a:lstStyle>
            <a:lvl1pPr>
              <a:defRPr/>
            </a:lvl1pPr>
          </a:lstStyle>
          <a:p>
            <a:pPr>
              <a:defRPr/>
            </a:pPr>
            <a:r>
              <a:rPr lang="en-US" altLang="ja-JP" smtClean="0"/>
              <a:t>Y. Tsukui, Tokyo Tech</a:t>
            </a:r>
            <a:endParaRPr lang="en-US" altLang="ja-JP"/>
          </a:p>
        </p:txBody>
      </p:sp>
    </p:spTree>
    <p:extLst>
      <p:ext uri="{BB962C8B-B14F-4D97-AF65-F5344CB8AC3E}">
        <p14:creationId xmlns:p14="http://schemas.microsoft.com/office/powerpoint/2010/main" val="3505283239"/>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em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 201"/>
          <p:cNvGrpSpPr>
            <a:grpSpLocks/>
          </p:cNvGrpSpPr>
          <p:nvPr userDrawn="1"/>
        </p:nvGrpSpPr>
        <p:grpSpPr bwMode="auto">
          <a:xfrm>
            <a:off x="0" y="12700"/>
            <a:ext cx="9144000" cy="1149350"/>
            <a:chOff x="0" y="8"/>
            <a:chExt cx="5760" cy="724"/>
          </a:xfrm>
        </p:grpSpPr>
        <p:sp>
          <p:nvSpPr>
            <p:cNvPr id="1034" name="AutoShape 142"/>
            <p:cNvSpPr>
              <a:spLocks noChangeAspect="1" noChangeArrowheads="1" noTextEdit="1"/>
            </p:cNvSpPr>
            <p:nvPr userDrawn="1"/>
          </p:nvSpPr>
          <p:spPr bwMode="auto">
            <a:xfrm>
              <a:off x="0" y="8"/>
              <a:ext cx="5760" cy="7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ja-JP" altLang="en-US" dirty="0"/>
            </a:p>
          </p:txBody>
        </p:sp>
        <p:sp>
          <p:nvSpPr>
            <p:cNvPr id="1035" name="Freeform 144"/>
            <p:cNvSpPr>
              <a:spLocks/>
            </p:cNvSpPr>
            <p:nvPr userDrawn="1"/>
          </p:nvSpPr>
          <p:spPr bwMode="auto">
            <a:xfrm>
              <a:off x="5483" y="461"/>
              <a:ext cx="273" cy="23"/>
            </a:xfrm>
            <a:custGeom>
              <a:avLst/>
              <a:gdLst>
                <a:gd name="T0" fmla="*/ 266 w 273"/>
                <a:gd name="T1" fmla="*/ 23 h 23"/>
                <a:gd name="T2" fmla="*/ 0 w 273"/>
                <a:gd name="T3" fmla="*/ 23 h 23"/>
                <a:gd name="T4" fmla="*/ 6 w 273"/>
                <a:gd name="T5" fmla="*/ 0 h 23"/>
                <a:gd name="T6" fmla="*/ 273 w 273"/>
                <a:gd name="T7" fmla="*/ 0 h 23"/>
                <a:gd name="T8" fmla="*/ 266 w 273"/>
                <a:gd name="T9" fmla="*/ 23 h 23"/>
                <a:gd name="T10" fmla="*/ 266 w 273"/>
                <a:gd name="T11" fmla="*/ 23 h 23"/>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73" h="23">
                  <a:moveTo>
                    <a:pt x="266" y="23"/>
                  </a:moveTo>
                  <a:lnTo>
                    <a:pt x="0" y="23"/>
                  </a:lnTo>
                  <a:lnTo>
                    <a:pt x="6" y="0"/>
                  </a:lnTo>
                  <a:lnTo>
                    <a:pt x="273" y="0"/>
                  </a:lnTo>
                  <a:lnTo>
                    <a:pt x="266" y="23"/>
                  </a:lnTo>
                  <a:close/>
                </a:path>
              </a:pathLst>
            </a:custGeom>
            <a:solidFill>
              <a:srgbClr val="48B0C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dirty="0"/>
            </a:p>
          </p:txBody>
        </p:sp>
        <p:sp>
          <p:nvSpPr>
            <p:cNvPr id="1036" name="Freeform 145"/>
            <p:cNvSpPr>
              <a:spLocks/>
            </p:cNvSpPr>
            <p:nvPr userDrawn="1"/>
          </p:nvSpPr>
          <p:spPr bwMode="auto">
            <a:xfrm>
              <a:off x="64" y="421"/>
              <a:ext cx="4586" cy="22"/>
            </a:xfrm>
            <a:custGeom>
              <a:avLst/>
              <a:gdLst>
                <a:gd name="T0" fmla="*/ 4580 w 4586"/>
                <a:gd name="T1" fmla="*/ 22 h 22"/>
                <a:gd name="T2" fmla="*/ 0 w 4586"/>
                <a:gd name="T3" fmla="*/ 22 h 22"/>
                <a:gd name="T4" fmla="*/ 0 w 4586"/>
                <a:gd name="T5" fmla="*/ 0 h 22"/>
                <a:gd name="T6" fmla="*/ 4586 w 4586"/>
                <a:gd name="T7" fmla="*/ 0 h 22"/>
                <a:gd name="T8" fmla="*/ 4580 w 4586"/>
                <a:gd name="T9" fmla="*/ 22 h 22"/>
                <a:gd name="T10" fmla="*/ 4580 w 4586"/>
                <a:gd name="T11" fmla="*/ 22 h 2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4586" h="22">
                  <a:moveTo>
                    <a:pt x="4580" y="22"/>
                  </a:moveTo>
                  <a:lnTo>
                    <a:pt x="0" y="22"/>
                  </a:lnTo>
                  <a:lnTo>
                    <a:pt x="0" y="0"/>
                  </a:lnTo>
                  <a:lnTo>
                    <a:pt x="4586" y="0"/>
                  </a:lnTo>
                  <a:lnTo>
                    <a:pt x="4580" y="22"/>
                  </a:lnTo>
                  <a:close/>
                </a:path>
              </a:pathLst>
            </a:custGeom>
            <a:solidFill>
              <a:srgbClr val="48B0C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dirty="0"/>
            </a:p>
          </p:txBody>
        </p:sp>
        <p:sp>
          <p:nvSpPr>
            <p:cNvPr id="1037" name="Freeform 146"/>
            <p:cNvSpPr>
              <a:spLocks/>
            </p:cNvSpPr>
            <p:nvPr userDrawn="1"/>
          </p:nvSpPr>
          <p:spPr bwMode="auto">
            <a:xfrm>
              <a:off x="5171" y="216"/>
              <a:ext cx="82" cy="205"/>
            </a:xfrm>
            <a:custGeom>
              <a:avLst/>
              <a:gdLst>
                <a:gd name="T0" fmla="*/ 23 w 82"/>
                <a:gd name="T1" fmla="*/ 205 h 205"/>
                <a:gd name="T2" fmla="*/ 0 w 82"/>
                <a:gd name="T3" fmla="*/ 205 h 205"/>
                <a:gd name="T4" fmla="*/ 59 w 82"/>
                <a:gd name="T5" fmla="*/ 0 h 205"/>
                <a:gd name="T6" fmla="*/ 82 w 82"/>
                <a:gd name="T7" fmla="*/ 0 h 205"/>
                <a:gd name="T8" fmla="*/ 23 w 82"/>
                <a:gd name="T9" fmla="*/ 205 h 205"/>
                <a:gd name="T10" fmla="*/ 23 w 82"/>
                <a:gd name="T11" fmla="*/ 205 h 205"/>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82" h="205">
                  <a:moveTo>
                    <a:pt x="23" y="205"/>
                  </a:moveTo>
                  <a:lnTo>
                    <a:pt x="0" y="205"/>
                  </a:lnTo>
                  <a:lnTo>
                    <a:pt x="59" y="0"/>
                  </a:lnTo>
                  <a:lnTo>
                    <a:pt x="82" y="0"/>
                  </a:lnTo>
                  <a:lnTo>
                    <a:pt x="23" y="205"/>
                  </a:lnTo>
                  <a:close/>
                </a:path>
              </a:pathLst>
            </a:custGeom>
            <a:solidFill>
              <a:srgbClr val="48B0C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dirty="0"/>
            </a:p>
          </p:txBody>
        </p:sp>
        <p:sp>
          <p:nvSpPr>
            <p:cNvPr id="1038" name="Freeform 147"/>
            <p:cNvSpPr>
              <a:spLocks/>
            </p:cNvSpPr>
            <p:nvPr userDrawn="1"/>
          </p:nvSpPr>
          <p:spPr bwMode="auto">
            <a:xfrm>
              <a:off x="4877" y="523"/>
              <a:ext cx="81" cy="205"/>
            </a:xfrm>
            <a:custGeom>
              <a:avLst/>
              <a:gdLst>
                <a:gd name="T0" fmla="*/ 23 w 81"/>
                <a:gd name="T1" fmla="*/ 205 h 205"/>
                <a:gd name="T2" fmla="*/ 0 w 81"/>
                <a:gd name="T3" fmla="*/ 205 h 205"/>
                <a:gd name="T4" fmla="*/ 58 w 81"/>
                <a:gd name="T5" fmla="*/ 0 h 205"/>
                <a:gd name="T6" fmla="*/ 81 w 81"/>
                <a:gd name="T7" fmla="*/ 0 h 205"/>
                <a:gd name="T8" fmla="*/ 23 w 81"/>
                <a:gd name="T9" fmla="*/ 205 h 205"/>
                <a:gd name="T10" fmla="*/ 23 w 81"/>
                <a:gd name="T11" fmla="*/ 205 h 205"/>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81" h="205">
                  <a:moveTo>
                    <a:pt x="23" y="205"/>
                  </a:moveTo>
                  <a:lnTo>
                    <a:pt x="0" y="205"/>
                  </a:lnTo>
                  <a:lnTo>
                    <a:pt x="58" y="0"/>
                  </a:lnTo>
                  <a:lnTo>
                    <a:pt x="81" y="0"/>
                  </a:lnTo>
                  <a:lnTo>
                    <a:pt x="23" y="205"/>
                  </a:lnTo>
                  <a:close/>
                </a:path>
              </a:pathLst>
            </a:custGeom>
            <a:solidFill>
              <a:srgbClr val="48B0C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dirty="0"/>
            </a:p>
          </p:txBody>
        </p:sp>
        <p:sp>
          <p:nvSpPr>
            <p:cNvPr id="1039" name="Freeform 148"/>
            <p:cNvSpPr>
              <a:spLocks/>
            </p:cNvSpPr>
            <p:nvPr userDrawn="1"/>
          </p:nvSpPr>
          <p:spPr bwMode="auto">
            <a:xfrm>
              <a:off x="4644" y="420"/>
              <a:ext cx="37" cy="23"/>
            </a:xfrm>
            <a:custGeom>
              <a:avLst/>
              <a:gdLst>
                <a:gd name="T0" fmla="*/ 30 w 37"/>
                <a:gd name="T1" fmla="*/ 23 h 23"/>
                <a:gd name="T2" fmla="*/ 0 w 37"/>
                <a:gd name="T3" fmla="*/ 23 h 23"/>
                <a:gd name="T4" fmla="*/ 6 w 37"/>
                <a:gd name="T5" fmla="*/ 0 h 23"/>
                <a:gd name="T6" fmla="*/ 37 w 37"/>
                <a:gd name="T7" fmla="*/ 0 h 23"/>
                <a:gd name="T8" fmla="*/ 30 w 37"/>
                <a:gd name="T9" fmla="*/ 23 h 23"/>
                <a:gd name="T10" fmla="*/ 30 w 37"/>
                <a:gd name="T11" fmla="*/ 23 h 23"/>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37" h="23">
                  <a:moveTo>
                    <a:pt x="30" y="23"/>
                  </a:moveTo>
                  <a:lnTo>
                    <a:pt x="0" y="23"/>
                  </a:lnTo>
                  <a:lnTo>
                    <a:pt x="6" y="0"/>
                  </a:lnTo>
                  <a:lnTo>
                    <a:pt x="37" y="0"/>
                  </a:lnTo>
                  <a:lnTo>
                    <a:pt x="30" y="23"/>
                  </a:lnTo>
                  <a:close/>
                </a:path>
              </a:pathLst>
            </a:custGeom>
            <a:solidFill>
              <a:srgbClr val="1C4195"/>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dirty="0"/>
            </a:p>
          </p:txBody>
        </p:sp>
        <p:sp>
          <p:nvSpPr>
            <p:cNvPr id="1040" name="Freeform 149"/>
            <p:cNvSpPr>
              <a:spLocks/>
            </p:cNvSpPr>
            <p:nvPr userDrawn="1"/>
          </p:nvSpPr>
          <p:spPr bwMode="auto">
            <a:xfrm>
              <a:off x="4658" y="420"/>
              <a:ext cx="80" cy="103"/>
            </a:xfrm>
            <a:custGeom>
              <a:avLst/>
              <a:gdLst>
                <a:gd name="T0" fmla="*/ 80 w 80"/>
                <a:gd name="T1" fmla="*/ 0 h 103"/>
                <a:gd name="T2" fmla="*/ 29 w 80"/>
                <a:gd name="T3" fmla="*/ 0 h 103"/>
                <a:gd name="T4" fmla="*/ 0 w 80"/>
                <a:gd name="T5" fmla="*/ 103 h 103"/>
                <a:gd name="T6" fmla="*/ 23 w 80"/>
                <a:gd name="T7" fmla="*/ 103 h 103"/>
                <a:gd name="T8" fmla="*/ 47 w 80"/>
                <a:gd name="T9" fmla="*/ 23 h 103"/>
                <a:gd name="T10" fmla="*/ 75 w 80"/>
                <a:gd name="T11" fmla="*/ 23 h 103"/>
                <a:gd name="T12" fmla="*/ 80 w 80"/>
                <a:gd name="T13" fmla="*/ 0 h 103"/>
                <a:gd name="T14" fmla="*/ 80 w 80"/>
                <a:gd name="T15" fmla="*/ 0 h 103"/>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80" h="103">
                  <a:moveTo>
                    <a:pt x="80" y="0"/>
                  </a:moveTo>
                  <a:lnTo>
                    <a:pt x="29" y="0"/>
                  </a:lnTo>
                  <a:lnTo>
                    <a:pt x="0" y="103"/>
                  </a:lnTo>
                  <a:lnTo>
                    <a:pt x="23" y="103"/>
                  </a:lnTo>
                  <a:lnTo>
                    <a:pt x="47" y="23"/>
                  </a:lnTo>
                  <a:lnTo>
                    <a:pt x="75" y="23"/>
                  </a:lnTo>
                  <a:lnTo>
                    <a:pt x="80" y="0"/>
                  </a:lnTo>
                  <a:close/>
                </a:path>
              </a:pathLst>
            </a:custGeom>
            <a:solidFill>
              <a:srgbClr val="1C4195"/>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dirty="0"/>
            </a:p>
          </p:txBody>
        </p:sp>
        <p:sp>
          <p:nvSpPr>
            <p:cNvPr id="1041" name="Freeform 150"/>
            <p:cNvSpPr>
              <a:spLocks/>
            </p:cNvSpPr>
            <p:nvPr userDrawn="1"/>
          </p:nvSpPr>
          <p:spPr bwMode="auto">
            <a:xfrm>
              <a:off x="5127" y="420"/>
              <a:ext cx="37" cy="23"/>
            </a:xfrm>
            <a:custGeom>
              <a:avLst/>
              <a:gdLst>
                <a:gd name="T0" fmla="*/ 32 w 37"/>
                <a:gd name="T1" fmla="*/ 23 h 23"/>
                <a:gd name="T2" fmla="*/ 0 w 37"/>
                <a:gd name="T3" fmla="*/ 23 h 23"/>
                <a:gd name="T4" fmla="*/ 5 w 37"/>
                <a:gd name="T5" fmla="*/ 0 h 23"/>
                <a:gd name="T6" fmla="*/ 37 w 37"/>
                <a:gd name="T7" fmla="*/ 0 h 23"/>
                <a:gd name="T8" fmla="*/ 32 w 37"/>
                <a:gd name="T9" fmla="*/ 23 h 23"/>
                <a:gd name="T10" fmla="*/ 32 w 37"/>
                <a:gd name="T11" fmla="*/ 23 h 23"/>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37" h="23">
                  <a:moveTo>
                    <a:pt x="32" y="23"/>
                  </a:moveTo>
                  <a:lnTo>
                    <a:pt x="0" y="23"/>
                  </a:lnTo>
                  <a:lnTo>
                    <a:pt x="5" y="0"/>
                  </a:lnTo>
                  <a:lnTo>
                    <a:pt x="37" y="0"/>
                  </a:lnTo>
                  <a:lnTo>
                    <a:pt x="32" y="23"/>
                  </a:lnTo>
                  <a:close/>
                </a:path>
              </a:pathLst>
            </a:custGeom>
            <a:solidFill>
              <a:srgbClr val="1C4195"/>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dirty="0"/>
            </a:p>
          </p:txBody>
        </p:sp>
        <p:sp>
          <p:nvSpPr>
            <p:cNvPr id="1042" name="Freeform 151"/>
            <p:cNvSpPr>
              <a:spLocks/>
            </p:cNvSpPr>
            <p:nvPr userDrawn="1"/>
          </p:nvSpPr>
          <p:spPr bwMode="auto">
            <a:xfrm>
              <a:off x="5141" y="420"/>
              <a:ext cx="81" cy="103"/>
            </a:xfrm>
            <a:custGeom>
              <a:avLst/>
              <a:gdLst>
                <a:gd name="T0" fmla="*/ 81 w 81"/>
                <a:gd name="T1" fmla="*/ 0 h 103"/>
                <a:gd name="T2" fmla="*/ 30 w 81"/>
                <a:gd name="T3" fmla="*/ 0 h 103"/>
                <a:gd name="T4" fmla="*/ 0 w 81"/>
                <a:gd name="T5" fmla="*/ 103 h 103"/>
                <a:gd name="T6" fmla="*/ 23 w 81"/>
                <a:gd name="T7" fmla="*/ 103 h 103"/>
                <a:gd name="T8" fmla="*/ 46 w 81"/>
                <a:gd name="T9" fmla="*/ 23 h 103"/>
                <a:gd name="T10" fmla="*/ 74 w 81"/>
                <a:gd name="T11" fmla="*/ 23 h 103"/>
                <a:gd name="T12" fmla="*/ 81 w 81"/>
                <a:gd name="T13" fmla="*/ 0 h 103"/>
                <a:gd name="T14" fmla="*/ 81 w 81"/>
                <a:gd name="T15" fmla="*/ 0 h 103"/>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81" h="103">
                  <a:moveTo>
                    <a:pt x="81" y="0"/>
                  </a:moveTo>
                  <a:lnTo>
                    <a:pt x="30" y="0"/>
                  </a:lnTo>
                  <a:lnTo>
                    <a:pt x="0" y="103"/>
                  </a:lnTo>
                  <a:lnTo>
                    <a:pt x="23" y="103"/>
                  </a:lnTo>
                  <a:lnTo>
                    <a:pt x="46" y="23"/>
                  </a:lnTo>
                  <a:lnTo>
                    <a:pt x="74" y="23"/>
                  </a:lnTo>
                  <a:lnTo>
                    <a:pt x="81" y="0"/>
                  </a:lnTo>
                  <a:close/>
                </a:path>
              </a:pathLst>
            </a:custGeom>
            <a:solidFill>
              <a:srgbClr val="1C4195"/>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dirty="0"/>
            </a:p>
          </p:txBody>
        </p:sp>
        <p:sp>
          <p:nvSpPr>
            <p:cNvPr id="1043" name="Freeform 152"/>
            <p:cNvSpPr>
              <a:spLocks/>
            </p:cNvSpPr>
            <p:nvPr userDrawn="1"/>
          </p:nvSpPr>
          <p:spPr bwMode="auto">
            <a:xfrm>
              <a:off x="4818" y="420"/>
              <a:ext cx="51" cy="103"/>
            </a:xfrm>
            <a:custGeom>
              <a:avLst/>
              <a:gdLst>
                <a:gd name="T0" fmla="*/ 23 w 51"/>
                <a:gd name="T1" fmla="*/ 103 h 103"/>
                <a:gd name="T2" fmla="*/ 0 w 51"/>
                <a:gd name="T3" fmla="*/ 103 h 103"/>
                <a:gd name="T4" fmla="*/ 28 w 51"/>
                <a:gd name="T5" fmla="*/ 0 h 103"/>
                <a:gd name="T6" fmla="*/ 51 w 51"/>
                <a:gd name="T7" fmla="*/ 0 h 103"/>
                <a:gd name="T8" fmla="*/ 23 w 51"/>
                <a:gd name="T9" fmla="*/ 103 h 103"/>
                <a:gd name="T10" fmla="*/ 23 w 51"/>
                <a:gd name="T11" fmla="*/ 103 h 103"/>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1" h="103">
                  <a:moveTo>
                    <a:pt x="23" y="103"/>
                  </a:moveTo>
                  <a:lnTo>
                    <a:pt x="0" y="103"/>
                  </a:lnTo>
                  <a:lnTo>
                    <a:pt x="28" y="0"/>
                  </a:lnTo>
                  <a:lnTo>
                    <a:pt x="51" y="0"/>
                  </a:lnTo>
                  <a:lnTo>
                    <a:pt x="23" y="103"/>
                  </a:lnTo>
                  <a:close/>
                </a:path>
              </a:pathLst>
            </a:custGeom>
            <a:solidFill>
              <a:srgbClr val="1C4195"/>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dirty="0"/>
            </a:p>
          </p:txBody>
        </p:sp>
        <p:sp>
          <p:nvSpPr>
            <p:cNvPr id="1044" name="Freeform 153"/>
            <p:cNvSpPr>
              <a:spLocks/>
            </p:cNvSpPr>
            <p:nvPr userDrawn="1"/>
          </p:nvSpPr>
          <p:spPr bwMode="auto">
            <a:xfrm>
              <a:off x="4857" y="420"/>
              <a:ext cx="73" cy="103"/>
            </a:xfrm>
            <a:custGeom>
              <a:avLst/>
              <a:gdLst>
                <a:gd name="T0" fmla="*/ 73 w 73"/>
                <a:gd name="T1" fmla="*/ 0 h 103"/>
                <a:gd name="T2" fmla="*/ 48 w 73"/>
                <a:gd name="T3" fmla="*/ 0 h 103"/>
                <a:gd name="T4" fmla="*/ 0 w 73"/>
                <a:gd name="T5" fmla="*/ 51 h 103"/>
                <a:gd name="T6" fmla="*/ 23 w 73"/>
                <a:gd name="T7" fmla="*/ 103 h 103"/>
                <a:gd name="T8" fmla="*/ 50 w 73"/>
                <a:gd name="T9" fmla="*/ 103 h 103"/>
                <a:gd name="T10" fmla="*/ 27 w 73"/>
                <a:gd name="T11" fmla="*/ 53 h 103"/>
                <a:gd name="T12" fmla="*/ 73 w 73"/>
                <a:gd name="T13" fmla="*/ 0 h 103"/>
                <a:gd name="T14" fmla="*/ 73 w 73"/>
                <a:gd name="T15" fmla="*/ 0 h 103"/>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73" h="103">
                  <a:moveTo>
                    <a:pt x="73" y="0"/>
                  </a:moveTo>
                  <a:lnTo>
                    <a:pt x="48" y="0"/>
                  </a:lnTo>
                  <a:lnTo>
                    <a:pt x="0" y="51"/>
                  </a:lnTo>
                  <a:lnTo>
                    <a:pt x="23" y="103"/>
                  </a:lnTo>
                  <a:lnTo>
                    <a:pt x="50" y="103"/>
                  </a:lnTo>
                  <a:lnTo>
                    <a:pt x="27" y="53"/>
                  </a:lnTo>
                  <a:lnTo>
                    <a:pt x="73" y="0"/>
                  </a:lnTo>
                  <a:close/>
                </a:path>
              </a:pathLst>
            </a:custGeom>
            <a:solidFill>
              <a:srgbClr val="1C4195"/>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dirty="0"/>
            </a:p>
          </p:txBody>
        </p:sp>
        <p:sp>
          <p:nvSpPr>
            <p:cNvPr id="1045" name="Freeform 154"/>
            <p:cNvSpPr>
              <a:spLocks/>
            </p:cNvSpPr>
            <p:nvPr userDrawn="1"/>
          </p:nvSpPr>
          <p:spPr bwMode="auto">
            <a:xfrm>
              <a:off x="5235" y="501"/>
              <a:ext cx="55" cy="22"/>
            </a:xfrm>
            <a:custGeom>
              <a:avLst/>
              <a:gdLst>
                <a:gd name="T0" fmla="*/ 48 w 55"/>
                <a:gd name="T1" fmla="*/ 22 h 22"/>
                <a:gd name="T2" fmla="*/ 0 w 55"/>
                <a:gd name="T3" fmla="*/ 22 h 22"/>
                <a:gd name="T4" fmla="*/ 7 w 55"/>
                <a:gd name="T5" fmla="*/ 0 h 22"/>
                <a:gd name="T6" fmla="*/ 55 w 55"/>
                <a:gd name="T7" fmla="*/ 0 h 22"/>
                <a:gd name="T8" fmla="*/ 48 w 55"/>
                <a:gd name="T9" fmla="*/ 22 h 22"/>
                <a:gd name="T10" fmla="*/ 48 w 55"/>
                <a:gd name="T11" fmla="*/ 22 h 2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5" h="22">
                  <a:moveTo>
                    <a:pt x="48" y="22"/>
                  </a:moveTo>
                  <a:lnTo>
                    <a:pt x="0" y="22"/>
                  </a:lnTo>
                  <a:lnTo>
                    <a:pt x="7" y="0"/>
                  </a:lnTo>
                  <a:lnTo>
                    <a:pt x="55" y="0"/>
                  </a:lnTo>
                  <a:lnTo>
                    <a:pt x="48" y="22"/>
                  </a:lnTo>
                  <a:close/>
                </a:path>
              </a:pathLst>
            </a:custGeom>
            <a:solidFill>
              <a:srgbClr val="1C4195"/>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dirty="0"/>
            </a:p>
          </p:txBody>
        </p:sp>
        <p:sp>
          <p:nvSpPr>
            <p:cNvPr id="1046" name="Freeform 155"/>
            <p:cNvSpPr>
              <a:spLocks/>
            </p:cNvSpPr>
            <p:nvPr userDrawn="1"/>
          </p:nvSpPr>
          <p:spPr bwMode="auto">
            <a:xfrm>
              <a:off x="5246" y="461"/>
              <a:ext cx="55" cy="23"/>
            </a:xfrm>
            <a:custGeom>
              <a:avLst/>
              <a:gdLst>
                <a:gd name="T0" fmla="*/ 49 w 55"/>
                <a:gd name="T1" fmla="*/ 23 h 23"/>
                <a:gd name="T2" fmla="*/ 0 w 55"/>
                <a:gd name="T3" fmla="*/ 23 h 23"/>
                <a:gd name="T4" fmla="*/ 7 w 55"/>
                <a:gd name="T5" fmla="*/ 0 h 23"/>
                <a:gd name="T6" fmla="*/ 55 w 55"/>
                <a:gd name="T7" fmla="*/ 0 h 23"/>
                <a:gd name="T8" fmla="*/ 49 w 55"/>
                <a:gd name="T9" fmla="*/ 23 h 23"/>
                <a:gd name="T10" fmla="*/ 49 w 55"/>
                <a:gd name="T11" fmla="*/ 23 h 23"/>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5" h="23">
                  <a:moveTo>
                    <a:pt x="49" y="23"/>
                  </a:moveTo>
                  <a:lnTo>
                    <a:pt x="0" y="23"/>
                  </a:lnTo>
                  <a:lnTo>
                    <a:pt x="7" y="0"/>
                  </a:lnTo>
                  <a:lnTo>
                    <a:pt x="55" y="0"/>
                  </a:lnTo>
                  <a:lnTo>
                    <a:pt x="49" y="23"/>
                  </a:lnTo>
                  <a:close/>
                </a:path>
              </a:pathLst>
            </a:custGeom>
            <a:solidFill>
              <a:srgbClr val="1C4195"/>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dirty="0"/>
            </a:p>
          </p:txBody>
        </p:sp>
        <p:sp>
          <p:nvSpPr>
            <p:cNvPr id="1047" name="Freeform 156"/>
            <p:cNvSpPr>
              <a:spLocks/>
            </p:cNvSpPr>
            <p:nvPr userDrawn="1"/>
          </p:nvSpPr>
          <p:spPr bwMode="auto">
            <a:xfrm>
              <a:off x="5258" y="421"/>
              <a:ext cx="55" cy="22"/>
            </a:xfrm>
            <a:custGeom>
              <a:avLst/>
              <a:gdLst>
                <a:gd name="T0" fmla="*/ 48 w 55"/>
                <a:gd name="T1" fmla="*/ 22 h 22"/>
                <a:gd name="T2" fmla="*/ 0 w 55"/>
                <a:gd name="T3" fmla="*/ 22 h 22"/>
                <a:gd name="T4" fmla="*/ 5 w 55"/>
                <a:gd name="T5" fmla="*/ 0 h 22"/>
                <a:gd name="T6" fmla="*/ 55 w 55"/>
                <a:gd name="T7" fmla="*/ 0 h 22"/>
                <a:gd name="T8" fmla="*/ 48 w 55"/>
                <a:gd name="T9" fmla="*/ 22 h 22"/>
                <a:gd name="T10" fmla="*/ 48 w 55"/>
                <a:gd name="T11" fmla="*/ 22 h 2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5" h="22">
                  <a:moveTo>
                    <a:pt x="48" y="22"/>
                  </a:moveTo>
                  <a:lnTo>
                    <a:pt x="0" y="22"/>
                  </a:lnTo>
                  <a:lnTo>
                    <a:pt x="5" y="0"/>
                  </a:lnTo>
                  <a:lnTo>
                    <a:pt x="55" y="0"/>
                  </a:lnTo>
                  <a:lnTo>
                    <a:pt x="48" y="22"/>
                  </a:lnTo>
                  <a:close/>
                </a:path>
              </a:pathLst>
            </a:custGeom>
            <a:solidFill>
              <a:srgbClr val="1C4195"/>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dirty="0"/>
            </a:p>
          </p:txBody>
        </p:sp>
        <p:sp>
          <p:nvSpPr>
            <p:cNvPr id="1048" name="Freeform 157"/>
            <p:cNvSpPr>
              <a:spLocks/>
            </p:cNvSpPr>
            <p:nvPr userDrawn="1"/>
          </p:nvSpPr>
          <p:spPr bwMode="auto">
            <a:xfrm>
              <a:off x="5205" y="420"/>
              <a:ext cx="53" cy="103"/>
            </a:xfrm>
            <a:custGeom>
              <a:avLst/>
              <a:gdLst>
                <a:gd name="T0" fmla="*/ 25 w 53"/>
                <a:gd name="T1" fmla="*/ 103 h 103"/>
                <a:gd name="T2" fmla="*/ 0 w 53"/>
                <a:gd name="T3" fmla="*/ 103 h 103"/>
                <a:gd name="T4" fmla="*/ 30 w 53"/>
                <a:gd name="T5" fmla="*/ 0 h 103"/>
                <a:gd name="T6" fmla="*/ 53 w 53"/>
                <a:gd name="T7" fmla="*/ 0 h 103"/>
                <a:gd name="T8" fmla="*/ 25 w 53"/>
                <a:gd name="T9" fmla="*/ 103 h 103"/>
                <a:gd name="T10" fmla="*/ 25 w 53"/>
                <a:gd name="T11" fmla="*/ 103 h 103"/>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3" h="103">
                  <a:moveTo>
                    <a:pt x="25" y="103"/>
                  </a:moveTo>
                  <a:lnTo>
                    <a:pt x="0" y="103"/>
                  </a:lnTo>
                  <a:lnTo>
                    <a:pt x="30" y="0"/>
                  </a:lnTo>
                  <a:lnTo>
                    <a:pt x="53" y="0"/>
                  </a:lnTo>
                  <a:lnTo>
                    <a:pt x="25" y="103"/>
                  </a:lnTo>
                  <a:close/>
                </a:path>
              </a:pathLst>
            </a:custGeom>
            <a:solidFill>
              <a:srgbClr val="1C4195"/>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dirty="0"/>
            </a:p>
          </p:txBody>
        </p:sp>
        <p:sp>
          <p:nvSpPr>
            <p:cNvPr id="1049" name="Freeform 158"/>
            <p:cNvSpPr>
              <a:spLocks/>
            </p:cNvSpPr>
            <p:nvPr userDrawn="1"/>
          </p:nvSpPr>
          <p:spPr bwMode="auto">
            <a:xfrm>
              <a:off x="5387" y="420"/>
              <a:ext cx="73" cy="103"/>
            </a:xfrm>
            <a:custGeom>
              <a:avLst/>
              <a:gdLst>
                <a:gd name="T0" fmla="*/ 73 w 73"/>
                <a:gd name="T1" fmla="*/ 41 h 103"/>
                <a:gd name="T2" fmla="*/ 41 w 73"/>
                <a:gd name="T3" fmla="*/ 41 h 103"/>
                <a:gd name="T4" fmla="*/ 54 w 73"/>
                <a:gd name="T5" fmla="*/ 0 h 103"/>
                <a:gd name="T6" fmla="*/ 29 w 73"/>
                <a:gd name="T7" fmla="*/ 0 h 103"/>
                <a:gd name="T8" fmla="*/ 0 w 73"/>
                <a:gd name="T9" fmla="*/ 103 h 103"/>
                <a:gd name="T10" fmla="*/ 24 w 73"/>
                <a:gd name="T11" fmla="*/ 103 h 103"/>
                <a:gd name="T12" fmla="*/ 36 w 73"/>
                <a:gd name="T13" fmla="*/ 64 h 103"/>
                <a:gd name="T14" fmla="*/ 66 w 73"/>
                <a:gd name="T15" fmla="*/ 64 h 103"/>
                <a:gd name="T16" fmla="*/ 73 w 73"/>
                <a:gd name="T17" fmla="*/ 41 h 103"/>
                <a:gd name="T18" fmla="*/ 73 w 73"/>
                <a:gd name="T19" fmla="*/ 41 h 103"/>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73" h="103">
                  <a:moveTo>
                    <a:pt x="73" y="41"/>
                  </a:moveTo>
                  <a:lnTo>
                    <a:pt x="41" y="41"/>
                  </a:lnTo>
                  <a:lnTo>
                    <a:pt x="54" y="0"/>
                  </a:lnTo>
                  <a:lnTo>
                    <a:pt x="29" y="0"/>
                  </a:lnTo>
                  <a:lnTo>
                    <a:pt x="0" y="103"/>
                  </a:lnTo>
                  <a:lnTo>
                    <a:pt x="24" y="103"/>
                  </a:lnTo>
                  <a:lnTo>
                    <a:pt x="36" y="64"/>
                  </a:lnTo>
                  <a:lnTo>
                    <a:pt x="66" y="64"/>
                  </a:lnTo>
                  <a:lnTo>
                    <a:pt x="73" y="41"/>
                  </a:lnTo>
                  <a:close/>
                </a:path>
              </a:pathLst>
            </a:custGeom>
            <a:solidFill>
              <a:srgbClr val="1C4195"/>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dirty="0"/>
            </a:p>
          </p:txBody>
        </p:sp>
        <p:sp>
          <p:nvSpPr>
            <p:cNvPr id="1050" name="Freeform 159"/>
            <p:cNvSpPr>
              <a:spLocks/>
            </p:cNvSpPr>
            <p:nvPr userDrawn="1"/>
          </p:nvSpPr>
          <p:spPr bwMode="auto">
            <a:xfrm>
              <a:off x="5448" y="420"/>
              <a:ext cx="53" cy="103"/>
            </a:xfrm>
            <a:custGeom>
              <a:avLst/>
              <a:gdLst>
                <a:gd name="T0" fmla="*/ 23 w 53"/>
                <a:gd name="T1" fmla="*/ 103 h 103"/>
                <a:gd name="T2" fmla="*/ 0 w 53"/>
                <a:gd name="T3" fmla="*/ 103 h 103"/>
                <a:gd name="T4" fmla="*/ 30 w 53"/>
                <a:gd name="T5" fmla="*/ 0 h 103"/>
                <a:gd name="T6" fmla="*/ 53 w 53"/>
                <a:gd name="T7" fmla="*/ 0 h 103"/>
                <a:gd name="T8" fmla="*/ 23 w 53"/>
                <a:gd name="T9" fmla="*/ 103 h 103"/>
                <a:gd name="T10" fmla="*/ 23 w 53"/>
                <a:gd name="T11" fmla="*/ 103 h 103"/>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3" h="103">
                  <a:moveTo>
                    <a:pt x="23" y="103"/>
                  </a:moveTo>
                  <a:lnTo>
                    <a:pt x="0" y="103"/>
                  </a:lnTo>
                  <a:lnTo>
                    <a:pt x="30" y="0"/>
                  </a:lnTo>
                  <a:lnTo>
                    <a:pt x="53" y="0"/>
                  </a:lnTo>
                  <a:lnTo>
                    <a:pt x="23" y="103"/>
                  </a:lnTo>
                  <a:close/>
                </a:path>
              </a:pathLst>
            </a:custGeom>
            <a:solidFill>
              <a:srgbClr val="1C4195"/>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dirty="0"/>
            </a:p>
          </p:txBody>
        </p:sp>
        <p:sp>
          <p:nvSpPr>
            <p:cNvPr id="1051" name="Freeform 160"/>
            <p:cNvSpPr>
              <a:spLocks/>
            </p:cNvSpPr>
            <p:nvPr userDrawn="1"/>
          </p:nvSpPr>
          <p:spPr bwMode="auto">
            <a:xfrm>
              <a:off x="5301" y="420"/>
              <a:ext cx="99" cy="103"/>
            </a:xfrm>
            <a:custGeom>
              <a:avLst/>
              <a:gdLst>
                <a:gd name="T0" fmla="*/ 94 w 99"/>
                <a:gd name="T1" fmla="*/ 23 h 103"/>
                <a:gd name="T2" fmla="*/ 99 w 99"/>
                <a:gd name="T3" fmla="*/ 1 h 103"/>
                <a:gd name="T4" fmla="*/ 28 w 99"/>
                <a:gd name="T5" fmla="*/ 0 h 103"/>
                <a:gd name="T6" fmla="*/ 0 w 99"/>
                <a:gd name="T7" fmla="*/ 103 h 103"/>
                <a:gd name="T8" fmla="*/ 71 w 99"/>
                <a:gd name="T9" fmla="*/ 103 h 103"/>
                <a:gd name="T10" fmla="*/ 76 w 99"/>
                <a:gd name="T11" fmla="*/ 81 h 103"/>
                <a:gd name="T12" fmla="*/ 30 w 99"/>
                <a:gd name="T13" fmla="*/ 81 h 103"/>
                <a:gd name="T14" fmla="*/ 46 w 99"/>
                <a:gd name="T15" fmla="*/ 23 h 103"/>
                <a:gd name="T16" fmla="*/ 94 w 99"/>
                <a:gd name="T17" fmla="*/ 23 h 103"/>
                <a:gd name="T18" fmla="*/ 94 w 99"/>
                <a:gd name="T19" fmla="*/ 23 h 103"/>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99" h="103">
                  <a:moveTo>
                    <a:pt x="94" y="23"/>
                  </a:moveTo>
                  <a:lnTo>
                    <a:pt x="99" y="1"/>
                  </a:lnTo>
                  <a:lnTo>
                    <a:pt x="28" y="0"/>
                  </a:lnTo>
                  <a:lnTo>
                    <a:pt x="0" y="103"/>
                  </a:lnTo>
                  <a:lnTo>
                    <a:pt x="71" y="103"/>
                  </a:lnTo>
                  <a:lnTo>
                    <a:pt x="76" y="81"/>
                  </a:lnTo>
                  <a:lnTo>
                    <a:pt x="30" y="81"/>
                  </a:lnTo>
                  <a:lnTo>
                    <a:pt x="46" y="23"/>
                  </a:lnTo>
                  <a:lnTo>
                    <a:pt x="94" y="23"/>
                  </a:lnTo>
                  <a:close/>
                </a:path>
              </a:pathLst>
            </a:custGeom>
            <a:solidFill>
              <a:srgbClr val="1C4195"/>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dirty="0"/>
            </a:p>
          </p:txBody>
        </p:sp>
        <p:sp>
          <p:nvSpPr>
            <p:cNvPr id="1052" name="Freeform 161"/>
            <p:cNvSpPr>
              <a:spLocks/>
            </p:cNvSpPr>
            <p:nvPr userDrawn="1"/>
          </p:nvSpPr>
          <p:spPr bwMode="auto">
            <a:xfrm>
              <a:off x="4935" y="420"/>
              <a:ext cx="89" cy="103"/>
            </a:xfrm>
            <a:custGeom>
              <a:avLst/>
              <a:gdLst>
                <a:gd name="T0" fmla="*/ 89 w 89"/>
                <a:gd name="T1" fmla="*/ 0 h 103"/>
                <a:gd name="T2" fmla="*/ 62 w 89"/>
                <a:gd name="T3" fmla="*/ 0 h 103"/>
                <a:gd name="T4" fmla="*/ 14 w 89"/>
                <a:gd name="T5" fmla="*/ 51 h 103"/>
                <a:gd name="T6" fmla="*/ 0 w 89"/>
                <a:gd name="T7" fmla="*/ 103 h 103"/>
                <a:gd name="T8" fmla="*/ 23 w 89"/>
                <a:gd name="T9" fmla="*/ 103 h 103"/>
                <a:gd name="T10" fmla="*/ 36 w 89"/>
                <a:gd name="T11" fmla="*/ 56 h 103"/>
                <a:gd name="T12" fmla="*/ 89 w 89"/>
                <a:gd name="T13" fmla="*/ 0 h 103"/>
                <a:gd name="T14" fmla="*/ 89 w 89"/>
                <a:gd name="T15" fmla="*/ 0 h 103"/>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89" h="103">
                  <a:moveTo>
                    <a:pt x="89" y="0"/>
                  </a:moveTo>
                  <a:lnTo>
                    <a:pt x="62" y="0"/>
                  </a:lnTo>
                  <a:lnTo>
                    <a:pt x="14" y="51"/>
                  </a:lnTo>
                  <a:lnTo>
                    <a:pt x="0" y="103"/>
                  </a:lnTo>
                  <a:lnTo>
                    <a:pt x="23" y="103"/>
                  </a:lnTo>
                  <a:lnTo>
                    <a:pt x="36" y="56"/>
                  </a:lnTo>
                  <a:lnTo>
                    <a:pt x="89" y="0"/>
                  </a:lnTo>
                  <a:close/>
                </a:path>
              </a:pathLst>
            </a:custGeom>
            <a:solidFill>
              <a:srgbClr val="1C4195"/>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dirty="0"/>
            </a:p>
          </p:txBody>
        </p:sp>
        <p:sp>
          <p:nvSpPr>
            <p:cNvPr id="1053" name="Freeform 162"/>
            <p:cNvSpPr>
              <a:spLocks noEditPoints="1"/>
            </p:cNvSpPr>
            <p:nvPr userDrawn="1"/>
          </p:nvSpPr>
          <p:spPr bwMode="auto">
            <a:xfrm>
              <a:off x="4722" y="420"/>
              <a:ext cx="107" cy="103"/>
            </a:xfrm>
            <a:custGeom>
              <a:avLst/>
              <a:gdLst>
                <a:gd name="T0" fmla="*/ 77 w 107"/>
                <a:gd name="T1" fmla="*/ 103 h 103"/>
                <a:gd name="T2" fmla="*/ 0 w 107"/>
                <a:gd name="T3" fmla="*/ 103 h 103"/>
                <a:gd name="T4" fmla="*/ 30 w 107"/>
                <a:gd name="T5" fmla="*/ 0 h 103"/>
                <a:gd name="T6" fmla="*/ 107 w 107"/>
                <a:gd name="T7" fmla="*/ 0 h 103"/>
                <a:gd name="T8" fmla="*/ 77 w 107"/>
                <a:gd name="T9" fmla="*/ 103 h 103"/>
                <a:gd name="T10" fmla="*/ 77 w 107"/>
                <a:gd name="T11" fmla="*/ 23 h 103"/>
                <a:gd name="T12" fmla="*/ 46 w 107"/>
                <a:gd name="T13" fmla="*/ 23 h 103"/>
                <a:gd name="T14" fmla="*/ 30 w 107"/>
                <a:gd name="T15" fmla="*/ 81 h 103"/>
                <a:gd name="T16" fmla="*/ 61 w 107"/>
                <a:gd name="T17" fmla="*/ 81 h 103"/>
                <a:gd name="T18" fmla="*/ 77 w 107"/>
                <a:gd name="T19" fmla="*/ 23 h 103"/>
                <a:gd name="T20" fmla="*/ 77 w 107"/>
                <a:gd name="T21" fmla="*/ 23 h 103"/>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107" h="103">
                  <a:moveTo>
                    <a:pt x="77" y="103"/>
                  </a:moveTo>
                  <a:lnTo>
                    <a:pt x="0" y="103"/>
                  </a:lnTo>
                  <a:lnTo>
                    <a:pt x="30" y="0"/>
                  </a:lnTo>
                  <a:lnTo>
                    <a:pt x="107" y="0"/>
                  </a:lnTo>
                  <a:lnTo>
                    <a:pt x="77" y="103"/>
                  </a:lnTo>
                  <a:close/>
                  <a:moveTo>
                    <a:pt x="77" y="23"/>
                  </a:moveTo>
                  <a:lnTo>
                    <a:pt x="46" y="23"/>
                  </a:lnTo>
                  <a:lnTo>
                    <a:pt x="30" y="81"/>
                  </a:lnTo>
                  <a:lnTo>
                    <a:pt x="61" y="81"/>
                  </a:lnTo>
                  <a:lnTo>
                    <a:pt x="77" y="23"/>
                  </a:lnTo>
                  <a:close/>
                </a:path>
              </a:pathLst>
            </a:custGeom>
            <a:solidFill>
              <a:srgbClr val="1C4195"/>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dirty="0"/>
            </a:p>
          </p:txBody>
        </p:sp>
        <p:sp>
          <p:nvSpPr>
            <p:cNvPr id="1054" name="Freeform 163"/>
            <p:cNvSpPr>
              <a:spLocks/>
            </p:cNvSpPr>
            <p:nvPr userDrawn="1"/>
          </p:nvSpPr>
          <p:spPr bwMode="auto">
            <a:xfrm>
              <a:off x="4722" y="420"/>
              <a:ext cx="107" cy="103"/>
            </a:xfrm>
            <a:custGeom>
              <a:avLst/>
              <a:gdLst>
                <a:gd name="T0" fmla="*/ 77 w 107"/>
                <a:gd name="T1" fmla="*/ 103 h 103"/>
                <a:gd name="T2" fmla="*/ 0 w 107"/>
                <a:gd name="T3" fmla="*/ 103 h 103"/>
                <a:gd name="T4" fmla="*/ 30 w 107"/>
                <a:gd name="T5" fmla="*/ 0 h 103"/>
                <a:gd name="T6" fmla="*/ 107 w 107"/>
                <a:gd name="T7" fmla="*/ 0 h 103"/>
                <a:gd name="T8" fmla="*/ 77 w 107"/>
                <a:gd name="T9" fmla="*/ 103 h 103"/>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07" h="103">
                  <a:moveTo>
                    <a:pt x="77" y="103"/>
                  </a:moveTo>
                  <a:lnTo>
                    <a:pt x="0" y="103"/>
                  </a:lnTo>
                  <a:lnTo>
                    <a:pt x="30" y="0"/>
                  </a:lnTo>
                  <a:lnTo>
                    <a:pt x="107" y="0"/>
                  </a:lnTo>
                  <a:lnTo>
                    <a:pt x="77" y="103"/>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ja-JP" altLang="en-US" dirty="0"/>
            </a:p>
          </p:txBody>
        </p:sp>
        <p:sp>
          <p:nvSpPr>
            <p:cNvPr id="1055" name="Freeform 164"/>
            <p:cNvSpPr>
              <a:spLocks/>
            </p:cNvSpPr>
            <p:nvPr userDrawn="1"/>
          </p:nvSpPr>
          <p:spPr bwMode="auto">
            <a:xfrm>
              <a:off x="4752" y="443"/>
              <a:ext cx="47" cy="58"/>
            </a:xfrm>
            <a:custGeom>
              <a:avLst/>
              <a:gdLst>
                <a:gd name="T0" fmla="*/ 47 w 47"/>
                <a:gd name="T1" fmla="*/ 0 h 58"/>
                <a:gd name="T2" fmla="*/ 16 w 47"/>
                <a:gd name="T3" fmla="*/ 0 h 58"/>
                <a:gd name="T4" fmla="*/ 0 w 47"/>
                <a:gd name="T5" fmla="*/ 58 h 58"/>
                <a:gd name="T6" fmla="*/ 31 w 47"/>
                <a:gd name="T7" fmla="*/ 58 h 58"/>
                <a:gd name="T8" fmla="*/ 47 w 47"/>
                <a:gd name="T9" fmla="*/ 0 h 58"/>
                <a:gd name="T10" fmla="*/ 47 w 47"/>
                <a:gd name="T11" fmla="*/ 0 h 58"/>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47" h="58">
                  <a:moveTo>
                    <a:pt x="47" y="0"/>
                  </a:moveTo>
                  <a:lnTo>
                    <a:pt x="16" y="0"/>
                  </a:lnTo>
                  <a:lnTo>
                    <a:pt x="0" y="58"/>
                  </a:lnTo>
                  <a:lnTo>
                    <a:pt x="31" y="58"/>
                  </a:lnTo>
                  <a:lnTo>
                    <a:pt x="47"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ja-JP" altLang="en-US" dirty="0"/>
            </a:p>
          </p:txBody>
        </p:sp>
        <p:sp>
          <p:nvSpPr>
            <p:cNvPr id="1056" name="Freeform 165"/>
            <p:cNvSpPr>
              <a:spLocks noEditPoints="1"/>
            </p:cNvSpPr>
            <p:nvPr userDrawn="1"/>
          </p:nvSpPr>
          <p:spPr bwMode="auto">
            <a:xfrm>
              <a:off x="4997" y="420"/>
              <a:ext cx="107" cy="103"/>
            </a:xfrm>
            <a:custGeom>
              <a:avLst/>
              <a:gdLst>
                <a:gd name="T0" fmla="*/ 76 w 107"/>
                <a:gd name="T1" fmla="*/ 103 h 103"/>
                <a:gd name="T2" fmla="*/ 0 w 107"/>
                <a:gd name="T3" fmla="*/ 103 h 103"/>
                <a:gd name="T4" fmla="*/ 30 w 107"/>
                <a:gd name="T5" fmla="*/ 0 h 103"/>
                <a:gd name="T6" fmla="*/ 107 w 107"/>
                <a:gd name="T7" fmla="*/ 0 h 103"/>
                <a:gd name="T8" fmla="*/ 76 w 107"/>
                <a:gd name="T9" fmla="*/ 103 h 103"/>
                <a:gd name="T10" fmla="*/ 76 w 107"/>
                <a:gd name="T11" fmla="*/ 23 h 103"/>
                <a:gd name="T12" fmla="*/ 48 w 107"/>
                <a:gd name="T13" fmla="*/ 23 h 103"/>
                <a:gd name="T14" fmla="*/ 30 w 107"/>
                <a:gd name="T15" fmla="*/ 81 h 103"/>
                <a:gd name="T16" fmla="*/ 61 w 107"/>
                <a:gd name="T17" fmla="*/ 81 h 103"/>
                <a:gd name="T18" fmla="*/ 76 w 107"/>
                <a:gd name="T19" fmla="*/ 23 h 103"/>
                <a:gd name="T20" fmla="*/ 76 w 107"/>
                <a:gd name="T21" fmla="*/ 23 h 103"/>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107" h="103">
                  <a:moveTo>
                    <a:pt x="76" y="103"/>
                  </a:moveTo>
                  <a:lnTo>
                    <a:pt x="0" y="103"/>
                  </a:lnTo>
                  <a:lnTo>
                    <a:pt x="30" y="0"/>
                  </a:lnTo>
                  <a:lnTo>
                    <a:pt x="107" y="0"/>
                  </a:lnTo>
                  <a:lnTo>
                    <a:pt x="76" y="103"/>
                  </a:lnTo>
                  <a:close/>
                  <a:moveTo>
                    <a:pt x="76" y="23"/>
                  </a:moveTo>
                  <a:lnTo>
                    <a:pt x="48" y="23"/>
                  </a:lnTo>
                  <a:lnTo>
                    <a:pt x="30" y="81"/>
                  </a:lnTo>
                  <a:lnTo>
                    <a:pt x="61" y="81"/>
                  </a:lnTo>
                  <a:lnTo>
                    <a:pt x="76" y="23"/>
                  </a:lnTo>
                  <a:close/>
                </a:path>
              </a:pathLst>
            </a:custGeom>
            <a:solidFill>
              <a:srgbClr val="1C4195"/>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dirty="0"/>
            </a:p>
          </p:txBody>
        </p:sp>
        <p:sp>
          <p:nvSpPr>
            <p:cNvPr id="1057" name="Freeform 166"/>
            <p:cNvSpPr>
              <a:spLocks/>
            </p:cNvSpPr>
            <p:nvPr userDrawn="1"/>
          </p:nvSpPr>
          <p:spPr bwMode="auto">
            <a:xfrm>
              <a:off x="4997" y="420"/>
              <a:ext cx="107" cy="103"/>
            </a:xfrm>
            <a:custGeom>
              <a:avLst/>
              <a:gdLst>
                <a:gd name="T0" fmla="*/ 76 w 107"/>
                <a:gd name="T1" fmla="*/ 103 h 103"/>
                <a:gd name="T2" fmla="*/ 0 w 107"/>
                <a:gd name="T3" fmla="*/ 103 h 103"/>
                <a:gd name="T4" fmla="*/ 30 w 107"/>
                <a:gd name="T5" fmla="*/ 0 h 103"/>
                <a:gd name="T6" fmla="*/ 107 w 107"/>
                <a:gd name="T7" fmla="*/ 0 h 103"/>
                <a:gd name="T8" fmla="*/ 76 w 107"/>
                <a:gd name="T9" fmla="*/ 103 h 103"/>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07" h="103">
                  <a:moveTo>
                    <a:pt x="76" y="103"/>
                  </a:moveTo>
                  <a:lnTo>
                    <a:pt x="0" y="103"/>
                  </a:lnTo>
                  <a:lnTo>
                    <a:pt x="30" y="0"/>
                  </a:lnTo>
                  <a:lnTo>
                    <a:pt x="107" y="0"/>
                  </a:lnTo>
                  <a:lnTo>
                    <a:pt x="76" y="103"/>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ja-JP" altLang="en-US" dirty="0"/>
            </a:p>
          </p:txBody>
        </p:sp>
        <p:sp>
          <p:nvSpPr>
            <p:cNvPr id="1058" name="Freeform 167"/>
            <p:cNvSpPr>
              <a:spLocks/>
            </p:cNvSpPr>
            <p:nvPr userDrawn="1"/>
          </p:nvSpPr>
          <p:spPr bwMode="auto">
            <a:xfrm>
              <a:off x="5027" y="443"/>
              <a:ext cx="46" cy="58"/>
            </a:xfrm>
            <a:custGeom>
              <a:avLst/>
              <a:gdLst>
                <a:gd name="T0" fmla="*/ 46 w 46"/>
                <a:gd name="T1" fmla="*/ 0 h 58"/>
                <a:gd name="T2" fmla="*/ 18 w 46"/>
                <a:gd name="T3" fmla="*/ 0 h 58"/>
                <a:gd name="T4" fmla="*/ 0 w 46"/>
                <a:gd name="T5" fmla="*/ 58 h 58"/>
                <a:gd name="T6" fmla="*/ 31 w 46"/>
                <a:gd name="T7" fmla="*/ 58 h 58"/>
                <a:gd name="T8" fmla="*/ 46 w 46"/>
                <a:gd name="T9" fmla="*/ 0 h 58"/>
                <a:gd name="T10" fmla="*/ 46 w 46"/>
                <a:gd name="T11" fmla="*/ 0 h 58"/>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46" h="58">
                  <a:moveTo>
                    <a:pt x="46" y="0"/>
                  </a:moveTo>
                  <a:lnTo>
                    <a:pt x="18" y="0"/>
                  </a:lnTo>
                  <a:lnTo>
                    <a:pt x="0" y="58"/>
                  </a:lnTo>
                  <a:lnTo>
                    <a:pt x="31" y="58"/>
                  </a:lnTo>
                  <a:lnTo>
                    <a:pt x="46"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ja-JP" altLang="en-US" dirty="0"/>
            </a:p>
          </p:txBody>
        </p:sp>
        <p:sp>
          <p:nvSpPr>
            <p:cNvPr id="1059" name="Freeform 168"/>
            <p:cNvSpPr>
              <a:spLocks/>
            </p:cNvSpPr>
            <p:nvPr userDrawn="1"/>
          </p:nvSpPr>
          <p:spPr bwMode="auto">
            <a:xfrm>
              <a:off x="4930" y="421"/>
              <a:ext cx="35" cy="45"/>
            </a:xfrm>
            <a:custGeom>
              <a:avLst/>
              <a:gdLst>
                <a:gd name="T0" fmla="*/ 26 w 35"/>
                <a:gd name="T1" fmla="*/ 0 h 45"/>
                <a:gd name="T2" fmla="*/ 0 w 35"/>
                <a:gd name="T3" fmla="*/ 0 h 45"/>
                <a:gd name="T4" fmla="*/ 18 w 35"/>
                <a:gd name="T5" fmla="*/ 45 h 45"/>
                <a:gd name="T6" fmla="*/ 35 w 35"/>
                <a:gd name="T7" fmla="*/ 25 h 45"/>
                <a:gd name="T8" fmla="*/ 26 w 35"/>
                <a:gd name="T9" fmla="*/ 0 h 45"/>
                <a:gd name="T10" fmla="*/ 26 w 35"/>
                <a:gd name="T11" fmla="*/ 0 h 45"/>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35" h="45">
                  <a:moveTo>
                    <a:pt x="26" y="0"/>
                  </a:moveTo>
                  <a:lnTo>
                    <a:pt x="0" y="0"/>
                  </a:lnTo>
                  <a:lnTo>
                    <a:pt x="18" y="45"/>
                  </a:lnTo>
                  <a:lnTo>
                    <a:pt x="35" y="25"/>
                  </a:lnTo>
                  <a:lnTo>
                    <a:pt x="26" y="0"/>
                  </a:lnTo>
                  <a:close/>
                </a:path>
              </a:pathLst>
            </a:custGeom>
            <a:solidFill>
              <a:srgbClr val="1C4195"/>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dirty="0"/>
            </a:p>
          </p:txBody>
        </p:sp>
        <p:sp>
          <p:nvSpPr>
            <p:cNvPr id="1060" name="Freeform 169"/>
            <p:cNvSpPr>
              <a:spLocks noEditPoints="1"/>
            </p:cNvSpPr>
            <p:nvPr userDrawn="1"/>
          </p:nvSpPr>
          <p:spPr bwMode="auto">
            <a:xfrm>
              <a:off x="4974" y="551"/>
              <a:ext cx="48" cy="59"/>
            </a:xfrm>
            <a:custGeom>
              <a:avLst/>
              <a:gdLst>
                <a:gd name="T0" fmla="*/ 36 w 48"/>
                <a:gd name="T1" fmla="*/ 12 h 59"/>
                <a:gd name="T2" fmla="*/ 36 w 48"/>
                <a:gd name="T3" fmla="*/ 12 h 59"/>
                <a:gd name="T4" fmla="*/ 36 w 48"/>
                <a:gd name="T5" fmla="*/ 20 h 59"/>
                <a:gd name="T6" fmla="*/ 32 w 48"/>
                <a:gd name="T7" fmla="*/ 23 h 59"/>
                <a:gd name="T8" fmla="*/ 32 w 48"/>
                <a:gd name="T9" fmla="*/ 23 h 59"/>
                <a:gd name="T10" fmla="*/ 29 w 48"/>
                <a:gd name="T11" fmla="*/ 27 h 59"/>
                <a:gd name="T12" fmla="*/ 23 w 48"/>
                <a:gd name="T13" fmla="*/ 27 h 59"/>
                <a:gd name="T14" fmla="*/ 20 w 48"/>
                <a:gd name="T15" fmla="*/ 27 h 59"/>
                <a:gd name="T16" fmla="*/ 25 w 48"/>
                <a:gd name="T17" fmla="*/ 9 h 59"/>
                <a:gd name="T18" fmla="*/ 29 w 48"/>
                <a:gd name="T19" fmla="*/ 9 h 59"/>
                <a:gd name="T20" fmla="*/ 29 w 48"/>
                <a:gd name="T21" fmla="*/ 9 h 59"/>
                <a:gd name="T22" fmla="*/ 34 w 48"/>
                <a:gd name="T23" fmla="*/ 9 h 59"/>
                <a:gd name="T24" fmla="*/ 36 w 48"/>
                <a:gd name="T25" fmla="*/ 11 h 59"/>
                <a:gd name="T26" fmla="*/ 36 w 48"/>
                <a:gd name="T27" fmla="*/ 12 h 59"/>
                <a:gd name="T28" fmla="*/ 48 w 48"/>
                <a:gd name="T29" fmla="*/ 11 h 59"/>
                <a:gd name="T30" fmla="*/ 48 w 48"/>
                <a:gd name="T31" fmla="*/ 11 h 59"/>
                <a:gd name="T32" fmla="*/ 46 w 48"/>
                <a:gd name="T33" fmla="*/ 5 h 59"/>
                <a:gd name="T34" fmla="*/ 43 w 48"/>
                <a:gd name="T35" fmla="*/ 2 h 59"/>
                <a:gd name="T36" fmla="*/ 37 w 48"/>
                <a:gd name="T37" fmla="*/ 0 h 59"/>
                <a:gd name="T38" fmla="*/ 32 w 48"/>
                <a:gd name="T39" fmla="*/ 0 h 59"/>
                <a:gd name="T40" fmla="*/ 16 w 48"/>
                <a:gd name="T41" fmla="*/ 0 h 59"/>
                <a:gd name="T42" fmla="*/ 0 w 48"/>
                <a:gd name="T43" fmla="*/ 59 h 59"/>
                <a:gd name="T44" fmla="*/ 11 w 48"/>
                <a:gd name="T45" fmla="*/ 59 h 59"/>
                <a:gd name="T46" fmla="*/ 16 w 48"/>
                <a:gd name="T47" fmla="*/ 34 h 59"/>
                <a:gd name="T48" fmla="*/ 16 w 48"/>
                <a:gd name="T49" fmla="*/ 34 h 59"/>
                <a:gd name="T50" fmla="*/ 23 w 48"/>
                <a:gd name="T51" fmla="*/ 34 h 59"/>
                <a:gd name="T52" fmla="*/ 23 w 48"/>
                <a:gd name="T53" fmla="*/ 34 h 59"/>
                <a:gd name="T54" fmla="*/ 34 w 48"/>
                <a:gd name="T55" fmla="*/ 34 h 59"/>
                <a:gd name="T56" fmla="*/ 37 w 48"/>
                <a:gd name="T57" fmla="*/ 32 h 59"/>
                <a:gd name="T58" fmla="*/ 41 w 48"/>
                <a:gd name="T59" fmla="*/ 30 h 59"/>
                <a:gd name="T60" fmla="*/ 41 w 48"/>
                <a:gd name="T61" fmla="*/ 30 h 59"/>
                <a:gd name="T62" fmla="*/ 43 w 48"/>
                <a:gd name="T63" fmla="*/ 25 h 59"/>
                <a:gd name="T64" fmla="*/ 46 w 48"/>
                <a:gd name="T65" fmla="*/ 21 h 59"/>
                <a:gd name="T66" fmla="*/ 48 w 48"/>
                <a:gd name="T67" fmla="*/ 11 h 59"/>
                <a:gd name="T68" fmla="*/ 48 w 48"/>
                <a:gd name="T69" fmla="*/ 11 h 59"/>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0" t="0" r="r" b="b"/>
              <a:pathLst>
                <a:path w="48" h="59">
                  <a:moveTo>
                    <a:pt x="36" y="12"/>
                  </a:moveTo>
                  <a:lnTo>
                    <a:pt x="36" y="12"/>
                  </a:lnTo>
                  <a:lnTo>
                    <a:pt x="36" y="20"/>
                  </a:lnTo>
                  <a:lnTo>
                    <a:pt x="32" y="23"/>
                  </a:lnTo>
                  <a:lnTo>
                    <a:pt x="29" y="27"/>
                  </a:lnTo>
                  <a:lnTo>
                    <a:pt x="23" y="27"/>
                  </a:lnTo>
                  <a:lnTo>
                    <a:pt x="20" y="27"/>
                  </a:lnTo>
                  <a:lnTo>
                    <a:pt x="25" y="9"/>
                  </a:lnTo>
                  <a:lnTo>
                    <a:pt x="29" y="9"/>
                  </a:lnTo>
                  <a:lnTo>
                    <a:pt x="34" y="9"/>
                  </a:lnTo>
                  <a:lnTo>
                    <a:pt x="36" y="11"/>
                  </a:lnTo>
                  <a:lnTo>
                    <a:pt x="36" y="12"/>
                  </a:lnTo>
                  <a:close/>
                  <a:moveTo>
                    <a:pt x="48" y="11"/>
                  </a:moveTo>
                  <a:lnTo>
                    <a:pt x="48" y="11"/>
                  </a:lnTo>
                  <a:lnTo>
                    <a:pt x="46" y="5"/>
                  </a:lnTo>
                  <a:lnTo>
                    <a:pt x="43" y="2"/>
                  </a:lnTo>
                  <a:lnTo>
                    <a:pt x="37" y="0"/>
                  </a:lnTo>
                  <a:lnTo>
                    <a:pt x="32" y="0"/>
                  </a:lnTo>
                  <a:lnTo>
                    <a:pt x="16" y="0"/>
                  </a:lnTo>
                  <a:lnTo>
                    <a:pt x="0" y="59"/>
                  </a:lnTo>
                  <a:lnTo>
                    <a:pt x="11" y="59"/>
                  </a:lnTo>
                  <a:lnTo>
                    <a:pt x="16" y="34"/>
                  </a:lnTo>
                  <a:lnTo>
                    <a:pt x="23" y="34"/>
                  </a:lnTo>
                  <a:lnTo>
                    <a:pt x="34" y="34"/>
                  </a:lnTo>
                  <a:lnTo>
                    <a:pt x="37" y="32"/>
                  </a:lnTo>
                  <a:lnTo>
                    <a:pt x="41" y="30"/>
                  </a:lnTo>
                  <a:lnTo>
                    <a:pt x="43" y="25"/>
                  </a:lnTo>
                  <a:lnTo>
                    <a:pt x="46" y="21"/>
                  </a:lnTo>
                  <a:lnTo>
                    <a:pt x="48" y="11"/>
                  </a:lnTo>
                  <a:close/>
                </a:path>
              </a:pathLst>
            </a:custGeom>
            <a:solidFill>
              <a:srgbClr val="48B0C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dirty="0"/>
            </a:p>
          </p:txBody>
        </p:sp>
        <p:sp>
          <p:nvSpPr>
            <p:cNvPr id="1061" name="Freeform 170"/>
            <p:cNvSpPr>
              <a:spLocks/>
            </p:cNvSpPr>
            <p:nvPr userDrawn="1"/>
          </p:nvSpPr>
          <p:spPr bwMode="auto">
            <a:xfrm>
              <a:off x="4994" y="560"/>
              <a:ext cx="16" cy="18"/>
            </a:xfrm>
            <a:custGeom>
              <a:avLst/>
              <a:gdLst>
                <a:gd name="T0" fmla="*/ 16 w 16"/>
                <a:gd name="T1" fmla="*/ 3 h 18"/>
                <a:gd name="T2" fmla="*/ 16 w 16"/>
                <a:gd name="T3" fmla="*/ 3 h 18"/>
                <a:gd name="T4" fmla="*/ 16 w 16"/>
                <a:gd name="T5" fmla="*/ 11 h 18"/>
                <a:gd name="T6" fmla="*/ 12 w 16"/>
                <a:gd name="T7" fmla="*/ 14 h 18"/>
                <a:gd name="T8" fmla="*/ 12 w 16"/>
                <a:gd name="T9" fmla="*/ 14 h 18"/>
                <a:gd name="T10" fmla="*/ 9 w 16"/>
                <a:gd name="T11" fmla="*/ 18 h 18"/>
                <a:gd name="T12" fmla="*/ 3 w 16"/>
                <a:gd name="T13" fmla="*/ 18 h 18"/>
                <a:gd name="T14" fmla="*/ 0 w 16"/>
                <a:gd name="T15" fmla="*/ 18 h 18"/>
                <a:gd name="T16" fmla="*/ 5 w 16"/>
                <a:gd name="T17" fmla="*/ 0 h 18"/>
                <a:gd name="T18" fmla="*/ 9 w 16"/>
                <a:gd name="T19" fmla="*/ 0 h 18"/>
                <a:gd name="T20" fmla="*/ 9 w 16"/>
                <a:gd name="T21" fmla="*/ 0 h 18"/>
                <a:gd name="T22" fmla="*/ 14 w 16"/>
                <a:gd name="T23" fmla="*/ 0 h 18"/>
                <a:gd name="T24" fmla="*/ 16 w 16"/>
                <a:gd name="T25" fmla="*/ 2 h 18"/>
                <a:gd name="T26" fmla="*/ 16 w 16"/>
                <a:gd name="T27" fmla="*/ 3 h 18"/>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16" h="18">
                  <a:moveTo>
                    <a:pt x="16" y="3"/>
                  </a:moveTo>
                  <a:lnTo>
                    <a:pt x="16" y="3"/>
                  </a:lnTo>
                  <a:lnTo>
                    <a:pt x="16" y="11"/>
                  </a:lnTo>
                  <a:lnTo>
                    <a:pt x="12" y="14"/>
                  </a:lnTo>
                  <a:lnTo>
                    <a:pt x="9" y="18"/>
                  </a:lnTo>
                  <a:lnTo>
                    <a:pt x="3" y="18"/>
                  </a:lnTo>
                  <a:lnTo>
                    <a:pt x="0" y="18"/>
                  </a:lnTo>
                  <a:lnTo>
                    <a:pt x="5" y="0"/>
                  </a:lnTo>
                  <a:lnTo>
                    <a:pt x="9" y="0"/>
                  </a:lnTo>
                  <a:lnTo>
                    <a:pt x="14" y="0"/>
                  </a:lnTo>
                  <a:lnTo>
                    <a:pt x="16" y="2"/>
                  </a:lnTo>
                  <a:lnTo>
                    <a:pt x="16" y="3"/>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ja-JP" altLang="en-US" dirty="0"/>
            </a:p>
          </p:txBody>
        </p:sp>
        <p:sp>
          <p:nvSpPr>
            <p:cNvPr id="1062" name="Freeform 171"/>
            <p:cNvSpPr>
              <a:spLocks/>
            </p:cNvSpPr>
            <p:nvPr userDrawn="1"/>
          </p:nvSpPr>
          <p:spPr bwMode="auto">
            <a:xfrm>
              <a:off x="4974" y="551"/>
              <a:ext cx="48" cy="59"/>
            </a:xfrm>
            <a:custGeom>
              <a:avLst/>
              <a:gdLst>
                <a:gd name="T0" fmla="*/ 48 w 48"/>
                <a:gd name="T1" fmla="*/ 11 h 59"/>
                <a:gd name="T2" fmla="*/ 48 w 48"/>
                <a:gd name="T3" fmla="*/ 11 h 59"/>
                <a:gd name="T4" fmla="*/ 46 w 48"/>
                <a:gd name="T5" fmla="*/ 5 h 59"/>
                <a:gd name="T6" fmla="*/ 43 w 48"/>
                <a:gd name="T7" fmla="*/ 2 h 59"/>
                <a:gd name="T8" fmla="*/ 37 w 48"/>
                <a:gd name="T9" fmla="*/ 0 h 59"/>
                <a:gd name="T10" fmla="*/ 32 w 48"/>
                <a:gd name="T11" fmla="*/ 0 h 59"/>
                <a:gd name="T12" fmla="*/ 16 w 48"/>
                <a:gd name="T13" fmla="*/ 0 h 59"/>
                <a:gd name="T14" fmla="*/ 0 w 48"/>
                <a:gd name="T15" fmla="*/ 59 h 59"/>
                <a:gd name="T16" fmla="*/ 11 w 48"/>
                <a:gd name="T17" fmla="*/ 59 h 59"/>
                <a:gd name="T18" fmla="*/ 16 w 48"/>
                <a:gd name="T19" fmla="*/ 34 h 59"/>
                <a:gd name="T20" fmla="*/ 16 w 48"/>
                <a:gd name="T21" fmla="*/ 34 h 59"/>
                <a:gd name="T22" fmla="*/ 23 w 48"/>
                <a:gd name="T23" fmla="*/ 34 h 59"/>
                <a:gd name="T24" fmla="*/ 23 w 48"/>
                <a:gd name="T25" fmla="*/ 34 h 59"/>
                <a:gd name="T26" fmla="*/ 34 w 48"/>
                <a:gd name="T27" fmla="*/ 34 h 59"/>
                <a:gd name="T28" fmla="*/ 37 w 48"/>
                <a:gd name="T29" fmla="*/ 32 h 59"/>
                <a:gd name="T30" fmla="*/ 41 w 48"/>
                <a:gd name="T31" fmla="*/ 30 h 59"/>
                <a:gd name="T32" fmla="*/ 41 w 48"/>
                <a:gd name="T33" fmla="*/ 30 h 59"/>
                <a:gd name="T34" fmla="*/ 43 w 48"/>
                <a:gd name="T35" fmla="*/ 25 h 59"/>
                <a:gd name="T36" fmla="*/ 46 w 48"/>
                <a:gd name="T37" fmla="*/ 21 h 59"/>
                <a:gd name="T38" fmla="*/ 48 w 48"/>
                <a:gd name="T39" fmla="*/ 11 h 59"/>
                <a:gd name="T40" fmla="*/ 48 w 48"/>
                <a:gd name="T41" fmla="*/ 11 h 59"/>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48" h="59">
                  <a:moveTo>
                    <a:pt x="48" y="11"/>
                  </a:moveTo>
                  <a:lnTo>
                    <a:pt x="48" y="11"/>
                  </a:lnTo>
                  <a:lnTo>
                    <a:pt x="46" y="5"/>
                  </a:lnTo>
                  <a:lnTo>
                    <a:pt x="43" y="2"/>
                  </a:lnTo>
                  <a:lnTo>
                    <a:pt x="37" y="0"/>
                  </a:lnTo>
                  <a:lnTo>
                    <a:pt x="32" y="0"/>
                  </a:lnTo>
                  <a:lnTo>
                    <a:pt x="16" y="0"/>
                  </a:lnTo>
                  <a:lnTo>
                    <a:pt x="0" y="59"/>
                  </a:lnTo>
                  <a:lnTo>
                    <a:pt x="11" y="59"/>
                  </a:lnTo>
                  <a:lnTo>
                    <a:pt x="16" y="34"/>
                  </a:lnTo>
                  <a:lnTo>
                    <a:pt x="23" y="34"/>
                  </a:lnTo>
                  <a:lnTo>
                    <a:pt x="34" y="34"/>
                  </a:lnTo>
                  <a:lnTo>
                    <a:pt x="37" y="32"/>
                  </a:lnTo>
                  <a:lnTo>
                    <a:pt x="41" y="30"/>
                  </a:lnTo>
                  <a:lnTo>
                    <a:pt x="43" y="25"/>
                  </a:lnTo>
                  <a:lnTo>
                    <a:pt x="46" y="21"/>
                  </a:lnTo>
                  <a:lnTo>
                    <a:pt x="48" y="11"/>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ja-JP" altLang="en-US" dirty="0"/>
            </a:p>
          </p:txBody>
        </p:sp>
        <p:sp>
          <p:nvSpPr>
            <p:cNvPr id="1063" name="Freeform 172"/>
            <p:cNvSpPr>
              <a:spLocks/>
            </p:cNvSpPr>
            <p:nvPr userDrawn="1"/>
          </p:nvSpPr>
          <p:spPr bwMode="auto">
            <a:xfrm>
              <a:off x="5018" y="569"/>
              <a:ext cx="40" cy="41"/>
            </a:xfrm>
            <a:custGeom>
              <a:avLst/>
              <a:gdLst>
                <a:gd name="T0" fmla="*/ 31 w 40"/>
                <a:gd name="T1" fmla="*/ 33 h 41"/>
                <a:gd name="T2" fmla="*/ 31 w 40"/>
                <a:gd name="T3" fmla="*/ 33 h 41"/>
                <a:gd name="T4" fmla="*/ 29 w 40"/>
                <a:gd name="T5" fmla="*/ 41 h 41"/>
                <a:gd name="T6" fmla="*/ 18 w 40"/>
                <a:gd name="T7" fmla="*/ 41 h 41"/>
                <a:gd name="T8" fmla="*/ 20 w 40"/>
                <a:gd name="T9" fmla="*/ 35 h 41"/>
                <a:gd name="T10" fmla="*/ 20 w 40"/>
                <a:gd name="T11" fmla="*/ 35 h 41"/>
                <a:gd name="T12" fmla="*/ 15 w 40"/>
                <a:gd name="T13" fmla="*/ 39 h 41"/>
                <a:gd name="T14" fmla="*/ 9 w 40"/>
                <a:gd name="T15" fmla="*/ 41 h 41"/>
                <a:gd name="T16" fmla="*/ 9 w 40"/>
                <a:gd name="T17" fmla="*/ 41 h 41"/>
                <a:gd name="T18" fmla="*/ 2 w 40"/>
                <a:gd name="T19" fmla="*/ 39 h 41"/>
                <a:gd name="T20" fmla="*/ 0 w 40"/>
                <a:gd name="T21" fmla="*/ 37 h 41"/>
                <a:gd name="T22" fmla="*/ 0 w 40"/>
                <a:gd name="T23" fmla="*/ 33 h 41"/>
                <a:gd name="T24" fmla="*/ 0 w 40"/>
                <a:gd name="T25" fmla="*/ 33 h 41"/>
                <a:gd name="T26" fmla="*/ 0 w 40"/>
                <a:gd name="T27" fmla="*/ 30 h 41"/>
                <a:gd name="T28" fmla="*/ 9 w 40"/>
                <a:gd name="T29" fmla="*/ 0 h 41"/>
                <a:gd name="T30" fmla="*/ 20 w 40"/>
                <a:gd name="T31" fmla="*/ 0 h 41"/>
                <a:gd name="T32" fmla="*/ 11 w 40"/>
                <a:gd name="T33" fmla="*/ 26 h 41"/>
                <a:gd name="T34" fmla="*/ 11 w 40"/>
                <a:gd name="T35" fmla="*/ 26 h 41"/>
                <a:gd name="T36" fmla="*/ 11 w 40"/>
                <a:gd name="T37" fmla="*/ 32 h 41"/>
                <a:gd name="T38" fmla="*/ 11 w 40"/>
                <a:gd name="T39" fmla="*/ 32 h 41"/>
                <a:gd name="T40" fmla="*/ 11 w 40"/>
                <a:gd name="T41" fmla="*/ 33 h 41"/>
                <a:gd name="T42" fmla="*/ 15 w 40"/>
                <a:gd name="T43" fmla="*/ 35 h 41"/>
                <a:gd name="T44" fmla="*/ 15 w 40"/>
                <a:gd name="T45" fmla="*/ 35 h 41"/>
                <a:gd name="T46" fmla="*/ 18 w 40"/>
                <a:gd name="T47" fmla="*/ 33 h 41"/>
                <a:gd name="T48" fmla="*/ 20 w 40"/>
                <a:gd name="T49" fmla="*/ 32 h 41"/>
                <a:gd name="T50" fmla="*/ 22 w 40"/>
                <a:gd name="T51" fmla="*/ 26 h 41"/>
                <a:gd name="T52" fmla="*/ 31 w 40"/>
                <a:gd name="T53" fmla="*/ 0 h 41"/>
                <a:gd name="T54" fmla="*/ 40 w 40"/>
                <a:gd name="T55" fmla="*/ 0 h 41"/>
                <a:gd name="T56" fmla="*/ 31 w 40"/>
                <a:gd name="T57" fmla="*/ 33 h 41"/>
                <a:gd name="T58" fmla="*/ 31 w 40"/>
                <a:gd name="T59" fmla="*/ 33 h 41"/>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0" t="0" r="r" b="b"/>
              <a:pathLst>
                <a:path w="40" h="41">
                  <a:moveTo>
                    <a:pt x="31" y="33"/>
                  </a:moveTo>
                  <a:lnTo>
                    <a:pt x="31" y="33"/>
                  </a:lnTo>
                  <a:lnTo>
                    <a:pt x="29" y="41"/>
                  </a:lnTo>
                  <a:lnTo>
                    <a:pt x="18" y="41"/>
                  </a:lnTo>
                  <a:lnTo>
                    <a:pt x="20" y="35"/>
                  </a:lnTo>
                  <a:lnTo>
                    <a:pt x="15" y="39"/>
                  </a:lnTo>
                  <a:lnTo>
                    <a:pt x="9" y="41"/>
                  </a:lnTo>
                  <a:lnTo>
                    <a:pt x="2" y="39"/>
                  </a:lnTo>
                  <a:lnTo>
                    <a:pt x="0" y="37"/>
                  </a:lnTo>
                  <a:lnTo>
                    <a:pt x="0" y="33"/>
                  </a:lnTo>
                  <a:lnTo>
                    <a:pt x="0" y="30"/>
                  </a:lnTo>
                  <a:lnTo>
                    <a:pt x="9" y="0"/>
                  </a:lnTo>
                  <a:lnTo>
                    <a:pt x="20" y="0"/>
                  </a:lnTo>
                  <a:lnTo>
                    <a:pt x="11" y="26"/>
                  </a:lnTo>
                  <a:lnTo>
                    <a:pt x="11" y="32"/>
                  </a:lnTo>
                  <a:lnTo>
                    <a:pt x="11" y="33"/>
                  </a:lnTo>
                  <a:lnTo>
                    <a:pt x="15" y="35"/>
                  </a:lnTo>
                  <a:lnTo>
                    <a:pt x="18" y="33"/>
                  </a:lnTo>
                  <a:lnTo>
                    <a:pt x="20" y="32"/>
                  </a:lnTo>
                  <a:lnTo>
                    <a:pt x="22" y="26"/>
                  </a:lnTo>
                  <a:lnTo>
                    <a:pt x="31" y="0"/>
                  </a:lnTo>
                  <a:lnTo>
                    <a:pt x="40" y="0"/>
                  </a:lnTo>
                  <a:lnTo>
                    <a:pt x="31" y="33"/>
                  </a:lnTo>
                  <a:close/>
                </a:path>
              </a:pathLst>
            </a:custGeom>
            <a:solidFill>
              <a:srgbClr val="48B0C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dirty="0"/>
            </a:p>
          </p:txBody>
        </p:sp>
        <p:sp>
          <p:nvSpPr>
            <p:cNvPr id="1064" name="Freeform 173"/>
            <p:cNvSpPr>
              <a:spLocks/>
            </p:cNvSpPr>
            <p:nvPr userDrawn="1"/>
          </p:nvSpPr>
          <p:spPr bwMode="auto">
            <a:xfrm>
              <a:off x="5058" y="569"/>
              <a:ext cx="31" cy="41"/>
            </a:xfrm>
            <a:custGeom>
              <a:avLst/>
              <a:gdLst>
                <a:gd name="T0" fmla="*/ 30 w 31"/>
                <a:gd name="T1" fmla="*/ 9 h 41"/>
                <a:gd name="T2" fmla="*/ 28 w 31"/>
                <a:gd name="T3" fmla="*/ 9 h 41"/>
                <a:gd name="T4" fmla="*/ 28 w 31"/>
                <a:gd name="T5" fmla="*/ 9 h 41"/>
                <a:gd name="T6" fmla="*/ 23 w 31"/>
                <a:gd name="T7" fmla="*/ 9 h 41"/>
                <a:gd name="T8" fmla="*/ 21 w 31"/>
                <a:gd name="T9" fmla="*/ 10 h 41"/>
                <a:gd name="T10" fmla="*/ 17 w 31"/>
                <a:gd name="T11" fmla="*/ 14 h 41"/>
                <a:gd name="T12" fmla="*/ 15 w 31"/>
                <a:gd name="T13" fmla="*/ 17 h 41"/>
                <a:gd name="T14" fmla="*/ 10 w 31"/>
                <a:gd name="T15" fmla="*/ 41 h 41"/>
                <a:gd name="T16" fmla="*/ 0 w 31"/>
                <a:gd name="T17" fmla="*/ 41 h 41"/>
                <a:gd name="T18" fmla="*/ 8 w 31"/>
                <a:gd name="T19" fmla="*/ 7 h 41"/>
                <a:gd name="T20" fmla="*/ 8 w 31"/>
                <a:gd name="T21" fmla="*/ 7 h 41"/>
                <a:gd name="T22" fmla="*/ 12 w 31"/>
                <a:gd name="T23" fmla="*/ 0 h 41"/>
                <a:gd name="T24" fmla="*/ 21 w 31"/>
                <a:gd name="T25" fmla="*/ 0 h 41"/>
                <a:gd name="T26" fmla="*/ 19 w 31"/>
                <a:gd name="T27" fmla="*/ 5 h 41"/>
                <a:gd name="T28" fmla="*/ 19 w 31"/>
                <a:gd name="T29" fmla="*/ 5 h 41"/>
                <a:gd name="T30" fmla="*/ 24 w 31"/>
                <a:gd name="T31" fmla="*/ 2 h 41"/>
                <a:gd name="T32" fmla="*/ 31 w 31"/>
                <a:gd name="T33" fmla="*/ 0 h 41"/>
                <a:gd name="T34" fmla="*/ 31 w 31"/>
                <a:gd name="T35" fmla="*/ 0 h 41"/>
                <a:gd name="T36" fmla="*/ 30 w 31"/>
                <a:gd name="T37" fmla="*/ 9 h 41"/>
                <a:gd name="T38" fmla="*/ 30 w 31"/>
                <a:gd name="T39" fmla="*/ 9 h 41"/>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31" h="41">
                  <a:moveTo>
                    <a:pt x="30" y="9"/>
                  </a:moveTo>
                  <a:lnTo>
                    <a:pt x="28" y="9"/>
                  </a:lnTo>
                  <a:lnTo>
                    <a:pt x="23" y="9"/>
                  </a:lnTo>
                  <a:lnTo>
                    <a:pt x="21" y="10"/>
                  </a:lnTo>
                  <a:lnTo>
                    <a:pt x="17" y="14"/>
                  </a:lnTo>
                  <a:lnTo>
                    <a:pt x="15" y="17"/>
                  </a:lnTo>
                  <a:lnTo>
                    <a:pt x="10" y="41"/>
                  </a:lnTo>
                  <a:lnTo>
                    <a:pt x="0" y="41"/>
                  </a:lnTo>
                  <a:lnTo>
                    <a:pt x="8" y="7"/>
                  </a:lnTo>
                  <a:lnTo>
                    <a:pt x="12" y="0"/>
                  </a:lnTo>
                  <a:lnTo>
                    <a:pt x="21" y="0"/>
                  </a:lnTo>
                  <a:lnTo>
                    <a:pt x="19" y="5"/>
                  </a:lnTo>
                  <a:lnTo>
                    <a:pt x="24" y="2"/>
                  </a:lnTo>
                  <a:lnTo>
                    <a:pt x="31" y="0"/>
                  </a:lnTo>
                  <a:lnTo>
                    <a:pt x="30" y="9"/>
                  </a:lnTo>
                  <a:close/>
                </a:path>
              </a:pathLst>
            </a:custGeom>
            <a:solidFill>
              <a:srgbClr val="48B0C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dirty="0"/>
            </a:p>
          </p:txBody>
        </p:sp>
        <p:sp>
          <p:nvSpPr>
            <p:cNvPr id="1065" name="Freeform 174"/>
            <p:cNvSpPr>
              <a:spLocks/>
            </p:cNvSpPr>
            <p:nvPr userDrawn="1"/>
          </p:nvSpPr>
          <p:spPr bwMode="auto">
            <a:xfrm>
              <a:off x="5088" y="569"/>
              <a:ext cx="35" cy="41"/>
            </a:xfrm>
            <a:custGeom>
              <a:avLst/>
              <a:gdLst>
                <a:gd name="T0" fmla="*/ 33 w 35"/>
                <a:gd name="T1" fmla="*/ 12 h 41"/>
                <a:gd name="T2" fmla="*/ 25 w 35"/>
                <a:gd name="T3" fmla="*/ 12 h 41"/>
                <a:gd name="T4" fmla="*/ 25 w 35"/>
                <a:gd name="T5" fmla="*/ 12 h 41"/>
                <a:gd name="T6" fmla="*/ 25 w 35"/>
                <a:gd name="T7" fmla="*/ 7 h 41"/>
                <a:gd name="T8" fmla="*/ 25 w 35"/>
                <a:gd name="T9" fmla="*/ 7 h 41"/>
                <a:gd name="T10" fmla="*/ 25 w 35"/>
                <a:gd name="T11" fmla="*/ 5 h 41"/>
                <a:gd name="T12" fmla="*/ 23 w 35"/>
                <a:gd name="T13" fmla="*/ 5 h 41"/>
                <a:gd name="T14" fmla="*/ 23 w 35"/>
                <a:gd name="T15" fmla="*/ 5 h 41"/>
                <a:gd name="T16" fmla="*/ 17 w 35"/>
                <a:gd name="T17" fmla="*/ 7 h 41"/>
                <a:gd name="T18" fmla="*/ 16 w 35"/>
                <a:gd name="T19" fmla="*/ 10 h 41"/>
                <a:gd name="T20" fmla="*/ 16 w 35"/>
                <a:gd name="T21" fmla="*/ 10 h 41"/>
                <a:gd name="T22" fmla="*/ 17 w 35"/>
                <a:gd name="T23" fmla="*/ 12 h 41"/>
                <a:gd name="T24" fmla="*/ 19 w 35"/>
                <a:gd name="T25" fmla="*/ 14 h 41"/>
                <a:gd name="T26" fmla="*/ 23 w 35"/>
                <a:gd name="T27" fmla="*/ 17 h 41"/>
                <a:gd name="T28" fmla="*/ 28 w 35"/>
                <a:gd name="T29" fmla="*/ 21 h 41"/>
                <a:gd name="T30" fmla="*/ 30 w 35"/>
                <a:gd name="T31" fmla="*/ 23 h 41"/>
                <a:gd name="T32" fmla="*/ 30 w 35"/>
                <a:gd name="T33" fmla="*/ 26 h 41"/>
                <a:gd name="T34" fmla="*/ 30 w 35"/>
                <a:gd name="T35" fmla="*/ 26 h 41"/>
                <a:gd name="T36" fmla="*/ 30 w 35"/>
                <a:gd name="T37" fmla="*/ 30 h 41"/>
                <a:gd name="T38" fmla="*/ 30 w 35"/>
                <a:gd name="T39" fmla="*/ 30 h 41"/>
                <a:gd name="T40" fmla="*/ 28 w 35"/>
                <a:gd name="T41" fmla="*/ 35 h 41"/>
                <a:gd name="T42" fmla="*/ 23 w 35"/>
                <a:gd name="T43" fmla="*/ 39 h 41"/>
                <a:gd name="T44" fmla="*/ 17 w 35"/>
                <a:gd name="T45" fmla="*/ 41 h 41"/>
                <a:gd name="T46" fmla="*/ 12 w 35"/>
                <a:gd name="T47" fmla="*/ 41 h 41"/>
                <a:gd name="T48" fmla="*/ 12 w 35"/>
                <a:gd name="T49" fmla="*/ 41 h 41"/>
                <a:gd name="T50" fmla="*/ 3 w 35"/>
                <a:gd name="T51" fmla="*/ 39 h 41"/>
                <a:gd name="T52" fmla="*/ 1 w 35"/>
                <a:gd name="T53" fmla="*/ 37 h 41"/>
                <a:gd name="T54" fmla="*/ 0 w 35"/>
                <a:gd name="T55" fmla="*/ 33 h 41"/>
                <a:gd name="T56" fmla="*/ 0 w 35"/>
                <a:gd name="T57" fmla="*/ 33 h 41"/>
                <a:gd name="T58" fmla="*/ 1 w 35"/>
                <a:gd name="T59" fmla="*/ 28 h 41"/>
                <a:gd name="T60" fmla="*/ 10 w 35"/>
                <a:gd name="T61" fmla="*/ 28 h 41"/>
                <a:gd name="T62" fmla="*/ 10 w 35"/>
                <a:gd name="T63" fmla="*/ 28 h 41"/>
                <a:gd name="T64" fmla="*/ 10 w 35"/>
                <a:gd name="T65" fmla="*/ 32 h 41"/>
                <a:gd name="T66" fmla="*/ 10 w 35"/>
                <a:gd name="T67" fmla="*/ 32 h 41"/>
                <a:gd name="T68" fmla="*/ 10 w 35"/>
                <a:gd name="T69" fmla="*/ 33 h 41"/>
                <a:gd name="T70" fmla="*/ 14 w 35"/>
                <a:gd name="T71" fmla="*/ 35 h 41"/>
                <a:gd name="T72" fmla="*/ 14 w 35"/>
                <a:gd name="T73" fmla="*/ 35 h 41"/>
                <a:gd name="T74" fmla="*/ 16 w 35"/>
                <a:gd name="T75" fmla="*/ 35 h 41"/>
                <a:gd name="T76" fmla="*/ 17 w 35"/>
                <a:gd name="T77" fmla="*/ 33 h 41"/>
                <a:gd name="T78" fmla="*/ 19 w 35"/>
                <a:gd name="T79" fmla="*/ 28 h 41"/>
                <a:gd name="T80" fmla="*/ 19 w 35"/>
                <a:gd name="T81" fmla="*/ 28 h 41"/>
                <a:gd name="T82" fmla="*/ 19 w 35"/>
                <a:gd name="T83" fmla="*/ 26 h 41"/>
                <a:gd name="T84" fmla="*/ 17 w 35"/>
                <a:gd name="T85" fmla="*/ 25 h 41"/>
                <a:gd name="T86" fmla="*/ 12 w 35"/>
                <a:gd name="T87" fmla="*/ 21 h 41"/>
                <a:gd name="T88" fmla="*/ 9 w 35"/>
                <a:gd name="T89" fmla="*/ 17 h 41"/>
                <a:gd name="T90" fmla="*/ 7 w 35"/>
                <a:gd name="T91" fmla="*/ 16 h 41"/>
                <a:gd name="T92" fmla="*/ 7 w 35"/>
                <a:gd name="T93" fmla="*/ 12 h 41"/>
                <a:gd name="T94" fmla="*/ 7 w 35"/>
                <a:gd name="T95" fmla="*/ 12 h 41"/>
                <a:gd name="T96" fmla="*/ 7 w 35"/>
                <a:gd name="T97" fmla="*/ 9 h 41"/>
                <a:gd name="T98" fmla="*/ 7 w 35"/>
                <a:gd name="T99" fmla="*/ 9 h 41"/>
                <a:gd name="T100" fmla="*/ 9 w 35"/>
                <a:gd name="T101" fmla="*/ 5 h 41"/>
                <a:gd name="T102" fmla="*/ 12 w 35"/>
                <a:gd name="T103" fmla="*/ 2 h 41"/>
                <a:gd name="T104" fmla="*/ 17 w 35"/>
                <a:gd name="T105" fmla="*/ 0 h 41"/>
                <a:gd name="T106" fmla="*/ 23 w 35"/>
                <a:gd name="T107" fmla="*/ 0 h 41"/>
                <a:gd name="T108" fmla="*/ 23 w 35"/>
                <a:gd name="T109" fmla="*/ 0 h 41"/>
                <a:gd name="T110" fmla="*/ 32 w 35"/>
                <a:gd name="T111" fmla="*/ 0 h 41"/>
                <a:gd name="T112" fmla="*/ 33 w 35"/>
                <a:gd name="T113" fmla="*/ 3 h 41"/>
                <a:gd name="T114" fmla="*/ 35 w 35"/>
                <a:gd name="T115" fmla="*/ 7 h 41"/>
                <a:gd name="T116" fmla="*/ 35 w 35"/>
                <a:gd name="T117" fmla="*/ 7 h 41"/>
                <a:gd name="T118" fmla="*/ 33 w 35"/>
                <a:gd name="T119" fmla="*/ 12 h 41"/>
                <a:gd name="T120" fmla="*/ 33 w 35"/>
                <a:gd name="T121" fmla="*/ 12 h 41"/>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0" t="0" r="r" b="b"/>
              <a:pathLst>
                <a:path w="35" h="41">
                  <a:moveTo>
                    <a:pt x="33" y="12"/>
                  </a:moveTo>
                  <a:lnTo>
                    <a:pt x="25" y="12"/>
                  </a:lnTo>
                  <a:lnTo>
                    <a:pt x="25" y="7"/>
                  </a:lnTo>
                  <a:lnTo>
                    <a:pt x="25" y="5"/>
                  </a:lnTo>
                  <a:lnTo>
                    <a:pt x="23" y="5"/>
                  </a:lnTo>
                  <a:lnTo>
                    <a:pt x="17" y="7"/>
                  </a:lnTo>
                  <a:lnTo>
                    <a:pt x="16" y="10"/>
                  </a:lnTo>
                  <a:lnTo>
                    <a:pt x="17" y="12"/>
                  </a:lnTo>
                  <a:lnTo>
                    <a:pt x="19" y="14"/>
                  </a:lnTo>
                  <a:lnTo>
                    <a:pt x="23" y="17"/>
                  </a:lnTo>
                  <a:lnTo>
                    <a:pt x="28" y="21"/>
                  </a:lnTo>
                  <a:lnTo>
                    <a:pt x="30" y="23"/>
                  </a:lnTo>
                  <a:lnTo>
                    <a:pt x="30" y="26"/>
                  </a:lnTo>
                  <a:lnTo>
                    <a:pt x="30" y="30"/>
                  </a:lnTo>
                  <a:lnTo>
                    <a:pt x="28" y="35"/>
                  </a:lnTo>
                  <a:lnTo>
                    <a:pt x="23" y="39"/>
                  </a:lnTo>
                  <a:lnTo>
                    <a:pt x="17" y="41"/>
                  </a:lnTo>
                  <a:lnTo>
                    <a:pt x="12" y="41"/>
                  </a:lnTo>
                  <a:lnTo>
                    <a:pt x="3" y="39"/>
                  </a:lnTo>
                  <a:lnTo>
                    <a:pt x="1" y="37"/>
                  </a:lnTo>
                  <a:lnTo>
                    <a:pt x="0" y="33"/>
                  </a:lnTo>
                  <a:lnTo>
                    <a:pt x="1" y="28"/>
                  </a:lnTo>
                  <a:lnTo>
                    <a:pt x="10" y="28"/>
                  </a:lnTo>
                  <a:lnTo>
                    <a:pt x="10" y="32"/>
                  </a:lnTo>
                  <a:lnTo>
                    <a:pt x="10" y="33"/>
                  </a:lnTo>
                  <a:lnTo>
                    <a:pt x="14" y="35"/>
                  </a:lnTo>
                  <a:lnTo>
                    <a:pt x="16" y="35"/>
                  </a:lnTo>
                  <a:lnTo>
                    <a:pt x="17" y="33"/>
                  </a:lnTo>
                  <a:lnTo>
                    <a:pt x="19" y="28"/>
                  </a:lnTo>
                  <a:lnTo>
                    <a:pt x="19" y="26"/>
                  </a:lnTo>
                  <a:lnTo>
                    <a:pt x="17" y="25"/>
                  </a:lnTo>
                  <a:lnTo>
                    <a:pt x="12" y="21"/>
                  </a:lnTo>
                  <a:lnTo>
                    <a:pt x="9" y="17"/>
                  </a:lnTo>
                  <a:lnTo>
                    <a:pt x="7" y="16"/>
                  </a:lnTo>
                  <a:lnTo>
                    <a:pt x="7" y="12"/>
                  </a:lnTo>
                  <a:lnTo>
                    <a:pt x="7" y="9"/>
                  </a:lnTo>
                  <a:lnTo>
                    <a:pt x="9" y="5"/>
                  </a:lnTo>
                  <a:lnTo>
                    <a:pt x="12" y="2"/>
                  </a:lnTo>
                  <a:lnTo>
                    <a:pt x="17" y="0"/>
                  </a:lnTo>
                  <a:lnTo>
                    <a:pt x="23" y="0"/>
                  </a:lnTo>
                  <a:lnTo>
                    <a:pt x="32" y="0"/>
                  </a:lnTo>
                  <a:lnTo>
                    <a:pt x="33" y="3"/>
                  </a:lnTo>
                  <a:lnTo>
                    <a:pt x="35" y="7"/>
                  </a:lnTo>
                  <a:lnTo>
                    <a:pt x="33" y="12"/>
                  </a:lnTo>
                  <a:close/>
                </a:path>
              </a:pathLst>
            </a:custGeom>
            <a:solidFill>
              <a:srgbClr val="48B0C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dirty="0"/>
            </a:p>
          </p:txBody>
        </p:sp>
        <p:sp>
          <p:nvSpPr>
            <p:cNvPr id="1066" name="Freeform 175"/>
            <p:cNvSpPr>
              <a:spLocks/>
            </p:cNvSpPr>
            <p:nvPr userDrawn="1"/>
          </p:nvSpPr>
          <p:spPr bwMode="auto">
            <a:xfrm>
              <a:off x="5125" y="569"/>
              <a:ext cx="41" cy="41"/>
            </a:xfrm>
            <a:custGeom>
              <a:avLst/>
              <a:gdLst>
                <a:gd name="T0" fmla="*/ 30 w 41"/>
                <a:gd name="T1" fmla="*/ 33 h 41"/>
                <a:gd name="T2" fmla="*/ 30 w 41"/>
                <a:gd name="T3" fmla="*/ 33 h 41"/>
                <a:gd name="T4" fmla="*/ 28 w 41"/>
                <a:gd name="T5" fmla="*/ 41 h 41"/>
                <a:gd name="T6" fmla="*/ 19 w 41"/>
                <a:gd name="T7" fmla="*/ 41 h 41"/>
                <a:gd name="T8" fmla="*/ 19 w 41"/>
                <a:gd name="T9" fmla="*/ 35 h 41"/>
                <a:gd name="T10" fmla="*/ 19 w 41"/>
                <a:gd name="T11" fmla="*/ 35 h 41"/>
                <a:gd name="T12" fmla="*/ 14 w 41"/>
                <a:gd name="T13" fmla="*/ 39 h 41"/>
                <a:gd name="T14" fmla="*/ 9 w 41"/>
                <a:gd name="T15" fmla="*/ 41 h 41"/>
                <a:gd name="T16" fmla="*/ 9 w 41"/>
                <a:gd name="T17" fmla="*/ 41 h 41"/>
                <a:gd name="T18" fmla="*/ 3 w 41"/>
                <a:gd name="T19" fmla="*/ 39 h 41"/>
                <a:gd name="T20" fmla="*/ 2 w 41"/>
                <a:gd name="T21" fmla="*/ 37 h 41"/>
                <a:gd name="T22" fmla="*/ 0 w 41"/>
                <a:gd name="T23" fmla="*/ 33 h 41"/>
                <a:gd name="T24" fmla="*/ 0 w 41"/>
                <a:gd name="T25" fmla="*/ 33 h 41"/>
                <a:gd name="T26" fmla="*/ 2 w 41"/>
                <a:gd name="T27" fmla="*/ 30 h 41"/>
                <a:gd name="T28" fmla="*/ 9 w 41"/>
                <a:gd name="T29" fmla="*/ 0 h 41"/>
                <a:gd name="T30" fmla="*/ 19 w 41"/>
                <a:gd name="T31" fmla="*/ 0 h 41"/>
                <a:gd name="T32" fmla="*/ 12 w 41"/>
                <a:gd name="T33" fmla="*/ 26 h 41"/>
                <a:gd name="T34" fmla="*/ 12 w 41"/>
                <a:gd name="T35" fmla="*/ 26 h 41"/>
                <a:gd name="T36" fmla="*/ 11 w 41"/>
                <a:gd name="T37" fmla="*/ 32 h 41"/>
                <a:gd name="T38" fmla="*/ 11 w 41"/>
                <a:gd name="T39" fmla="*/ 32 h 41"/>
                <a:gd name="T40" fmla="*/ 12 w 41"/>
                <a:gd name="T41" fmla="*/ 33 h 41"/>
                <a:gd name="T42" fmla="*/ 14 w 41"/>
                <a:gd name="T43" fmla="*/ 35 h 41"/>
                <a:gd name="T44" fmla="*/ 14 w 41"/>
                <a:gd name="T45" fmla="*/ 35 h 41"/>
                <a:gd name="T46" fmla="*/ 18 w 41"/>
                <a:gd name="T47" fmla="*/ 33 h 41"/>
                <a:gd name="T48" fmla="*/ 19 w 41"/>
                <a:gd name="T49" fmla="*/ 32 h 41"/>
                <a:gd name="T50" fmla="*/ 23 w 41"/>
                <a:gd name="T51" fmla="*/ 26 h 41"/>
                <a:gd name="T52" fmla="*/ 30 w 41"/>
                <a:gd name="T53" fmla="*/ 0 h 41"/>
                <a:gd name="T54" fmla="*/ 41 w 41"/>
                <a:gd name="T55" fmla="*/ 0 h 41"/>
                <a:gd name="T56" fmla="*/ 30 w 41"/>
                <a:gd name="T57" fmla="*/ 33 h 41"/>
                <a:gd name="T58" fmla="*/ 30 w 41"/>
                <a:gd name="T59" fmla="*/ 33 h 41"/>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0" t="0" r="r" b="b"/>
              <a:pathLst>
                <a:path w="41" h="41">
                  <a:moveTo>
                    <a:pt x="30" y="33"/>
                  </a:moveTo>
                  <a:lnTo>
                    <a:pt x="30" y="33"/>
                  </a:lnTo>
                  <a:lnTo>
                    <a:pt x="28" y="41"/>
                  </a:lnTo>
                  <a:lnTo>
                    <a:pt x="19" y="41"/>
                  </a:lnTo>
                  <a:lnTo>
                    <a:pt x="19" y="35"/>
                  </a:lnTo>
                  <a:lnTo>
                    <a:pt x="14" y="39"/>
                  </a:lnTo>
                  <a:lnTo>
                    <a:pt x="9" y="41"/>
                  </a:lnTo>
                  <a:lnTo>
                    <a:pt x="3" y="39"/>
                  </a:lnTo>
                  <a:lnTo>
                    <a:pt x="2" y="37"/>
                  </a:lnTo>
                  <a:lnTo>
                    <a:pt x="0" y="33"/>
                  </a:lnTo>
                  <a:lnTo>
                    <a:pt x="2" y="30"/>
                  </a:lnTo>
                  <a:lnTo>
                    <a:pt x="9" y="0"/>
                  </a:lnTo>
                  <a:lnTo>
                    <a:pt x="19" y="0"/>
                  </a:lnTo>
                  <a:lnTo>
                    <a:pt x="12" y="26"/>
                  </a:lnTo>
                  <a:lnTo>
                    <a:pt x="11" y="32"/>
                  </a:lnTo>
                  <a:lnTo>
                    <a:pt x="12" y="33"/>
                  </a:lnTo>
                  <a:lnTo>
                    <a:pt x="14" y="35"/>
                  </a:lnTo>
                  <a:lnTo>
                    <a:pt x="18" y="33"/>
                  </a:lnTo>
                  <a:lnTo>
                    <a:pt x="19" y="32"/>
                  </a:lnTo>
                  <a:lnTo>
                    <a:pt x="23" y="26"/>
                  </a:lnTo>
                  <a:lnTo>
                    <a:pt x="30" y="0"/>
                  </a:lnTo>
                  <a:lnTo>
                    <a:pt x="41" y="0"/>
                  </a:lnTo>
                  <a:lnTo>
                    <a:pt x="30" y="33"/>
                  </a:lnTo>
                  <a:close/>
                </a:path>
              </a:pathLst>
            </a:custGeom>
            <a:solidFill>
              <a:srgbClr val="48B0C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dirty="0"/>
            </a:p>
          </p:txBody>
        </p:sp>
        <p:sp>
          <p:nvSpPr>
            <p:cNvPr id="1067" name="Freeform 176"/>
            <p:cNvSpPr>
              <a:spLocks noEditPoints="1"/>
            </p:cNvSpPr>
            <p:nvPr userDrawn="1"/>
          </p:nvSpPr>
          <p:spPr bwMode="auto">
            <a:xfrm>
              <a:off x="5166" y="553"/>
              <a:ext cx="26" cy="57"/>
            </a:xfrm>
            <a:custGeom>
              <a:avLst/>
              <a:gdLst>
                <a:gd name="T0" fmla="*/ 23 w 26"/>
                <a:gd name="T1" fmla="*/ 7 h 57"/>
                <a:gd name="T2" fmla="*/ 12 w 26"/>
                <a:gd name="T3" fmla="*/ 7 h 57"/>
                <a:gd name="T4" fmla="*/ 16 w 26"/>
                <a:gd name="T5" fmla="*/ 0 h 57"/>
                <a:gd name="T6" fmla="*/ 26 w 26"/>
                <a:gd name="T7" fmla="*/ 0 h 57"/>
                <a:gd name="T8" fmla="*/ 23 w 26"/>
                <a:gd name="T9" fmla="*/ 7 h 57"/>
                <a:gd name="T10" fmla="*/ 9 w 26"/>
                <a:gd name="T11" fmla="*/ 57 h 57"/>
                <a:gd name="T12" fmla="*/ 0 w 26"/>
                <a:gd name="T13" fmla="*/ 57 h 57"/>
                <a:gd name="T14" fmla="*/ 10 w 26"/>
                <a:gd name="T15" fmla="*/ 16 h 57"/>
                <a:gd name="T16" fmla="*/ 21 w 26"/>
                <a:gd name="T17" fmla="*/ 16 h 57"/>
                <a:gd name="T18" fmla="*/ 9 w 26"/>
                <a:gd name="T19" fmla="*/ 57 h 57"/>
                <a:gd name="T20" fmla="*/ 9 w 26"/>
                <a:gd name="T21" fmla="*/ 57 h 57"/>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26" h="57">
                  <a:moveTo>
                    <a:pt x="23" y="7"/>
                  </a:moveTo>
                  <a:lnTo>
                    <a:pt x="12" y="7"/>
                  </a:lnTo>
                  <a:lnTo>
                    <a:pt x="16" y="0"/>
                  </a:lnTo>
                  <a:lnTo>
                    <a:pt x="26" y="0"/>
                  </a:lnTo>
                  <a:lnTo>
                    <a:pt x="23" y="7"/>
                  </a:lnTo>
                  <a:close/>
                  <a:moveTo>
                    <a:pt x="9" y="57"/>
                  </a:moveTo>
                  <a:lnTo>
                    <a:pt x="0" y="57"/>
                  </a:lnTo>
                  <a:lnTo>
                    <a:pt x="10" y="16"/>
                  </a:lnTo>
                  <a:lnTo>
                    <a:pt x="21" y="16"/>
                  </a:lnTo>
                  <a:lnTo>
                    <a:pt x="9" y="57"/>
                  </a:lnTo>
                  <a:close/>
                </a:path>
              </a:pathLst>
            </a:custGeom>
            <a:solidFill>
              <a:srgbClr val="48B0C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dirty="0"/>
            </a:p>
          </p:txBody>
        </p:sp>
        <p:sp>
          <p:nvSpPr>
            <p:cNvPr id="1068" name="Freeform 177"/>
            <p:cNvSpPr>
              <a:spLocks/>
            </p:cNvSpPr>
            <p:nvPr userDrawn="1"/>
          </p:nvSpPr>
          <p:spPr bwMode="auto">
            <a:xfrm>
              <a:off x="5178" y="553"/>
              <a:ext cx="14" cy="7"/>
            </a:xfrm>
            <a:custGeom>
              <a:avLst/>
              <a:gdLst>
                <a:gd name="T0" fmla="*/ 11 w 14"/>
                <a:gd name="T1" fmla="*/ 7 h 7"/>
                <a:gd name="T2" fmla="*/ 0 w 14"/>
                <a:gd name="T3" fmla="*/ 7 h 7"/>
                <a:gd name="T4" fmla="*/ 4 w 14"/>
                <a:gd name="T5" fmla="*/ 0 h 7"/>
                <a:gd name="T6" fmla="*/ 14 w 14"/>
                <a:gd name="T7" fmla="*/ 0 h 7"/>
                <a:gd name="T8" fmla="*/ 11 w 14"/>
                <a:gd name="T9" fmla="*/ 7 h 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4" h="7">
                  <a:moveTo>
                    <a:pt x="11" y="7"/>
                  </a:moveTo>
                  <a:lnTo>
                    <a:pt x="0" y="7"/>
                  </a:lnTo>
                  <a:lnTo>
                    <a:pt x="4" y="0"/>
                  </a:lnTo>
                  <a:lnTo>
                    <a:pt x="14" y="0"/>
                  </a:lnTo>
                  <a:lnTo>
                    <a:pt x="11" y="7"/>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ja-JP" altLang="en-US" dirty="0"/>
            </a:p>
          </p:txBody>
        </p:sp>
        <p:sp>
          <p:nvSpPr>
            <p:cNvPr id="1069" name="Freeform 178"/>
            <p:cNvSpPr>
              <a:spLocks/>
            </p:cNvSpPr>
            <p:nvPr userDrawn="1"/>
          </p:nvSpPr>
          <p:spPr bwMode="auto">
            <a:xfrm>
              <a:off x="5166" y="569"/>
              <a:ext cx="21" cy="41"/>
            </a:xfrm>
            <a:custGeom>
              <a:avLst/>
              <a:gdLst>
                <a:gd name="T0" fmla="*/ 9 w 21"/>
                <a:gd name="T1" fmla="*/ 41 h 41"/>
                <a:gd name="T2" fmla="*/ 0 w 21"/>
                <a:gd name="T3" fmla="*/ 41 h 41"/>
                <a:gd name="T4" fmla="*/ 10 w 21"/>
                <a:gd name="T5" fmla="*/ 0 h 41"/>
                <a:gd name="T6" fmla="*/ 21 w 21"/>
                <a:gd name="T7" fmla="*/ 0 h 41"/>
                <a:gd name="T8" fmla="*/ 9 w 21"/>
                <a:gd name="T9" fmla="*/ 41 h 41"/>
                <a:gd name="T10" fmla="*/ 9 w 21"/>
                <a:gd name="T11" fmla="*/ 41 h 41"/>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1" h="41">
                  <a:moveTo>
                    <a:pt x="9" y="41"/>
                  </a:moveTo>
                  <a:lnTo>
                    <a:pt x="0" y="41"/>
                  </a:lnTo>
                  <a:lnTo>
                    <a:pt x="10" y="0"/>
                  </a:lnTo>
                  <a:lnTo>
                    <a:pt x="21" y="0"/>
                  </a:lnTo>
                  <a:lnTo>
                    <a:pt x="9" y="41"/>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ja-JP" altLang="en-US" dirty="0"/>
            </a:p>
          </p:txBody>
        </p:sp>
        <p:sp>
          <p:nvSpPr>
            <p:cNvPr id="1070" name="Freeform 179"/>
            <p:cNvSpPr>
              <a:spLocks/>
            </p:cNvSpPr>
            <p:nvPr userDrawn="1"/>
          </p:nvSpPr>
          <p:spPr bwMode="auto">
            <a:xfrm>
              <a:off x="5187" y="569"/>
              <a:ext cx="39" cy="41"/>
            </a:xfrm>
            <a:custGeom>
              <a:avLst/>
              <a:gdLst>
                <a:gd name="T0" fmla="*/ 39 w 39"/>
                <a:gd name="T1" fmla="*/ 12 h 41"/>
                <a:gd name="T2" fmla="*/ 30 w 39"/>
                <a:gd name="T3" fmla="*/ 41 h 41"/>
                <a:gd name="T4" fmla="*/ 21 w 39"/>
                <a:gd name="T5" fmla="*/ 41 h 41"/>
                <a:gd name="T6" fmla="*/ 28 w 39"/>
                <a:gd name="T7" fmla="*/ 14 h 41"/>
                <a:gd name="T8" fmla="*/ 28 w 39"/>
                <a:gd name="T9" fmla="*/ 14 h 41"/>
                <a:gd name="T10" fmla="*/ 28 w 39"/>
                <a:gd name="T11" fmla="*/ 9 h 41"/>
                <a:gd name="T12" fmla="*/ 28 w 39"/>
                <a:gd name="T13" fmla="*/ 9 h 41"/>
                <a:gd name="T14" fmla="*/ 28 w 39"/>
                <a:gd name="T15" fmla="*/ 7 h 41"/>
                <a:gd name="T16" fmla="*/ 27 w 39"/>
                <a:gd name="T17" fmla="*/ 5 h 41"/>
                <a:gd name="T18" fmla="*/ 27 w 39"/>
                <a:gd name="T19" fmla="*/ 5 h 41"/>
                <a:gd name="T20" fmla="*/ 23 w 39"/>
                <a:gd name="T21" fmla="*/ 7 h 41"/>
                <a:gd name="T22" fmla="*/ 20 w 39"/>
                <a:gd name="T23" fmla="*/ 9 h 41"/>
                <a:gd name="T24" fmla="*/ 18 w 39"/>
                <a:gd name="T25" fmla="*/ 14 h 41"/>
                <a:gd name="T26" fmla="*/ 11 w 39"/>
                <a:gd name="T27" fmla="*/ 41 h 41"/>
                <a:gd name="T28" fmla="*/ 0 w 39"/>
                <a:gd name="T29" fmla="*/ 41 h 41"/>
                <a:gd name="T30" fmla="*/ 9 w 39"/>
                <a:gd name="T31" fmla="*/ 7 h 41"/>
                <a:gd name="T32" fmla="*/ 9 w 39"/>
                <a:gd name="T33" fmla="*/ 7 h 41"/>
                <a:gd name="T34" fmla="*/ 11 w 39"/>
                <a:gd name="T35" fmla="*/ 0 h 41"/>
                <a:gd name="T36" fmla="*/ 21 w 39"/>
                <a:gd name="T37" fmla="*/ 0 h 41"/>
                <a:gd name="T38" fmla="*/ 20 w 39"/>
                <a:gd name="T39" fmla="*/ 5 h 41"/>
                <a:gd name="T40" fmla="*/ 20 w 39"/>
                <a:gd name="T41" fmla="*/ 5 h 41"/>
                <a:gd name="T42" fmla="*/ 25 w 39"/>
                <a:gd name="T43" fmla="*/ 0 h 41"/>
                <a:gd name="T44" fmla="*/ 32 w 39"/>
                <a:gd name="T45" fmla="*/ 0 h 41"/>
                <a:gd name="T46" fmla="*/ 32 w 39"/>
                <a:gd name="T47" fmla="*/ 0 h 41"/>
                <a:gd name="T48" fmla="*/ 37 w 39"/>
                <a:gd name="T49" fmla="*/ 0 h 41"/>
                <a:gd name="T50" fmla="*/ 39 w 39"/>
                <a:gd name="T51" fmla="*/ 3 h 41"/>
                <a:gd name="T52" fmla="*/ 39 w 39"/>
                <a:gd name="T53" fmla="*/ 7 h 41"/>
                <a:gd name="T54" fmla="*/ 39 w 39"/>
                <a:gd name="T55" fmla="*/ 7 h 41"/>
                <a:gd name="T56" fmla="*/ 39 w 39"/>
                <a:gd name="T57" fmla="*/ 12 h 41"/>
                <a:gd name="T58" fmla="*/ 39 w 39"/>
                <a:gd name="T59" fmla="*/ 12 h 41"/>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0" t="0" r="r" b="b"/>
              <a:pathLst>
                <a:path w="39" h="41">
                  <a:moveTo>
                    <a:pt x="39" y="12"/>
                  </a:moveTo>
                  <a:lnTo>
                    <a:pt x="30" y="41"/>
                  </a:lnTo>
                  <a:lnTo>
                    <a:pt x="21" y="41"/>
                  </a:lnTo>
                  <a:lnTo>
                    <a:pt x="28" y="14"/>
                  </a:lnTo>
                  <a:lnTo>
                    <a:pt x="28" y="9"/>
                  </a:lnTo>
                  <a:lnTo>
                    <a:pt x="28" y="7"/>
                  </a:lnTo>
                  <a:lnTo>
                    <a:pt x="27" y="5"/>
                  </a:lnTo>
                  <a:lnTo>
                    <a:pt x="23" y="7"/>
                  </a:lnTo>
                  <a:lnTo>
                    <a:pt x="20" y="9"/>
                  </a:lnTo>
                  <a:lnTo>
                    <a:pt x="18" y="14"/>
                  </a:lnTo>
                  <a:lnTo>
                    <a:pt x="11" y="41"/>
                  </a:lnTo>
                  <a:lnTo>
                    <a:pt x="0" y="41"/>
                  </a:lnTo>
                  <a:lnTo>
                    <a:pt x="9" y="7"/>
                  </a:lnTo>
                  <a:lnTo>
                    <a:pt x="11" y="0"/>
                  </a:lnTo>
                  <a:lnTo>
                    <a:pt x="21" y="0"/>
                  </a:lnTo>
                  <a:lnTo>
                    <a:pt x="20" y="5"/>
                  </a:lnTo>
                  <a:lnTo>
                    <a:pt x="25" y="0"/>
                  </a:lnTo>
                  <a:lnTo>
                    <a:pt x="32" y="0"/>
                  </a:lnTo>
                  <a:lnTo>
                    <a:pt x="37" y="0"/>
                  </a:lnTo>
                  <a:lnTo>
                    <a:pt x="39" y="3"/>
                  </a:lnTo>
                  <a:lnTo>
                    <a:pt x="39" y="7"/>
                  </a:lnTo>
                  <a:lnTo>
                    <a:pt x="39" y="12"/>
                  </a:lnTo>
                  <a:close/>
                </a:path>
              </a:pathLst>
            </a:custGeom>
            <a:solidFill>
              <a:srgbClr val="48B0C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dirty="0"/>
            </a:p>
          </p:txBody>
        </p:sp>
        <p:sp>
          <p:nvSpPr>
            <p:cNvPr id="1071" name="Freeform 180"/>
            <p:cNvSpPr>
              <a:spLocks noEditPoints="1"/>
            </p:cNvSpPr>
            <p:nvPr userDrawn="1"/>
          </p:nvSpPr>
          <p:spPr bwMode="auto">
            <a:xfrm>
              <a:off x="5226" y="569"/>
              <a:ext cx="44" cy="57"/>
            </a:xfrm>
            <a:custGeom>
              <a:avLst/>
              <a:gdLst>
                <a:gd name="T0" fmla="*/ 30 w 44"/>
                <a:gd name="T1" fmla="*/ 10 h 57"/>
                <a:gd name="T2" fmla="*/ 28 w 44"/>
                <a:gd name="T3" fmla="*/ 21 h 57"/>
                <a:gd name="T4" fmla="*/ 21 w 44"/>
                <a:gd name="T5" fmla="*/ 32 h 57"/>
                <a:gd name="T6" fmla="*/ 18 w 44"/>
                <a:gd name="T7" fmla="*/ 33 h 57"/>
                <a:gd name="T8" fmla="*/ 14 w 44"/>
                <a:gd name="T9" fmla="*/ 30 h 57"/>
                <a:gd name="T10" fmla="*/ 16 w 44"/>
                <a:gd name="T11" fmla="*/ 21 h 57"/>
                <a:gd name="T12" fmla="*/ 20 w 44"/>
                <a:gd name="T13" fmla="*/ 12 h 57"/>
                <a:gd name="T14" fmla="*/ 27 w 44"/>
                <a:gd name="T15" fmla="*/ 5 h 57"/>
                <a:gd name="T16" fmla="*/ 28 w 44"/>
                <a:gd name="T17" fmla="*/ 7 h 57"/>
                <a:gd name="T18" fmla="*/ 44 w 44"/>
                <a:gd name="T19" fmla="*/ 0 h 57"/>
                <a:gd name="T20" fmla="*/ 32 w 44"/>
                <a:gd name="T21" fmla="*/ 5 h 57"/>
                <a:gd name="T22" fmla="*/ 32 w 44"/>
                <a:gd name="T23" fmla="*/ 2 h 57"/>
                <a:gd name="T24" fmla="*/ 23 w 44"/>
                <a:gd name="T25" fmla="*/ 0 h 57"/>
                <a:gd name="T26" fmla="*/ 18 w 44"/>
                <a:gd name="T27" fmla="*/ 2 h 57"/>
                <a:gd name="T28" fmla="*/ 9 w 44"/>
                <a:gd name="T29" fmla="*/ 12 h 57"/>
                <a:gd name="T30" fmla="*/ 5 w 44"/>
                <a:gd name="T31" fmla="*/ 21 h 57"/>
                <a:gd name="T32" fmla="*/ 4 w 44"/>
                <a:gd name="T33" fmla="*/ 32 h 57"/>
                <a:gd name="T34" fmla="*/ 7 w 44"/>
                <a:gd name="T35" fmla="*/ 37 h 57"/>
                <a:gd name="T36" fmla="*/ 12 w 44"/>
                <a:gd name="T37" fmla="*/ 41 h 57"/>
                <a:gd name="T38" fmla="*/ 20 w 44"/>
                <a:gd name="T39" fmla="*/ 39 h 57"/>
                <a:gd name="T40" fmla="*/ 23 w 44"/>
                <a:gd name="T41" fmla="*/ 35 h 57"/>
                <a:gd name="T42" fmla="*/ 18 w 44"/>
                <a:gd name="T43" fmla="*/ 49 h 57"/>
                <a:gd name="T44" fmla="*/ 14 w 44"/>
                <a:gd name="T45" fmla="*/ 51 h 57"/>
                <a:gd name="T46" fmla="*/ 11 w 44"/>
                <a:gd name="T47" fmla="*/ 48 h 57"/>
                <a:gd name="T48" fmla="*/ 11 w 44"/>
                <a:gd name="T49" fmla="*/ 44 h 57"/>
                <a:gd name="T50" fmla="*/ 0 w 44"/>
                <a:gd name="T51" fmla="*/ 44 h 57"/>
                <a:gd name="T52" fmla="*/ 0 w 44"/>
                <a:gd name="T53" fmla="*/ 48 h 57"/>
                <a:gd name="T54" fmla="*/ 4 w 44"/>
                <a:gd name="T55" fmla="*/ 55 h 57"/>
                <a:gd name="T56" fmla="*/ 12 w 44"/>
                <a:gd name="T57" fmla="*/ 57 h 57"/>
                <a:gd name="T58" fmla="*/ 25 w 44"/>
                <a:gd name="T59" fmla="*/ 53 h 57"/>
                <a:gd name="T60" fmla="*/ 32 w 44"/>
                <a:gd name="T61" fmla="*/ 42 h 57"/>
                <a:gd name="T62" fmla="*/ 43 w 44"/>
                <a:gd name="T63" fmla="*/ 7 h 57"/>
                <a:gd name="T64" fmla="*/ 44 w 44"/>
                <a:gd name="T65" fmla="*/ 0 h 57"/>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0" t="0" r="r" b="b"/>
              <a:pathLst>
                <a:path w="44" h="57">
                  <a:moveTo>
                    <a:pt x="30" y="10"/>
                  </a:moveTo>
                  <a:lnTo>
                    <a:pt x="30" y="10"/>
                  </a:lnTo>
                  <a:lnTo>
                    <a:pt x="28" y="21"/>
                  </a:lnTo>
                  <a:lnTo>
                    <a:pt x="25" y="28"/>
                  </a:lnTo>
                  <a:lnTo>
                    <a:pt x="21" y="32"/>
                  </a:lnTo>
                  <a:lnTo>
                    <a:pt x="18" y="33"/>
                  </a:lnTo>
                  <a:lnTo>
                    <a:pt x="16" y="32"/>
                  </a:lnTo>
                  <a:lnTo>
                    <a:pt x="14" y="30"/>
                  </a:lnTo>
                  <a:lnTo>
                    <a:pt x="16" y="21"/>
                  </a:lnTo>
                  <a:lnTo>
                    <a:pt x="20" y="12"/>
                  </a:lnTo>
                  <a:lnTo>
                    <a:pt x="23" y="7"/>
                  </a:lnTo>
                  <a:lnTo>
                    <a:pt x="27" y="5"/>
                  </a:lnTo>
                  <a:lnTo>
                    <a:pt x="28" y="7"/>
                  </a:lnTo>
                  <a:lnTo>
                    <a:pt x="30" y="10"/>
                  </a:lnTo>
                  <a:close/>
                  <a:moveTo>
                    <a:pt x="44" y="0"/>
                  </a:moveTo>
                  <a:lnTo>
                    <a:pt x="34" y="0"/>
                  </a:lnTo>
                  <a:lnTo>
                    <a:pt x="32" y="5"/>
                  </a:lnTo>
                  <a:lnTo>
                    <a:pt x="32" y="2"/>
                  </a:lnTo>
                  <a:lnTo>
                    <a:pt x="30" y="0"/>
                  </a:lnTo>
                  <a:lnTo>
                    <a:pt x="23" y="0"/>
                  </a:lnTo>
                  <a:lnTo>
                    <a:pt x="18" y="2"/>
                  </a:lnTo>
                  <a:lnTo>
                    <a:pt x="12" y="5"/>
                  </a:lnTo>
                  <a:lnTo>
                    <a:pt x="9" y="12"/>
                  </a:lnTo>
                  <a:lnTo>
                    <a:pt x="5" y="21"/>
                  </a:lnTo>
                  <a:lnTo>
                    <a:pt x="4" y="32"/>
                  </a:lnTo>
                  <a:lnTo>
                    <a:pt x="5" y="35"/>
                  </a:lnTo>
                  <a:lnTo>
                    <a:pt x="7" y="37"/>
                  </a:lnTo>
                  <a:lnTo>
                    <a:pt x="9" y="39"/>
                  </a:lnTo>
                  <a:lnTo>
                    <a:pt x="12" y="41"/>
                  </a:lnTo>
                  <a:lnTo>
                    <a:pt x="20" y="39"/>
                  </a:lnTo>
                  <a:lnTo>
                    <a:pt x="23" y="35"/>
                  </a:lnTo>
                  <a:lnTo>
                    <a:pt x="21" y="46"/>
                  </a:lnTo>
                  <a:lnTo>
                    <a:pt x="18" y="49"/>
                  </a:lnTo>
                  <a:lnTo>
                    <a:pt x="14" y="51"/>
                  </a:lnTo>
                  <a:lnTo>
                    <a:pt x="11" y="49"/>
                  </a:lnTo>
                  <a:lnTo>
                    <a:pt x="11" y="48"/>
                  </a:lnTo>
                  <a:lnTo>
                    <a:pt x="11" y="44"/>
                  </a:lnTo>
                  <a:lnTo>
                    <a:pt x="0" y="44"/>
                  </a:lnTo>
                  <a:lnTo>
                    <a:pt x="0" y="48"/>
                  </a:lnTo>
                  <a:lnTo>
                    <a:pt x="2" y="53"/>
                  </a:lnTo>
                  <a:lnTo>
                    <a:pt x="4" y="55"/>
                  </a:lnTo>
                  <a:lnTo>
                    <a:pt x="12" y="57"/>
                  </a:lnTo>
                  <a:lnTo>
                    <a:pt x="20" y="55"/>
                  </a:lnTo>
                  <a:lnTo>
                    <a:pt x="25" y="53"/>
                  </a:lnTo>
                  <a:lnTo>
                    <a:pt x="28" y="48"/>
                  </a:lnTo>
                  <a:lnTo>
                    <a:pt x="32" y="42"/>
                  </a:lnTo>
                  <a:lnTo>
                    <a:pt x="43" y="7"/>
                  </a:lnTo>
                  <a:lnTo>
                    <a:pt x="44" y="0"/>
                  </a:lnTo>
                  <a:close/>
                </a:path>
              </a:pathLst>
            </a:custGeom>
            <a:solidFill>
              <a:srgbClr val="48B0C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dirty="0"/>
            </a:p>
          </p:txBody>
        </p:sp>
        <p:sp>
          <p:nvSpPr>
            <p:cNvPr id="1072" name="Freeform 181"/>
            <p:cNvSpPr>
              <a:spLocks/>
            </p:cNvSpPr>
            <p:nvPr userDrawn="1"/>
          </p:nvSpPr>
          <p:spPr bwMode="auto">
            <a:xfrm>
              <a:off x="5240" y="574"/>
              <a:ext cx="16" cy="28"/>
            </a:xfrm>
            <a:custGeom>
              <a:avLst/>
              <a:gdLst>
                <a:gd name="T0" fmla="*/ 16 w 16"/>
                <a:gd name="T1" fmla="*/ 5 h 28"/>
                <a:gd name="T2" fmla="*/ 16 w 16"/>
                <a:gd name="T3" fmla="*/ 5 h 28"/>
                <a:gd name="T4" fmla="*/ 14 w 16"/>
                <a:gd name="T5" fmla="*/ 16 h 28"/>
                <a:gd name="T6" fmla="*/ 14 w 16"/>
                <a:gd name="T7" fmla="*/ 16 h 28"/>
                <a:gd name="T8" fmla="*/ 11 w 16"/>
                <a:gd name="T9" fmla="*/ 23 h 28"/>
                <a:gd name="T10" fmla="*/ 7 w 16"/>
                <a:gd name="T11" fmla="*/ 27 h 28"/>
                <a:gd name="T12" fmla="*/ 4 w 16"/>
                <a:gd name="T13" fmla="*/ 28 h 28"/>
                <a:gd name="T14" fmla="*/ 4 w 16"/>
                <a:gd name="T15" fmla="*/ 28 h 28"/>
                <a:gd name="T16" fmla="*/ 2 w 16"/>
                <a:gd name="T17" fmla="*/ 27 h 28"/>
                <a:gd name="T18" fmla="*/ 0 w 16"/>
                <a:gd name="T19" fmla="*/ 25 h 28"/>
                <a:gd name="T20" fmla="*/ 0 w 16"/>
                <a:gd name="T21" fmla="*/ 25 h 28"/>
                <a:gd name="T22" fmla="*/ 2 w 16"/>
                <a:gd name="T23" fmla="*/ 16 h 28"/>
                <a:gd name="T24" fmla="*/ 2 w 16"/>
                <a:gd name="T25" fmla="*/ 16 h 28"/>
                <a:gd name="T26" fmla="*/ 6 w 16"/>
                <a:gd name="T27" fmla="*/ 7 h 28"/>
                <a:gd name="T28" fmla="*/ 9 w 16"/>
                <a:gd name="T29" fmla="*/ 2 h 28"/>
                <a:gd name="T30" fmla="*/ 13 w 16"/>
                <a:gd name="T31" fmla="*/ 0 h 28"/>
                <a:gd name="T32" fmla="*/ 13 w 16"/>
                <a:gd name="T33" fmla="*/ 0 h 28"/>
                <a:gd name="T34" fmla="*/ 14 w 16"/>
                <a:gd name="T35" fmla="*/ 2 h 28"/>
                <a:gd name="T36" fmla="*/ 16 w 16"/>
                <a:gd name="T37" fmla="*/ 5 h 28"/>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16" h="28">
                  <a:moveTo>
                    <a:pt x="16" y="5"/>
                  </a:moveTo>
                  <a:lnTo>
                    <a:pt x="16" y="5"/>
                  </a:lnTo>
                  <a:lnTo>
                    <a:pt x="14" y="16"/>
                  </a:lnTo>
                  <a:lnTo>
                    <a:pt x="11" y="23"/>
                  </a:lnTo>
                  <a:lnTo>
                    <a:pt x="7" y="27"/>
                  </a:lnTo>
                  <a:lnTo>
                    <a:pt x="4" y="28"/>
                  </a:lnTo>
                  <a:lnTo>
                    <a:pt x="2" y="27"/>
                  </a:lnTo>
                  <a:lnTo>
                    <a:pt x="0" y="25"/>
                  </a:lnTo>
                  <a:lnTo>
                    <a:pt x="2" y="16"/>
                  </a:lnTo>
                  <a:lnTo>
                    <a:pt x="6" y="7"/>
                  </a:lnTo>
                  <a:lnTo>
                    <a:pt x="9" y="2"/>
                  </a:lnTo>
                  <a:lnTo>
                    <a:pt x="13" y="0"/>
                  </a:lnTo>
                  <a:lnTo>
                    <a:pt x="14" y="2"/>
                  </a:lnTo>
                  <a:lnTo>
                    <a:pt x="16" y="5"/>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ja-JP" altLang="en-US" dirty="0"/>
            </a:p>
          </p:txBody>
        </p:sp>
        <p:sp>
          <p:nvSpPr>
            <p:cNvPr id="1073" name="Freeform 182"/>
            <p:cNvSpPr>
              <a:spLocks/>
            </p:cNvSpPr>
            <p:nvPr userDrawn="1"/>
          </p:nvSpPr>
          <p:spPr bwMode="auto">
            <a:xfrm>
              <a:off x="5226" y="569"/>
              <a:ext cx="44" cy="57"/>
            </a:xfrm>
            <a:custGeom>
              <a:avLst/>
              <a:gdLst>
                <a:gd name="T0" fmla="*/ 44 w 44"/>
                <a:gd name="T1" fmla="*/ 0 h 57"/>
                <a:gd name="T2" fmla="*/ 34 w 44"/>
                <a:gd name="T3" fmla="*/ 0 h 57"/>
                <a:gd name="T4" fmla="*/ 32 w 44"/>
                <a:gd name="T5" fmla="*/ 5 h 57"/>
                <a:gd name="T6" fmla="*/ 32 w 44"/>
                <a:gd name="T7" fmla="*/ 5 h 57"/>
                <a:gd name="T8" fmla="*/ 32 w 44"/>
                <a:gd name="T9" fmla="*/ 2 h 57"/>
                <a:gd name="T10" fmla="*/ 30 w 44"/>
                <a:gd name="T11" fmla="*/ 0 h 57"/>
                <a:gd name="T12" fmla="*/ 23 w 44"/>
                <a:gd name="T13" fmla="*/ 0 h 57"/>
                <a:gd name="T14" fmla="*/ 23 w 44"/>
                <a:gd name="T15" fmla="*/ 0 h 57"/>
                <a:gd name="T16" fmla="*/ 18 w 44"/>
                <a:gd name="T17" fmla="*/ 2 h 57"/>
                <a:gd name="T18" fmla="*/ 12 w 44"/>
                <a:gd name="T19" fmla="*/ 5 h 57"/>
                <a:gd name="T20" fmla="*/ 9 w 44"/>
                <a:gd name="T21" fmla="*/ 12 h 57"/>
                <a:gd name="T22" fmla="*/ 5 w 44"/>
                <a:gd name="T23" fmla="*/ 21 h 57"/>
                <a:gd name="T24" fmla="*/ 5 w 44"/>
                <a:gd name="T25" fmla="*/ 21 h 57"/>
                <a:gd name="T26" fmla="*/ 4 w 44"/>
                <a:gd name="T27" fmla="*/ 32 h 57"/>
                <a:gd name="T28" fmla="*/ 4 w 44"/>
                <a:gd name="T29" fmla="*/ 32 h 57"/>
                <a:gd name="T30" fmla="*/ 5 w 44"/>
                <a:gd name="T31" fmla="*/ 35 h 57"/>
                <a:gd name="T32" fmla="*/ 7 w 44"/>
                <a:gd name="T33" fmla="*/ 37 h 57"/>
                <a:gd name="T34" fmla="*/ 9 w 44"/>
                <a:gd name="T35" fmla="*/ 39 h 57"/>
                <a:gd name="T36" fmla="*/ 12 w 44"/>
                <a:gd name="T37" fmla="*/ 41 h 57"/>
                <a:gd name="T38" fmla="*/ 12 w 44"/>
                <a:gd name="T39" fmla="*/ 41 h 57"/>
                <a:gd name="T40" fmla="*/ 20 w 44"/>
                <a:gd name="T41" fmla="*/ 39 h 57"/>
                <a:gd name="T42" fmla="*/ 23 w 44"/>
                <a:gd name="T43" fmla="*/ 35 h 57"/>
                <a:gd name="T44" fmla="*/ 23 w 44"/>
                <a:gd name="T45" fmla="*/ 35 h 57"/>
                <a:gd name="T46" fmla="*/ 21 w 44"/>
                <a:gd name="T47" fmla="*/ 46 h 57"/>
                <a:gd name="T48" fmla="*/ 18 w 44"/>
                <a:gd name="T49" fmla="*/ 49 h 57"/>
                <a:gd name="T50" fmla="*/ 14 w 44"/>
                <a:gd name="T51" fmla="*/ 51 h 57"/>
                <a:gd name="T52" fmla="*/ 14 w 44"/>
                <a:gd name="T53" fmla="*/ 51 h 57"/>
                <a:gd name="T54" fmla="*/ 11 w 44"/>
                <a:gd name="T55" fmla="*/ 49 h 57"/>
                <a:gd name="T56" fmla="*/ 11 w 44"/>
                <a:gd name="T57" fmla="*/ 48 h 57"/>
                <a:gd name="T58" fmla="*/ 11 w 44"/>
                <a:gd name="T59" fmla="*/ 48 h 57"/>
                <a:gd name="T60" fmla="*/ 11 w 44"/>
                <a:gd name="T61" fmla="*/ 44 h 57"/>
                <a:gd name="T62" fmla="*/ 0 w 44"/>
                <a:gd name="T63" fmla="*/ 44 h 57"/>
                <a:gd name="T64" fmla="*/ 0 w 44"/>
                <a:gd name="T65" fmla="*/ 44 h 57"/>
                <a:gd name="T66" fmla="*/ 0 w 44"/>
                <a:gd name="T67" fmla="*/ 48 h 57"/>
                <a:gd name="T68" fmla="*/ 0 w 44"/>
                <a:gd name="T69" fmla="*/ 48 h 57"/>
                <a:gd name="T70" fmla="*/ 2 w 44"/>
                <a:gd name="T71" fmla="*/ 53 h 57"/>
                <a:gd name="T72" fmla="*/ 4 w 44"/>
                <a:gd name="T73" fmla="*/ 55 h 57"/>
                <a:gd name="T74" fmla="*/ 12 w 44"/>
                <a:gd name="T75" fmla="*/ 57 h 57"/>
                <a:gd name="T76" fmla="*/ 12 w 44"/>
                <a:gd name="T77" fmla="*/ 57 h 57"/>
                <a:gd name="T78" fmla="*/ 20 w 44"/>
                <a:gd name="T79" fmla="*/ 55 h 57"/>
                <a:gd name="T80" fmla="*/ 25 w 44"/>
                <a:gd name="T81" fmla="*/ 53 h 57"/>
                <a:gd name="T82" fmla="*/ 28 w 44"/>
                <a:gd name="T83" fmla="*/ 48 h 57"/>
                <a:gd name="T84" fmla="*/ 32 w 44"/>
                <a:gd name="T85" fmla="*/ 42 h 57"/>
                <a:gd name="T86" fmla="*/ 43 w 44"/>
                <a:gd name="T87" fmla="*/ 7 h 57"/>
                <a:gd name="T88" fmla="*/ 43 w 44"/>
                <a:gd name="T89" fmla="*/ 7 h 57"/>
                <a:gd name="T90" fmla="*/ 44 w 44"/>
                <a:gd name="T91" fmla="*/ 0 h 57"/>
                <a:gd name="T92" fmla="*/ 44 w 44"/>
                <a:gd name="T93" fmla="*/ 0 h 57"/>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0" t="0" r="r" b="b"/>
              <a:pathLst>
                <a:path w="44" h="57">
                  <a:moveTo>
                    <a:pt x="44" y="0"/>
                  </a:moveTo>
                  <a:lnTo>
                    <a:pt x="34" y="0"/>
                  </a:lnTo>
                  <a:lnTo>
                    <a:pt x="32" y="5"/>
                  </a:lnTo>
                  <a:lnTo>
                    <a:pt x="32" y="2"/>
                  </a:lnTo>
                  <a:lnTo>
                    <a:pt x="30" y="0"/>
                  </a:lnTo>
                  <a:lnTo>
                    <a:pt x="23" y="0"/>
                  </a:lnTo>
                  <a:lnTo>
                    <a:pt x="18" y="2"/>
                  </a:lnTo>
                  <a:lnTo>
                    <a:pt x="12" y="5"/>
                  </a:lnTo>
                  <a:lnTo>
                    <a:pt x="9" y="12"/>
                  </a:lnTo>
                  <a:lnTo>
                    <a:pt x="5" y="21"/>
                  </a:lnTo>
                  <a:lnTo>
                    <a:pt x="4" y="32"/>
                  </a:lnTo>
                  <a:lnTo>
                    <a:pt x="5" y="35"/>
                  </a:lnTo>
                  <a:lnTo>
                    <a:pt x="7" y="37"/>
                  </a:lnTo>
                  <a:lnTo>
                    <a:pt x="9" y="39"/>
                  </a:lnTo>
                  <a:lnTo>
                    <a:pt x="12" y="41"/>
                  </a:lnTo>
                  <a:lnTo>
                    <a:pt x="20" y="39"/>
                  </a:lnTo>
                  <a:lnTo>
                    <a:pt x="23" y="35"/>
                  </a:lnTo>
                  <a:lnTo>
                    <a:pt x="21" y="46"/>
                  </a:lnTo>
                  <a:lnTo>
                    <a:pt x="18" y="49"/>
                  </a:lnTo>
                  <a:lnTo>
                    <a:pt x="14" y="51"/>
                  </a:lnTo>
                  <a:lnTo>
                    <a:pt x="11" y="49"/>
                  </a:lnTo>
                  <a:lnTo>
                    <a:pt x="11" y="48"/>
                  </a:lnTo>
                  <a:lnTo>
                    <a:pt x="11" y="44"/>
                  </a:lnTo>
                  <a:lnTo>
                    <a:pt x="0" y="44"/>
                  </a:lnTo>
                  <a:lnTo>
                    <a:pt x="0" y="48"/>
                  </a:lnTo>
                  <a:lnTo>
                    <a:pt x="2" y="53"/>
                  </a:lnTo>
                  <a:lnTo>
                    <a:pt x="4" y="55"/>
                  </a:lnTo>
                  <a:lnTo>
                    <a:pt x="12" y="57"/>
                  </a:lnTo>
                  <a:lnTo>
                    <a:pt x="20" y="55"/>
                  </a:lnTo>
                  <a:lnTo>
                    <a:pt x="25" y="53"/>
                  </a:lnTo>
                  <a:lnTo>
                    <a:pt x="28" y="48"/>
                  </a:lnTo>
                  <a:lnTo>
                    <a:pt x="32" y="42"/>
                  </a:lnTo>
                  <a:lnTo>
                    <a:pt x="43" y="7"/>
                  </a:lnTo>
                  <a:lnTo>
                    <a:pt x="44"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ja-JP" altLang="en-US" dirty="0"/>
            </a:p>
          </p:txBody>
        </p:sp>
        <p:sp>
          <p:nvSpPr>
            <p:cNvPr id="1074" name="Freeform 183"/>
            <p:cNvSpPr>
              <a:spLocks/>
            </p:cNvSpPr>
            <p:nvPr userDrawn="1"/>
          </p:nvSpPr>
          <p:spPr bwMode="auto">
            <a:xfrm>
              <a:off x="5276" y="551"/>
              <a:ext cx="46" cy="59"/>
            </a:xfrm>
            <a:custGeom>
              <a:avLst/>
              <a:gdLst>
                <a:gd name="T0" fmla="*/ 44 w 46"/>
                <a:gd name="T1" fmla="*/ 9 h 59"/>
                <a:gd name="T2" fmla="*/ 25 w 46"/>
                <a:gd name="T3" fmla="*/ 9 h 59"/>
                <a:gd name="T4" fmla="*/ 21 w 46"/>
                <a:gd name="T5" fmla="*/ 25 h 59"/>
                <a:gd name="T6" fmla="*/ 39 w 46"/>
                <a:gd name="T7" fmla="*/ 25 h 59"/>
                <a:gd name="T8" fmla="*/ 35 w 46"/>
                <a:gd name="T9" fmla="*/ 32 h 59"/>
                <a:gd name="T10" fmla="*/ 17 w 46"/>
                <a:gd name="T11" fmla="*/ 32 h 59"/>
                <a:gd name="T12" fmla="*/ 12 w 46"/>
                <a:gd name="T13" fmla="*/ 50 h 59"/>
                <a:gd name="T14" fmla="*/ 33 w 46"/>
                <a:gd name="T15" fmla="*/ 50 h 59"/>
                <a:gd name="T16" fmla="*/ 30 w 46"/>
                <a:gd name="T17" fmla="*/ 59 h 59"/>
                <a:gd name="T18" fmla="*/ 0 w 46"/>
                <a:gd name="T19" fmla="*/ 59 h 59"/>
                <a:gd name="T20" fmla="*/ 16 w 46"/>
                <a:gd name="T21" fmla="*/ 0 h 59"/>
                <a:gd name="T22" fmla="*/ 46 w 46"/>
                <a:gd name="T23" fmla="*/ 0 h 59"/>
                <a:gd name="T24" fmla="*/ 44 w 46"/>
                <a:gd name="T25" fmla="*/ 9 h 59"/>
                <a:gd name="T26" fmla="*/ 44 w 46"/>
                <a:gd name="T27" fmla="*/ 9 h 59"/>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46" h="59">
                  <a:moveTo>
                    <a:pt x="44" y="9"/>
                  </a:moveTo>
                  <a:lnTo>
                    <a:pt x="25" y="9"/>
                  </a:lnTo>
                  <a:lnTo>
                    <a:pt x="21" y="25"/>
                  </a:lnTo>
                  <a:lnTo>
                    <a:pt x="39" y="25"/>
                  </a:lnTo>
                  <a:lnTo>
                    <a:pt x="35" y="32"/>
                  </a:lnTo>
                  <a:lnTo>
                    <a:pt x="17" y="32"/>
                  </a:lnTo>
                  <a:lnTo>
                    <a:pt x="12" y="50"/>
                  </a:lnTo>
                  <a:lnTo>
                    <a:pt x="33" y="50"/>
                  </a:lnTo>
                  <a:lnTo>
                    <a:pt x="30" y="59"/>
                  </a:lnTo>
                  <a:lnTo>
                    <a:pt x="0" y="59"/>
                  </a:lnTo>
                  <a:lnTo>
                    <a:pt x="16" y="0"/>
                  </a:lnTo>
                  <a:lnTo>
                    <a:pt x="46" y="0"/>
                  </a:lnTo>
                  <a:lnTo>
                    <a:pt x="44" y="9"/>
                  </a:lnTo>
                  <a:close/>
                </a:path>
              </a:pathLst>
            </a:custGeom>
            <a:solidFill>
              <a:srgbClr val="48B0C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dirty="0"/>
            </a:p>
          </p:txBody>
        </p:sp>
        <p:sp>
          <p:nvSpPr>
            <p:cNvPr id="1075" name="Freeform 184"/>
            <p:cNvSpPr>
              <a:spLocks/>
            </p:cNvSpPr>
            <p:nvPr userDrawn="1"/>
          </p:nvSpPr>
          <p:spPr bwMode="auto">
            <a:xfrm>
              <a:off x="5313" y="569"/>
              <a:ext cx="44" cy="41"/>
            </a:xfrm>
            <a:custGeom>
              <a:avLst/>
              <a:gdLst>
                <a:gd name="T0" fmla="*/ 28 w 44"/>
                <a:gd name="T1" fmla="*/ 19 h 41"/>
                <a:gd name="T2" fmla="*/ 34 w 44"/>
                <a:gd name="T3" fmla="*/ 41 h 41"/>
                <a:gd name="T4" fmla="*/ 23 w 44"/>
                <a:gd name="T5" fmla="*/ 41 h 41"/>
                <a:gd name="T6" fmla="*/ 21 w 44"/>
                <a:gd name="T7" fmla="*/ 25 h 41"/>
                <a:gd name="T8" fmla="*/ 11 w 44"/>
                <a:gd name="T9" fmla="*/ 41 h 41"/>
                <a:gd name="T10" fmla="*/ 0 w 44"/>
                <a:gd name="T11" fmla="*/ 41 h 41"/>
                <a:gd name="T12" fmla="*/ 18 w 44"/>
                <a:gd name="T13" fmla="*/ 19 h 41"/>
                <a:gd name="T14" fmla="*/ 12 w 44"/>
                <a:gd name="T15" fmla="*/ 0 h 41"/>
                <a:gd name="T16" fmla="*/ 23 w 44"/>
                <a:gd name="T17" fmla="*/ 0 h 41"/>
                <a:gd name="T18" fmla="*/ 25 w 44"/>
                <a:gd name="T19" fmla="*/ 12 h 41"/>
                <a:gd name="T20" fmla="*/ 34 w 44"/>
                <a:gd name="T21" fmla="*/ 0 h 41"/>
                <a:gd name="T22" fmla="*/ 44 w 44"/>
                <a:gd name="T23" fmla="*/ 0 h 41"/>
                <a:gd name="T24" fmla="*/ 28 w 44"/>
                <a:gd name="T25" fmla="*/ 19 h 41"/>
                <a:gd name="T26" fmla="*/ 28 w 44"/>
                <a:gd name="T27" fmla="*/ 19 h 41"/>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44" h="41">
                  <a:moveTo>
                    <a:pt x="28" y="19"/>
                  </a:moveTo>
                  <a:lnTo>
                    <a:pt x="34" y="41"/>
                  </a:lnTo>
                  <a:lnTo>
                    <a:pt x="23" y="41"/>
                  </a:lnTo>
                  <a:lnTo>
                    <a:pt x="21" y="25"/>
                  </a:lnTo>
                  <a:lnTo>
                    <a:pt x="11" y="41"/>
                  </a:lnTo>
                  <a:lnTo>
                    <a:pt x="0" y="41"/>
                  </a:lnTo>
                  <a:lnTo>
                    <a:pt x="18" y="19"/>
                  </a:lnTo>
                  <a:lnTo>
                    <a:pt x="12" y="0"/>
                  </a:lnTo>
                  <a:lnTo>
                    <a:pt x="23" y="0"/>
                  </a:lnTo>
                  <a:lnTo>
                    <a:pt x="25" y="12"/>
                  </a:lnTo>
                  <a:lnTo>
                    <a:pt x="34" y="0"/>
                  </a:lnTo>
                  <a:lnTo>
                    <a:pt x="44" y="0"/>
                  </a:lnTo>
                  <a:lnTo>
                    <a:pt x="28" y="19"/>
                  </a:lnTo>
                  <a:close/>
                </a:path>
              </a:pathLst>
            </a:custGeom>
            <a:solidFill>
              <a:srgbClr val="48B0C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dirty="0"/>
            </a:p>
          </p:txBody>
        </p:sp>
        <p:sp>
          <p:nvSpPr>
            <p:cNvPr id="1076" name="Freeform 185"/>
            <p:cNvSpPr>
              <a:spLocks/>
            </p:cNvSpPr>
            <p:nvPr userDrawn="1"/>
          </p:nvSpPr>
          <p:spPr bwMode="auto">
            <a:xfrm>
              <a:off x="5356" y="569"/>
              <a:ext cx="35" cy="41"/>
            </a:xfrm>
            <a:custGeom>
              <a:avLst/>
              <a:gdLst>
                <a:gd name="T0" fmla="*/ 35 w 35"/>
                <a:gd name="T1" fmla="*/ 14 h 41"/>
                <a:gd name="T2" fmla="*/ 24 w 35"/>
                <a:gd name="T3" fmla="*/ 14 h 41"/>
                <a:gd name="T4" fmla="*/ 24 w 35"/>
                <a:gd name="T5" fmla="*/ 14 h 41"/>
                <a:gd name="T6" fmla="*/ 26 w 35"/>
                <a:gd name="T7" fmla="*/ 9 h 41"/>
                <a:gd name="T8" fmla="*/ 26 w 35"/>
                <a:gd name="T9" fmla="*/ 9 h 41"/>
                <a:gd name="T10" fmla="*/ 24 w 35"/>
                <a:gd name="T11" fmla="*/ 7 h 41"/>
                <a:gd name="T12" fmla="*/ 23 w 35"/>
                <a:gd name="T13" fmla="*/ 5 h 41"/>
                <a:gd name="T14" fmla="*/ 23 w 35"/>
                <a:gd name="T15" fmla="*/ 5 h 41"/>
                <a:gd name="T16" fmla="*/ 17 w 35"/>
                <a:gd name="T17" fmla="*/ 7 h 41"/>
                <a:gd name="T18" fmla="*/ 16 w 35"/>
                <a:gd name="T19" fmla="*/ 10 h 41"/>
                <a:gd name="T20" fmla="*/ 12 w 35"/>
                <a:gd name="T21" fmla="*/ 21 h 41"/>
                <a:gd name="T22" fmla="*/ 12 w 35"/>
                <a:gd name="T23" fmla="*/ 21 h 41"/>
                <a:gd name="T24" fmla="*/ 10 w 35"/>
                <a:gd name="T25" fmla="*/ 30 h 41"/>
                <a:gd name="T26" fmla="*/ 10 w 35"/>
                <a:gd name="T27" fmla="*/ 30 h 41"/>
                <a:gd name="T28" fmla="*/ 10 w 35"/>
                <a:gd name="T29" fmla="*/ 33 h 41"/>
                <a:gd name="T30" fmla="*/ 14 w 35"/>
                <a:gd name="T31" fmla="*/ 35 h 41"/>
                <a:gd name="T32" fmla="*/ 14 w 35"/>
                <a:gd name="T33" fmla="*/ 35 h 41"/>
                <a:gd name="T34" fmla="*/ 17 w 35"/>
                <a:gd name="T35" fmla="*/ 33 h 41"/>
                <a:gd name="T36" fmla="*/ 19 w 35"/>
                <a:gd name="T37" fmla="*/ 32 h 41"/>
                <a:gd name="T38" fmla="*/ 21 w 35"/>
                <a:gd name="T39" fmla="*/ 26 h 41"/>
                <a:gd name="T40" fmla="*/ 31 w 35"/>
                <a:gd name="T41" fmla="*/ 26 h 41"/>
                <a:gd name="T42" fmla="*/ 31 w 35"/>
                <a:gd name="T43" fmla="*/ 26 h 41"/>
                <a:gd name="T44" fmla="*/ 28 w 35"/>
                <a:gd name="T45" fmla="*/ 33 h 41"/>
                <a:gd name="T46" fmla="*/ 24 w 35"/>
                <a:gd name="T47" fmla="*/ 37 h 41"/>
                <a:gd name="T48" fmla="*/ 19 w 35"/>
                <a:gd name="T49" fmla="*/ 41 h 41"/>
                <a:gd name="T50" fmla="*/ 12 w 35"/>
                <a:gd name="T51" fmla="*/ 41 h 41"/>
                <a:gd name="T52" fmla="*/ 12 w 35"/>
                <a:gd name="T53" fmla="*/ 41 h 41"/>
                <a:gd name="T54" fmla="*/ 8 w 35"/>
                <a:gd name="T55" fmla="*/ 41 h 41"/>
                <a:gd name="T56" fmla="*/ 3 w 35"/>
                <a:gd name="T57" fmla="*/ 39 h 41"/>
                <a:gd name="T58" fmla="*/ 1 w 35"/>
                <a:gd name="T59" fmla="*/ 37 h 41"/>
                <a:gd name="T60" fmla="*/ 0 w 35"/>
                <a:gd name="T61" fmla="*/ 32 h 41"/>
                <a:gd name="T62" fmla="*/ 0 w 35"/>
                <a:gd name="T63" fmla="*/ 32 h 41"/>
                <a:gd name="T64" fmla="*/ 1 w 35"/>
                <a:gd name="T65" fmla="*/ 21 h 41"/>
                <a:gd name="T66" fmla="*/ 1 w 35"/>
                <a:gd name="T67" fmla="*/ 21 h 41"/>
                <a:gd name="T68" fmla="*/ 5 w 35"/>
                <a:gd name="T69" fmla="*/ 12 h 41"/>
                <a:gd name="T70" fmla="*/ 8 w 35"/>
                <a:gd name="T71" fmla="*/ 5 h 41"/>
                <a:gd name="T72" fmla="*/ 14 w 35"/>
                <a:gd name="T73" fmla="*/ 2 h 41"/>
                <a:gd name="T74" fmla="*/ 17 w 35"/>
                <a:gd name="T75" fmla="*/ 0 h 41"/>
                <a:gd name="T76" fmla="*/ 23 w 35"/>
                <a:gd name="T77" fmla="*/ 0 h 41"/>
                <a:gd name="T78" fmla="*/ 23 w 35"/>
                <a:gd name="T79" fmla="*/ 0 h 41"/>
                <a:gd name="T80" fmla="*/ 28 w 35"/>
                <a:gd name="T81" fmla="*/ 0 h 41"/>
                <a:gd name="T82" fmla="*/ 31 w 35"/>
                <a:gd name="T83" fmla="*/ 0 h 41"/>
                <a:gd name="T84" fmla="*/ 35 w 35"/>
                <a:gd name="T85" fmla="*/ 3 h 41"/>
                <a:gd name="T86" fmla="*/ 35 w 35"/>
                <a:gd name="T87" fmla="*/ 7 h 41"/>
                <a:gd name="T88" fmla="*/ 35 w 35"/>
                <a:gd name="T89" fmla="*/ 7 h 41"/>
                <a:gd name="T90" fmla="*/ 35 w 35"/>
                <a:gd name="T91" fmla="*/ 14 h 41"/>
                <a:gd name="T92" fmla="*/ 35 w 35"/>
                <a:gd name="T93" fmla="*/ 14 h 41"/>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0" t="0" r="r" b="b"/>
              <a:pathLst>
                <a:path w="35" h="41">
                  <a:moveTo>
                    <a:pt x="35" y="14"/>
                  </a:moveTo>
                  <a:lnTo>
                    <a:pt x="24" y="14"/>
                  </a:lnTo>
                  <a:lnTo>
                    <a:pt x="26" y="9"/>
                  </a:lnTo>
                  <a:lnTo>
                    <a:pt x="24" y="7"/>
                  </a:lnTo>
                  <a:lnTo>
                    <a:pt x="23" y="5"/>
                  </a:lnTo>
                  <a:lnTo>
                    <a:pt x="17" y="7"/>
                  </a:lnTo>
                  <a:lnTo>
                    <a:pt x="16" y="10"/>
                  </a:lnTo>
                  <a:lnTo>
                    <a:pt x="12" y="21"/>
                  </a:lnTo>
                  <a:lnTo>
                    <a:pt x="10" y="30"/>
                  </a:lnTo>
                  <a:lnTo>
                    <a:pt x="10" y="33"/>
                  </a:lnTo>
                  <a:lnTo>
                    <a:pt x="14" y="35"/>
                  </a:lnTo>
                  <a:lnTo>
                    <a:pt x="17" y="33"/>
                  </a:lnTo>
                  <a:lnTo>
                    <a:pt x="19" y="32"/>
                  </a:lnTo>
                  <a:lnTo>
                    <a:pt x="21" y="26"/>
                  </a:lnTo>
                  <a:lnTo>
                    <a:pt x="31" y="26"/>
                  </a:lnTo>
                  <a:lnTo>
                    <a:pt x="28" y="33"/>
                  </a:lnTo>
                  <a:lnTo>
                    <a:pt x="24" y="37"/>
                  </a:lnTo>
                  <a:lnTo>
                    <a:pt x="19" y="41"/>
                  </a:lnTo>
                  <a:lnTo>
                    <a:pt x="12" y="41"/>
                  </a:lnTo>
                  <a:lnTo>
                    <a:pt x="8" y="41"/>
                  </a:lnTo>
                  <a:lnTo>
                    <a:pt x="3" y="39"/>
                  </a:lnTo>
                  <a:lnTo>
                    <a:pt x="1" y="37"/>
                  </a:lnTo>
                  <a:lnTo>
                    <a:pt x="0" y="32"/>
                  </a:lnTo>
                  <a:lnTo>
                    <a:pt x="1" y="21"/>
                  </a:lnTo>
                  <a:lnTo>
                    <a:pt x="5" y="12"/>
                  </a:lnTo>
                  <a:lnTo>
                    <a:pt x="8" y="5"/>
                  </a:lnTo>
                  <a:lnTo>
                    <a:pt x="14" y="2"/>
                  </a:lnTo>
                  <a:lnTo>
                    <a:pt x="17" y="0"/>
                  </a:lnTo>
                  <a:lnTo>
                    <a:pt x="23" y="0"/>
                  </a:lnTo>
                  <a:lnTo>
                    <a:pt x="28" y="0"/>
                  </a:lnTo>
                  <a:lnTo>
                    <a:pt x="31" y="0"/>
                  </a:lnTo>
                  <a:lnTo>
                    <a:pt x="35" y="3"/>
                  </a:lnTo>
                  <a:lnTo>
                    <a:pt x="35" y="7"/>
                  </a:lnTo>
                  <a:lnTo>
                    <a:pt x="35" y="14"/>
                  </a:lnTo>
                  <a:close/>
                </a:path>
              </a:pathLst>
            </a:custGeom>
            <a:solidFill>
              <a:srgbClr val="48B0C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dirty="0"/>
            </a:p>
          </p:txBody>
        </p:sp>
        <p:sp>
          <p:nvSpPr>
            <p:cNvPr id="1077" name="Freeform 186"/>
            <p:cNvSpPr>
              <a:spLocks noEditPoints="1"/>
            </p:cNvSpPr>
            <p:nvPr userDrawn="1"/>
          </p:nvSpPr>
          <p:spPr bwMode="auto">
            <a:xfrm>
              <a:off x="5393" y="569"/>
              <a:ext cx="35" cy="41"/>
            </a:xfrm>
            <a:custGeom>
              <a:avLst/>
              <a:gdLst>
                <a:gd name="T0" fmla="*/ 26 w 35"/>
                <a:gd name="T1" fmla="*/ 9 h 41"/>
                <a:gd name="T2" fmla="*/ 26 w 35"/>
                <a:gd name="T3" fmla="*/ 9 h 41"/>
                <a:gd name="T4" fmla="*/ 25 w 35"/>
                <a:gd name="T5" fmla="*/ 16 h 41"/>
                <a:gd name="T6" fmla="*/ 14 w 35"/>
                <a:gd name="T7" fmla="*/ 16 h 41"/>
                <a:gd name="T8" fmla="*/ 14 w 35"/>
                <a:gd name="T9" fmla="*/ 16 h 41"/>
                <a:gd name="T10" fmla="*/ 16 w 35"/>
                <a:gd name="T11" fmla="*/ 9 h 41"/>
                <a:gd name="T12" fmla="*/ 19 w 35"/>
                <a:gd name="T13" fmla="*/ 7 h 41"/>
                <a:gd name="T14" fmla="*/ 23 w 35"/>
                <a:gd name="T15" fmla="*/ 5 h 41"/>
                <a:gd name="T16" fmla="*/ 23 w 35"/>
                <a:gd name="T17" fmla="*/ 5 h 41"/>
                <a:gd name="T18" fmla="*/ 25 w 35"/>
                <a:gd name="T19" fmla="*/ 7 h 41"/>
                <a:gd name="T20" fmla="*/ 26 w 35"/>
                <a:gd name="T21" fmla="*/ 9 h 41"/>
                <a:gd name="T22" fmla="*/ 35 w 35"/>
                <a:gd name="T23" fmla="*/ 9 h 41"/>
                <a:gd name="T24" fmla="*/ 35 w 35"/>
                <a:gd name="T25" fmla="*/ 9 h 41"/>
                <a:gd name="T26" fmla="*/ 35 w 35"/>
                <a:gd name="T27" fmla="*/ 3 h 41"/>
                <a:gd name="T28" fmla="*/ 32 w 35"/>
                <a:gd name="T29" fmla="*/ 2 h 41"/>
                <a:gd name="T30" fmla="*/ 28 w 35"/>
                <a:gd name="T31" fmla="*/ 0 h 41"/>
                <a:gd name="T32" fmla="*/ 25 w 35"/>
                <a:gd name="T33" fmla="*/ 0 h 41"/>
                <a:gd name="T34" fmla="*/ 25 w 35"/>
                <a:gd name="T35" fmla="*/ 0 h 41"/>
                <a:gd name="T36" fmla="*/ 16 w 35"/>
                <a:gd name="T37" fmla="*/ 2 h 41"/>
                <a:gd name="T38" fmla="*/ 9 w 35"/>
                <a:gd name="T39" fmla="*/ 5 h 41"/>
                <a:gd name="T40" fmla="*/ 5 w 35"/>
                <a:gd name="T41" fmla="*/ 12 h 41"/>
                <a:gd name="T42" fmla="*/ 2 w 35"/>
                <a:gd name="T43" fmla="*/ 21 h 41"/>
                <a:gd name="T44" fmla="*/ 2 w 35"/>
                <a:gd name="T45" fmla="*/ 21 h 41"/>
                <a:gd name="T46" fmla="*/ 0 w 35"/>
                <a:gd name="T47" fmla="*/ 32 h 41"/>
                <a:gd name="T48" fmla="*/ 0 w 35"/>
                <a:gd name="T49" fmla="*/ 32 h 41"/>
                <a:gd name="T50" fmla="*/ 2 w 35"/>
                <a:gd name="T51" fmla="*/ 37 h 41"/>
                <a:gd name="T52" fmla="*/ 3 w 35"/>
                <a:gd name="T53" fmla="*/ 39 h 41"/>
                <a:gd name="T54" fmla="*/ 9 w 35"/>
                <a:gd name="T55" fmla="*/ 41 h 41"/>
                <a:gd name="T56" fmla="*/ 12 w 35"/>
                <a:gd name="T57" fmla="*/ 41 h 41"/>
                <a:gd name="T58" fmla="*/ 12 w 35"/>
                <a:gd name="T59" fmla="*/ 41 h 41"/>
                <a:gd name="T60" fmla="*/ 19 w 35"/>
                <a:gd name="T61" fmla="*/ 41 h 41"/>
                <a:gd name="T62" fmla="*/ 25 w 35"/>
                <a:gd name="T63" fmla="*/ 37 h 41"/>
                <a:gd name="T64" fmla="*/ 28 w 35"/>
                <a:gd name="T65" fmla="*/ 33 h 41"/>
                <a:gd name="T66" fmla="*/ 32 w 35"/>
                <a:gd name="T67" fmla="*/ 26 h 41"/>
                <a:gd name="T68" fmla="*/ 21 w 35"/>
                <a:gd name="T69" fmla="*/ 26 h 41"/>
                <a:gd name="T70" fmla="*/ 21 w 35"/>
                <a:gd name="T71" fmla="*/ 26 h 41"/>
                <a:gd name="T72" fmla="*/ 19 w 35"/>
                <a:gd name="T73" fmla="*/ 32 h 41"/>
                <a:gd name="T74" fmla="*/ 18 w 35"/>
                <a:gd name="T75" fmla="*/ 33 h 41"/>
                <a:gd name="T76" fmla="*/ 14 w 35"/>
                <a:gd name="T77" fmla="*/ 35 h 41"/>
                <a:gd name="T78" fmla="*/ 14 w 35"/>
                <a:gd name="T79" fmla="*/ 35 h 41"/>
                <a:gd name="T80" fmla="*/ 10 w 35"/>
                <a:gd name="T81" fmla="*/ 33 h 41"/>
                <a:gd name="T82" fmla="*/ 10 w 35"/>
                <a:gd name="T83" fmla="*/ 32 h 41"/>
                <a:gd name="T84" fmla="*/ 10 w 35"/>
                <a:gd name="T85" fmla="*/ 32 h 41"/>
                <a:gd name="T86" fmla="*/ 12 w 35"/>
                <a:gd name="T87" fmla="*/ 21 h 41"/>
                <a:gd name="T88" fmla="*/ 33 w 35"/>
                <a:gd name="T89" fmla="*/ 21 h 41"/>
                <a:gd name="T90" fmla="*/ 33 w 35"/>
                <a:gd name="T91" fmla="*/ 21 h 41"/>
                <a:gd name="T92" fmla="*/ 35 w 35"/>
                <a:gd name="T93" fmla="*/ 16 h 41"/>
                <a:gd name="T94" fmla="*/ 35 w 35"/>
                <a:gd name="T95" fmla="*/ 9 h 41"/>
                <a:gd name="T96" fmla="*/ 35 w 35"/>
                <a:gd name="T97" fmla="*/ 9 h 41"/>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0" t="0" r="r" b="b"/>
              <a:pathLst>
                <a:path w="35" h="41">
                  <a:moveTo>
                    <a:pt x="26" y="9"/>
                  </a:moveTo>
                  <a:lnTo>
                    <a:pt x="26" y="9"/>
                  </a:lnTo>
                  <a:lnTo>
                    <a:pt x="25" y="16"/>
                  </a:lnTo>
                  <a:lnTo>
                    <a:pt x="14" y="16"/>
                  </a:lnTo>
                  <a:lnTo>
                    <a:pt x="16" y="9"/>
                  </a:lnTo>
                  <a:lnTo>
                    <a:pt x="19" y="7"/>
                  </a:lnTo>
                  <a:lnTo>
                    <a:pt x="23" y="5"/>
                  </a:lnTo>
                  <a:lnTo>
                    <a:pt x="25" y="7"/>
                  </a:lnTo>
                  <a:lnTo>
                    <a:pt x="26" y="9"/>
                  </a:lnTo>
                  <a:close/>
                  <a:moveTo>
                    <a:pt x="35" y="9"/>
                  </a:moveTo>
                  <a:lnTo>
                    <a:pt x="35" y="9"/>
                  </a:lnTo>
                  <a:lnTo>
                    <a:pt x="35" y="3"/>
                  </a:lnTo>
                  <a:lnTo>
                    <a:pt x="32" y="2"/>
                  </a:lnTo>
                  <a:lnTo>
                    <a:pt x="28" y="0"/>
                  </a:lnTo>
                  <a:lnTo>
                    <a:pt x="25" y="0"/>
                  </a:lnTo>
                  <a:lnTo>
                    <a:pt x="16" y="2"/>
                  </a:lnTo>
                  <a:lnTo>
                    <a:pt x="9" y="5"/>
                  </a:lnTo>
                  <a:lnTo>
                    <a:pt x="5" y="12"/>
                  </a:lnTo>
                  <a:lnTo>
                    <a:pt x="2" y="21"/>
                  </a:lnTo>
                  <a:lnTo>
                    <a:pt x="0" y="32"/>
                  </a:lnTo>
                  <a:lnTo>
                    <a:pt x="2" y="37"/>
                  </a:lnTo>
                  <a:lnTo>
                    <a:pt x="3" y="39"/>
                  </a:lnTo>
                  <a:lnTo>
                    <a:pt x="9" y="41"/>
                  </a:lnTo>
                  <a:lnTo>
                    <a:pt x="12" y="41"/>
                  </a:lnTo>
                  <a:lnTo>
                    <a:pt x="19" y="41"/>
                  </a:lnTo>
                  <a:lnTo>
                    <a:pt x="25" y="37"/>
                  </a:lnTo>
                  <a:lnTo>
                    <a:pt x="28" y="33"/>
                  </a:lnTo>
                  <a:lnTo>
                    <a:pt x="32" y="26"/>
                  </a:lnTo>
                  <a:lnTo>
                    <a:pt x="21" y="26"/>
                  </a:lnTo>
                  <a:lnTo>
                    <a:pt x="19" y="32"/>
                  </a:lnTo>
                  <a:lnTo>
                    <a:pt x="18" y="33"/>
                  </a:lnTo>
                  <a:lnTo>
                    <a:pt x="14" y="35"/>
                  </a:lnTo>
                  <a:lnTo>
                    <a:pt x="10" y="33"/>
                  </a:lnTo>
                  <a:lnTo>
                    <a:pt x="10" y="32"/>
                  </a:lnTo>
                  <a:lnTo>
                    <a:pt x="12" y="21"/>
                  </a:lnTo>
                  <a:lnTo>
                    <a:pt x="33" y="21"/>
                  </a:lnTo>
                  <a:lnTo>
                    <a:pt x="35" y="16"/>
                  </a:lnTo>
                  <a:lnTo>
                    <a:pt x="35" y="9"/>
                  </a:lnTo>
                  <a:close/>
                </a:path>
              </a:pathLst>
            </a:custGeom>
            <a:solidFill>
              <a:srgbClr val="48B0C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dirty="0"/>
            </a:p>
          </p:txBody>
        </p:sp>
        <p:sp>
          <p:nvSpPr>
            <p:cNvPr id="1078" name="Freeform 187"/>
            <p:cNvSpPr>
              <a:spLocks/>
            </p:cNvSpPr>
            <p:nvPr userDrawn="1"/>
          </p:nvSpPr>
          <p:spPr bwMode="auto">
            <a:xfrm>
              <a:off x="5407" y="574"/>
              <a:ext cx="12" cy="11"/>
            </a:xfrm>
            <a:custGeom>
              <a:avLst/>
              <a:gdLst>
                <a:gd name="T0" fmla="*/ 12 w 12"/>
                <a:gd name="T1" fmla="*/ 4 h 11"/>
                <a:gd name="T2" fmla="*/ 12 w 12"/>
                <a:gd name="T3" fmla="*/ 4 h 11"/>
                <a:gd name="T4" fmla="*/ 11 w 12"/>
                <a:gd name="T5" fmla="*/ 11 h 11"/>
                <a:gd name="T6" fmla="*/ 0 w 12"/>
                <a:gd name="T7" fmla="*/ 11 h 11"/>
                <a:gd name="T8" fmla="*/ 0 w 12"/>
                <a:gd name="T9" fmla="*/ 11 h 11"/>
                <a:gd name="T10" fmla="*/ 2 w 12"/>
                <a:gd name="T11" fmla="*/ 4 h 11"/>
                <a:gd name="T12" fmla="*/ 5 w 12"/>
                <a:gd name="T13" fmla="*/ 2 h 11"/>
                <a:gd name="T14" fmla="*/ 9 w 12"/>
                <a:gd name="T15" fmla="*/ 0 h 11"/>
                <a:gd name="T16" fmla="*/ 9 w 12"/>
                <a:gd name="T17" fmla="*/ 0 h 11"/>
                <a:gd name="T18" fmla="*/ 11 w 12"/>
                <a:gd name="T19" fmla="*/ 2 h 11"/>
                <a:gd name="T20" fmla="*/ 12 w 12"/>
                <a:gd name="T21" fmla="*/ 4 h 11"/>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12" h="11">
                  <a:moveTo>
                    <a:pt x="12" y="4"/>
                  </a:moveTo>
                  <a:lnTo>
                    <a:pt x="12" y="4"/>
                  </a:lnTo>
                  <a:lnTo>
                    <a:pt x="11" y="11"/>
                  </a:lnTo>
                  <a:lnTo>
                    <a:pt x="0" y="11"/>
                  </a:lnTo>
                  <a:lnTo>
                    <a:pt x="2" y="4"/>
                  </a:lnTo>
                  <a:lnTo>
                    <a:pt x="5" y="2"/>
                  </a:lnTo>
                  <a:lnTo>
                    <a:pt x="9" y="0"/>
                  </a:lnTo>
                  <a:lnTo>
                    <a:pt x="11" y="2"/>
                  </a:lnTo>
                  <a:lnTo>
                    <a:pt x="12" y="4"/>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ja-JP" altLang="en-US" dirty="0"/>
            </a:p>
          </p:txBody>
        </p:sp>
        <p:sp>
          <p:nvSpPr>
            <p:cNvPr id="1079" name="Freeform 188"/>
            <p:cNvSpPr>
              <a:spLocks/>
            </p:cNvSpPr>
            <p:nvPr userDrawn="1"/>
          </p:nvSpPr>
          <p:spPr bwMode="auto">
            <a:xfrm>
              <a:off x="5393" y="569"/>
              <a:ext cx="35" cy="41"/>
            </a:xfrm>
            <a:custGeom>
              <a:avLst/>
              <a:gdLst>
                <a:gd name="T0" fmla="*/ 35 w 35"/>
                <a:gd name="T1" fmla="*/ 9 h 41"/>
                <a:gd name="T2" fmla="*/ 35 w 35"/>
                <a:gd name="T3" fmla="*/ 9 h 41"/>
                <a:gd name="T4" fmla="*/ 35 w 35"/>
                <a:gd name="T5" fmla="*/ 3 h 41"/>
                <a:gd name="T6" fmla="*/ 32 w 35"/>
                <a:gd name="T7" fmla="*/ 2 h 41"/>
                <a:gd name="T8" fmla="*/ 28 w 35"/>
                <a:gd name="T9" fmla="*/ 0 h 41"/>
                <a:gd name="T10" fmla="*/ 25 w 35"/>
                <a:gd name="T11" fmla="*/ 0 h 41"/>
                <a:gd name="T12" fmla="*/ 25 w 35"/>
                <a:gd name="T13" fmla="*/ 0 h 41"/>
                <a:gd name="T14" fmla="*/ 16 w 35"/>
                <a:gd name="T15" fmla="*/ 2 h 41"/>
                <a:gd name="T16" fmla="*/ 9 w 35"/>
                <a:gd name="T17" fmla="*/ 5 h 41"/>
                <a:gd name="T18" fmla="*/ 5 w 35"/>
                <a:gd name="T19" fmla="*/ 12 h 41"/>
                <a:gd name="T20" fmla="*/ 2 w 35"/>
                <a:gd name="T21" fmla="*/ 21 h 41"/>
                <a:gd name="T22" fmla="*/ 2 w 35"/>
                <a:gd name="T23" fmla="*/ 21 h 41"/>
                <a:gd name="T24" fmla="*/ 0 w 35"/>
                <a:gd name="T25" fmla="*/ 32 h 41"/>
                <a:gd name="T26" fmla="*/ 0 w 35"/>
                <a:gd name="T27" fmla="*/ 32 h 41"/>
                <a:gd name="T28" fmla="*/ 2 w 35"/>
                <a:gd name="T29" fmla="*/ 37 h 41"/>
                <a:gd name="T30" fmla="*/ 3 w 35"/>
                <a:gd name="T31" fmla="*/ 39 h 41"/>
                <a:gd name="T32" fmla="*/ 9 w 35"/>
                <a:gd name="T33" fmla="*/ 41 h 41"/>
                <a:gd name="T34" fmla="*/ 12 w 35"/>
                <a:gd name="T35" fmla="*/ 41 h 41"/>
                <a:gd name="T36" fmla="*/ 12 w 35"/>
                <a:gd name="T37" fmla="*/ 41 h 41"/>
                <a:gd name="T38" fmla="*/ 19 w 35"/>
                <a:gd name="T39" fmla="*/ 41 h 41"/>
                <a:gd name="T40" fmla="*/ 25 w 35"/>
                <a:gd name="T41" fmla="*/ 37 h 41"/>
                <a:gd name="T42" fmla="*/ 28 w 35"/>
                <a:gd name="T43" fmla="*/ 33 h 41"/>
                <a:gd name="T44" fmla="*/ 32 w 35"/>
                <a:gd name="T45" fmla="*/ 26 h 41"/>
                <a:gd name="T46" fmla="*/ 21 w 35"/>
                <a:gd name="T47" fmla="*/ 26 h 41"/>
                <a:gd name="T48" fmla="*/ 21 w 35"/>
                <a:gd name="T49" fmla="*/ 26 h 41"/>
                <a:gd name="T50" fmla="*/ 19 w 35"/>
                <a:gd name="T51" fmla="*/ 32 h 41"/>
                <a:gd name="T52" fmla="*/ 18 w 35"/>
                <a:gd name="T53" fmla="*/ 33 h 41"/>
                <a:gd name="T54" fmla="*/ 14 w 35"/>
                <a:gd name="T55" fmla="*/ 35 h 41"/>
                <a:gd name="T56" fmla="*/ 14 w 35"/>
                <a:gd name="T57" fmla="*/ 35 h 41"/>
                <a:gd name="T58" fmla="*/ 10 w 35"/>
                <a:gd name="T59" fmla="*/ 33 h 41"/>
                <a:gd name="T60" fmla="*/ 10 w 35"/>
                <a:gd name="T61" fmla="*/ 32 h 41"/>
                <a:gd name="T62" fmla="*/ 10 w 35"/>
                <a:gd name="T63" fmla="*/ 32 h 41"/>
                <a:gd name="T64" fmla="*/ 12 w 35"/>
                <a:gd name="T65" fmla="*/ 21 h 41"/>
                <a:gd name="T66" fmla="*/ 33 w 35"/>
                <a:gd name="T67" fmla="*/ 21 h 41"/>
                <a:gd name="T68" fmla="*/ 33 w 35"/>
                <a:gd name="T69" fmla="*/ 21 h 41"/>
                <a:gd name="T70" fmla="*/ 35 w 35"/>
                <a:gd name="T71" fmla="*/ 16 h 41"/>
                <a:gd name="T72" fmla="*/ 35 w 35"/>
                <a:gd name="T73" fmla="*/ 9 h 41"/>
                <a:gd name="T74" fmla="*/ 35 w 35"/>
                <a:gd name="T75" fmla="*/ 9 h 41"/>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0" t="0" r="r" b="b"/>
              <a:pathLst>
                <a:path w="35" h="41">
                  <a:moveTo>
                    <a:pt x="35" y="9"/>
                  </a:moveTo>
                  <a:lnTo>
                    <a:pt x="35" y="9"/>
                  </a:lnTo>
                  <a:lnTo>
                    <a:pt x="35" y="3"/>
                  </a:lnTo>
                  <a:lnTo>
                    <a:pt x="32" y="2"/>
                  </a:lnTo>
                  <a:lnTo>
                    <a:pt x="28" y="0"/>
                  </a:lnTo>
                  <a:lnTo>
                    <a:pt x="25" y="0"/>
                  </a:lnTo>
                  <a:lnTo>
                    <a:pt x="16" y="2"/>
                  </a:lnTo>
                  <a:lnTo>
                    <a:pt x="9" y="5"/>
                  </a:lnTo>
                  <a:lnTo>
                    <a:pt x="5" y="12"/>
                  </a:lnTo>
                  <a:lnTo>
                    <a:pt x="2" y="21"/>
                  </a:lnTo>
                  <a:lnTo>
                    <a:pt x="0" y="32"/>
                  </a:lnTo>
                  <a:lnTo>
                    <a:pt x="2" y="37"/>
                  </a:lnTo>
                  <a:lnTo>
                    <a:pt x="3" y="39"/>
                  </a:lnTo>
                  <a:lnTo>
                    <a:pt x="9" y="41"/>
                  </a:lnTo>
                  <a:lnTo>
                    <a:pt x="12" y="41"/>
                  </a:lnTo>
                  <a:lnTo>
                    <a:pt x="19" y="41"/>
                  </a:lnTo>
                  <a:lnTo>
                    <a:pt x="25" y="37"/>
                  </a:lnTo>
                  <a:lnTo>
                    <a:pt x="28" y="33"/>
                  </a:lnTo>
                  <a:lnTo>
                    <a:pt x="32" y="26"/>
                  </a:lnTo>
                  <a:lnTo>
                    <a:pt x="21" y="26"/>
                  </a:lnTo>
                  <a:lnTo>
                    <a:pt x="19" y="32"/>
                  </a:lnTo>
                  <a:lnTo>
                    <a:pt x="18" y="33"/>
                  </a:lnTo>
                  <a:lnTo>
                    <a:pt x="14" y="35"/>
                  </a:lnTo>
                  <a:lnTo>
                    <a:pt x="10" y="33"/>
                  </a:lnTo>
                  <a:lnTo>
                    <a:pt x="10" y="32"/>
                  </a:lnTo>
                  <a:lnTo>
                    <a:pt x="12" y="21"/>
                  </a:lnTo>
                  <a:lnTo>
                    <a:pt x="33" y="21"/>
                  </a:lnTo>
                  <a:lnTo>
                    <a:pt x="35" y="16"/>
                  </a:lnTo>
                  <a:lnTo>
                    <a:pt x="35" y="9"/>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ja-JP" altLang="en-US" dirty="0"/>
            </a:p>
          </p:txBody>
        </p:sp>
        <p:sp>
          <p:nvSpPr>
            <p:cNvPr id="1080" name="Freeform 189"/>
            <p:cNvSpPr>
              <a:spLocks/>
            </p:cNvSpPr>
            <p:nvPr userDrawn="1"/>
          </p:nvSpPr>
          <p:spPr bwMode="auto">
            <a:xfrm>
              <a:off x="5430" y="551"/>
              <a:ext cx="27" cy="59"/>
            </a:xfrm>
            <a:custGeom>
              <a:avLst/>
              <a:gdLst>
                <a:gd name="T0" fmla="*/ 9 w 27"/>
                <a:gd name="T1" fmla="*/ 59 h 59"/>
                <a:gd name="T2" fmla="*/ 0 w 27"/>
                <a:gd name="T3" fmla="*/ 59 h 59"/>
                <a:gd name="T4" fmla="*/ 16 w 27"/>
                <a:gd name="T5" fmla="*/ 0 h 59"/>
                <a:gd name="T6" fmla="*/ 27 w 27"/>
                <a:gd name="T7" fmla="*/ 0 h 59"/>
                <a:gd name="T8" fmla="*/ 9 w 27"/>
                <a:gd name="T9" fmla="*/ 59 h 59"/>
                <a:gd name="T10" fmla="*/ 9 w 27"/>
                <a:gd name="T11" fmla="*/ 59 h 59"/>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7" h="59">
                  <a:moveTo>
                    <a:pt x="9" y="59"/>
                  </a:moveTo>
                  <a:lnTo>
                    <a:pt x="0" y="59"/>
                  </a:lnTo>
                  <a:lnTo>
                    <a:pt x="16" y="0"/>
                  </a:lnTo>
                  <a:lnTo>
                    <a:pt x="27" y="0"/>
                  </a:lnTo>
                  <a:lnTo>
                    <a:pt x="9" y="59"/>
                  </a:lnTo>
                  <a:close/>
                </a:path>
              </a:pathLst>
            </a:custGeom>
            <a:solidFill>
              <a:srgbClr val="48B0C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dirty="0"/>
            </a:p>
          </p:txBody>
        </p:sp>
        <p:sp>
          <p:nvSpPr>
            <p:cNvPr id="1081" name="Freeform 190"/>
            <p:cNvSpPr>
              <a:spLocks/>
            </p:cNvSpPr>
            <p:nvPr userDrawn="1"/>
          </p:nvSpPr>
          <p:spPr bwMode="auto">
            <a:xfrm>
              <a:off x="5451" y="551"/>
              <a:ext cx="25" cy="59"/>
            </a:xfrm>
            <a:custGeom>
              <a:avLst/>
              <a:gdLst>
                <a:gd name="T0" fmla="*/ 9 w 25"/>
                <a:gd name="T1" fmla="*/ 59 h 59"/>
                <a:gd name="T2" fmla="*/ 0 w 25"/>
                <a:gd name="T3" fmla="*/ 59 h 59"/>
                <a:gd name="T4" fmla="*/ 16 w 25"/>
                <a:gd name="T5" fmla="*/ 0 h 59"/>
                <a:gd name="T6" fmla="*/ 25 w 25"/>
                <a:gd name="T7" fmla="*/ 0 h 59"/>
                <a:gd name="T8" fmla="*/ 9 w 25"/>
                <a:gd name="T9" fmla="*/ 59 h 59"/>
                <a:gd name="T10" fmla="*/ 9 w 25"/>
                <a:gd name="T11" fmla="*/ 59 h 59"/>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5" h="59">
                  <a:moveTo>
                    <a:pt x="9" y="59"/>
                  </a:moveTo>
                  <a:lnTo>
                    <a:pt x="0" y="59"/>
                  </a:lnTo>
                  <a:lnTo>
                    <a:pt x="16" y="0"/>
                  </a:lnTo>
                  <a:lnTo>
                    <a:pt x="25" y="0"/>
                  </a:lnTo>
                  <a:lnTo>
                    <a:pt x="9" y="59"/>
                  </a:lnTo>
                  <a:close/>
                </a:path>
              </a:pathLst>
            </a:custGeom>
            <a:solidFill>
              <a:srgbClr val="48B0C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dirty="0"/>
            </a:p>
          </p:txBody>
        </p:sp>
        <p:sp>
          <p:nvSpPr>
            <p:cNvPr id="1082" name="Freeform 191"/>
            <p:cNvSpPr>
              <a:spLocks noEditPoints="1"/>
            </p:cNvSpPr>
            <p:nvPr userDrawn="1"/>
          </p:nvSpPr>
          <p:spPr bwMode="auto">
            <a:xfrm>
              <a:off x="5474" y="569"/>
              <a:ext cx="36" cy="41"/>
            </a:xfrm>
            <a:custGeom>
              <a:avLst/>
              <a:gdLst>
                <a:gd name="T0" fmla="*/ 25 w 36"/>
                <a:gd name="T1" fmla="*/ 9 h 41"/>
                <a:gd name="T2" fmla="*/ 25 w 36"/>
                <a:gd name="T3" fmla="*/ 9 h 41"/>
                <a:gd name="T4" fmla="*/ 23 w 36"/>
                <a:gd name="T5" fmla="*/ 16 h 41"/>
                <a:gd name="T6" fmla="*/ 13 w 36"/>
                <a:gd name="T7" fmla="*/ 16 h 41"/>
                <a:gd name="T8" fmla="*/ 13 w 36"/>
                <a:gd name="T9" fmla="*/ 16 h 41"/>
                <a:gd name="T10" fmla="*/ 16 w 36"/>
                <a:gd name="T11" fmla="*/ 9 h 41"/>
                <a:gd name="T12" fmla="*/ 18 w 36"/>
                <a:gd name="T13" fmla="*/ 7 h 41"/>
                <a:gd name="T14" fmla="*/ 22 w 36"/>
                <a:gd name="T15" fmla="*/ 5 h 41"/>
                <a:gd name="T16" fmla="*/ 22 w 36"/>
                <a:gd name="T17" fmla="*/ 5 h 41"/>
                <a:gd name="T18" fmla="*/ 25 w 36"/>
                <a:gd name="T19" fmla="*/ 7 h 41"/>
                <a:gd name="T20" fmla="*/ 25 w 36"/>
                <a:gd name="T21" fmla="*/ 9 h 41"/>
                <a:gd name="T22" fmla="*/ 36 w 36"/>
                <a:gd name="T23" fmla="*/ 9 h 41"/>
                <a:gd name="T24" fmla="*/ 36 w 36"/>
                <a:gd name="T25" fmla="*/ 9 h 41"/>
                <a:gd name="T26" fmla="*/ 34 w 36"/>
                <a:gd name="T27" fmla="*/ 3 h 41"/>
                <a:gd name="T28" fmla="*/ 32 w 36"/>
                <a:gd name="T29" fmla="*/ 2 h 41"/>
                <a:gd name="T30" fmla="*/ 29 w 36"/>
                <a:gd name="T31" fmla="*/ 0 h 41"/>
                <a:gd name="T32" fmla="*/ 23 w 36"/>
                <a:gd name="T33" fmla="*/ 0 h 41"/>
                <a:gd name="T34" fmla="*/ 23 w 36"/>
                <a:gd name="T35" fmla="*/ 0 h 41"/>
                <a:gd name="T36" fmla="*/ 15 w 36"/>
                <a:gd name="T37" fmla="*/ 2 h 41"/>
                <a:gd name="T38" fmla="*/ 9 w 36"/>
                <a:gd name="T39" fmla="*/ 5 h 41"/>
                <a:gd name="T40" fmla="*/ 6 w 36"/>
                <a:gd name="T41" fmla="*/ 12 h 41"/>
                <a:gd name="T42" fmla="*/ 2 w 36"/>
                <a:gd name="T43" fmla="*/ 21 h 41"/>
                <a:gd name="T44" fmla="*/ 2 w 36"/>
                <a:gd name="T45" fmla="*/ 21 h 41"/>
                <a:gd name="T46" fmla="*/ 0 w 36"/>
                <a:gd name="T47" fmla="*/ 32 h 41"/>
                <a:gd name="T48" fmla="*/ 0 w 36"/>
                <a:gd name="T49" fmla="*/ 32 h 41"/>
                <a:gd name="T50" fmla="*/ 0 w 36"/>
                <a:gd name="T51" fmla="*/ 37 h 41"/>
                <a:gd name="T52" fmla="*/ 4 w 36"/>
                <a:gd name="T53" fmla="*/ 39 h 41"/>
                <a:gd name="T54" fmla="*/ 7 w 36"/>
                <a:gd name="T55" fmla="*/ 41 h 41"/>
                <a:gd name="T56" fmla="*/ 13 w 36"/>
                <a:gd name="T57" fmla="*/ 41 h 41"/>
                <a:gd name="T58" fmla="*/ 13 w 36"/>
                <a:gd name="T59" fmla="*/ 41 h 41"/>
                <a:gd name="T60" fmla="*/ 20 w 36"/>
                <a:gd name="T61" fmla="*/ 41 h 41"/>
                <a:gd name="T62" fmla="*/ 23 w 36"/>
                <a:gd name="T63" fmla="*/ 37 h 41"/>
                <a:gd name="T64" fmla="*/ 29 w 36"/>
                <a:gd name="T65" fmla="*/ 33 h 41"/>
                <a:gd name="T66" fmla="*/ 31 w 36"/>
                <a:gd name="T67" fmla="*/ 26 h 41"/>
                <a:gd name="T68" fmla="*/ 22 w 36"/>
                <a:gd name="T69" fmla="*/ 26 h 41"/>
                <a:gd name="T70" fmla="*/ 22 w 36"/>
                <a:gd name="T71" fmla="*/ 26 h 41"/>
                <a:gd name="T72" fmla="*/ 18 w 36"/>
                <a:gd name="T73" fmla="*/ 32 h 41"/>
                <a:gd name="T74" fmla="*/ 16 w 36"/>
                <a:gd name="T75" fmla="*/ 33 h 41"/>
                <a:gd name="T76" fmla="*/ 13 w 36"/>
                <a:gd name="T77" fmla="*/ 35 h 41"/>
                <a:gd name="T78" fmla="*/ 13 w 36"/>
                <a:gd name="T79" fmla="*/ 35 h 41"/>
                <a:gd name="T80" fmla="*/ 11 w 36"/>
                <a:gd name="T81" fmla="*/ 33 h 41"/>
                <a:gd name="T82" fmla="*/ 9 w 36"/>
                <a:gd name="T83" fmla="*/ 32 h 41"/>
                <a:gd name="T84" fmla="*/ 9 w 36"/>
                <a:gd name="T85" fmla="*/ 32 h 41"/>
                <a:gd name="T86" fmla="*/ 11 w 36"/>
                <a:gd name="T87" fmla="*/ 21 h 41"/>
                <a:gd name="T88" fmla="*/ 32 w 36"/>
                <a:gd name="T89" fmla="*/ 21 h 41"/>
                <a:gd name="T90" fmla="*/ 32 w 36"/>
                <a:gd name="T91" fmla="*/ 21 h 41"/>
                <a:gd name="T92" fmla="*/ 34 w 36"/>
                <a:gd name="T93" fmla="*/ 16 h 41"/>
                <a:gd name="T94" fmla="*/ 36 w 36"/>
                <a:gd name="T95" fmla="*/ 9 h 41"/>
                <a:gd name="T96" fmla="*/ 36 w 36"/>
                <a:gd name="T97" fmla="*/ 9 h 41"/>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0" t="0" r="r" b="b"/>
              <a:pathLst>
                <a:path w="36" h="41">
                  <a:moveTo>
                    <a:pt x="25" y="9"/>
                  </a:moveTo>
                  <a:lnTo>
                    <a:pt x="25" y="9"/>
                  </a:lnTo>
                  <a:lnTo>
                    <a:pt x="23" y="16"/>
                  </a:lnTo>
                  <a:lnTo>
                    <a:pt x="13" y="16"/>
                  </a:lnTo>
                  <a:lnTo>
                    <a:pt x="16" y="9"/>
                  </a:lnTo>
                  <a:lnTo>
                    <a:pt x="18" y="7"/>
                  </a:lnTo>
                  <a:lnTo>
                    <a:pt x="22" y="5"/>
                  </a:lnTo>
                  <a:lnTo>
                    <a:pt x="25" y="7"/>
                  </a:lnTo>
                  <a:lnTo>
                    <a:pt x="25" y="9"/>
                  </a:lnTo>
                  <a:close/>
                  <a:moveTo>
                    <a:pt x="36" y="9"/>
                  </a:moveTo>
                  <a:lnTo>
                    <a:pt x="36" y="9"/>
                  </a:lnTo>
                  <a:lnTo>
                    <a:pt x="34" y="3"/>
                  </a:lnTo>
                  <a:lnTo>
                    <a:pt x="32" y="2"/>
                  </a:lnTo>
                  <a:lnTo>
                    <a:pt x="29" y="0"/>
                  </a:lnTo>
                  <a:lnTo>
                    <a:pt x="23" y="0"/>
                  </a:lnTo>
                  <a:lnTo>
                    <a:pt x="15" y="2"/>
                  </a:lnTo>
                  <a:lnTo>
                    <a:pt x="9" y="5"/>
                  </a:lnTo>
                  <a:lnTo>
                    <a:pt x="6" y="12"/>
                  </a:lnTo>
                  <a:lnTo>
                    <a:pt x="2" y="21"/>
                  </a:lnTo>
                  <a:lnTo>
                    <a:pt x="0" y="32"/>
                  </a:lnTo>
                  <a:lnTo>
                    <a:pt x="0" y="37"/>
                  </a:lnTo>
                  <a:lnTo>
                    <a:pt x="4" y="39"/>
                  </a:lnTo>
                  <a:lnTo>
                    <a:pt x="7" y="41"/>
                  </a:lnTo>
                  <a:lnTo>
                    <a:pt x="13" y="41"/>
                  </a:lnTo>
                  <a:lnTo>
                    <a:pt x="20" y="41"/>
                  </a:lnTo>
                  <a:lnTo>
                    <a:pt x="23" y="37"/>
                  </a:lnTo>
                  <a:lnTo>
                    <a:pt x="29" y="33"/>
                  </a:lnTo>
                  <a:lnTo>
                    <a:pt x="31" y="26"/>
                  </a:lnTo>
                  <a:lnTo>
                    <a:pt x="22" y="26"/>
                  </a:lnTo>
                  <a:lnTo>
                    <a:pt x="18" y="32"/>
                  </a:lnTo>
                  <a:lnTo>
                    <a:pt x="16" y="33"/>
                  </a:lnTo>
                  <a:lnTo>
                    <a:pt x="13" y="35"/>
                  </a:lnTo>
                  <a:lnTo>
                    <a:pt x="11" y="33"/>
                  </a:lnTo>
                  <a:lnTo>
                    <a:pt x="9" y="32"/>
                  </a:lnTo>
                  <a:lnTo>
                    <a:pt x="11" y="21"/>
                  </a:lnTo>
                  <a:lnTo>
                    <a:pt x="32" y="21"/>
                  </a:lnTo>
                  <a:lnTo>
                    <a:pt x="34" y="16"/>
                  </a:lnTo>
                  <a:lnTo>
                    <a:pt x="36" y="9"/>
                  </a:lnTo>
                  <a:close/>
                </a:path>
              </a:pathLst>
            </a:custGeom>
            <a:solidFill>
              <a:srgbClr val="48B0C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dirty="0"/>
            </a:p>
          </p:txBody>
        </p:sp>
        <p:sp>
          <p:nvSpPr>
            <p:cNvPr id="1083" name="Freeform 192"/>
            <p:cNvSpPr>
              <a:spLocks/>
            </p:cNvSpPr>
            <p:nvPr userDrawn="1"/>
          </p:nvSpPr>
          <p:spPr bwMode="auto">
            <a:xfrm>
              <a:off x="5487" y="574"/>
              <a:ext cx="12" cy="11"/>
            </a:xfrm>
            <a:custGeom>
              <a:avLst/>
              <a:gdLst>
                <a:gd name="T0" fmla="*/ 12 w 12"/>
                <a:gd name="T1" fmla="*/ 4 h 11"/>
                <a:gd name="T2" fmla="*/ 12 w 12"/>
                <a:gd name="T3" fmla="*/ 4 h 11"/>
                <a:gd name="T4" fmla="*/ 10 w 12"/>
                <a:gd name="T5" fmla="*/ 11 h 11"/>
                <a:gd name="T6" fmla="*/ 0 w 12"/>
                <a:gd name="T7" fmla="*/ 11 h 11"/>
                <a:gd name="T8" fmla="*/ 0 w 12"/>
                <a:gd name="T9" fmla="*/ 11 h 11"/>
                <a:gd name="T10" fmla="*/ 3 w 12"/>
                <a:gd name="T11" fmla="*/ 4 h 11"/>
                <a:gd name="T12" fmla="*/ 5 w 12"/>
                <a:gd name="T13" fmla="*/ 2 h 11"/>
                <a:gd name="T14" fmla="*/ 9 w 12"/>
                <a:gd name="T15" fmla="*/ 0 h 11"/>
                <a:gd name="T16" fmla="*/ 9 w 12"/>
                <a:gd name="T17" fmla="*/ 0 h 11"/>
                <a:gd name="T18" fmla="*/ 12 w 12"/>
                <a:gd name="T19" fmla="*/ 2 h 11"/>
                <a:gd name="T20" fmla="*/ 12 w 12"/>
                <a:gd name="T21" fmla="*/ 4 h 11"/>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12" h="11">
                  <a:moveTo>
                    <a:pt x="12" y="4"/>
                  </a:moveTo>
                  <a:lnTo>
                    <a:pt x="12" y="4"/>
                  </a:lnTo>
                  <a:lnTo>
                    <a:pt x="10" y="11"/>
                  </a:lnTo>
                  <a:lnTo>
                    <a:pt x="0" y="11"/>
                  </a:lnTo>
                  <a:lnTo>
                    <a:pt x="3" y="4"/>
                  </a:lnTo>
                  <a:lnTo>
                    <a:pt x="5" y="2"/>
                  </a:lnTo>
                  <a:lnTo>
                    <a:pt x="9" y="0"/>
                  </a:lnTo>
                  <a:lnTo>
                    <a:pt x="12" y="2"/>
                  </a:lnTo>
                  <a:lnTo>
                    <a:pt x="12" y="4"/>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ja-JP" altLang="en-US" dirty="0"/>
            </a:p>
          </p:txBody>
        </p:sp>
        <p:sp>
          <p:nvSpPr>
            <p:cNvPr id="1084" name="Freeform 193"/>
            <p:cNvSpPr>
              <a:spLocks/>
            </p:cNvSpPr>
            <p:nvPr userDrawn="1"/>
          </p:nvSpPr>
          <p:spPr bwMode="auto">
            <a:xfrm>
              <a:off x="5474" y="569"/>
              <a:ext cx="36" cy="41"/>
            </a:xfrm>
            <a:custGeom>
              <a:avLst/>
              <a:gdLst>
                <a:gd name="T0" fmla="*/ 36 w 36"/>
                <a:gd name="T1" fmla="*/ 9 h 41"/>
                <a:gd name="T2" fmla="*/ 36 w 36"/>
                <a:gd name="T3" fmla="*/ 9 h 41"/>
                <a:gd name="T4" fmla="*/ 34 w 36"/>
                <a:gd name="T5" fmla="*/ 3 h 41"/>
                <a:gd name="T6" fmla="*/ 32 w 36"/>
                <a:gd name="T7" fmla="*/ 2 h 41"/>
                <a:gd name="T8" fmla="*/ 29 w 36"/>
                <a:gd name="T9" fmla="*/ 0 h 41"/>
                <a:gd name="T10" fmla="*/ 23 w 36"/>
                <a:gd name="T11" fmla="*/ 0 h 41"/>
                <a:gd name="T12" fmla="*/ 23 w 36"/>
                <a:gd name="T13" fmla="*/ 0 h 41"/>
                <a:gd name="T14" fmla="*/ 15 w 36"/>
                <a:gd name="T15" fmla="*/ 2 h 41"/>
                <a:gd name="T16" fmla="*/ 9 w 36"/>
                <a:gd name="T17" fmla="*/ 5 h 41"/>
                <a:gd name="T18" fmla="*/ 6 w 36"/>
                <a:gd name="T19" fmla="*/ 12 h 41"/>
                <a:gd name="T20" fmla="*/ 2 w 36"/>
                <a:gd name="T21" fmla="*/ 21 h 41"/>
                <a:gd name="T22" fmla="*/ 2 w 36"/>
                <a:gd name="T23" fmla="*/ 21 h 41"/>
                <a:gd name="T24" fmla="*/ 0 w 36"/>
                <a:gd name="T25" fmla="*/ 32 h 41"/>
                <a:gd name="T26" fmla="*/ 0 w 36"/>
                <a:gd name="T27" fmla="*/ 32 h 41"/>
                <a:gd name="T28" fmla="*/ 0 w 36"/>
                <a:gd name="T29" fmla="*/ 37 h 41"/>
                <a:gd name="T30" fmla="*/ 4 w 36"/>
                <a:gd name="T31" fmla="*/ 39 h 41"/>
                <a:gd name="T32" fmla="*/ 7 w 36"/>
                <a:gd name="T33" fmla="*/ 41 h 41"/>
                <a:gd name="T34" fmla="*/ 13 w 36"/>
                <a:gd name="T35" fmla="*/ 41 h 41"/>
                <a:gd name="T36" fmla="*/ 13 w 36"/>
                <a:gd name="T37" fmla="*/ 41 h 41"/>
                <a:gd name="T38" fmla="*/ 20 w 36"/>
                <a:gd name="T39" fmla="*/ 41 h 41"/>
                <a:gd name="T40" fmla="*/ 23 w 36"/>
                <a:gd name="T41" fmla="*/ 37 h 41"/>
                <a:gd name="T42" fmla="*/ 29 w 36"/>
                <a:gd name="T43" fmla="*/ 33 h 41"/>
                <a:gd name="T44" fmla="*/ 31 w 36"/>
                <a:gd name="T45" fmla="*/ 26 h 41"/>
                <a:gd name="T46" fmla="*/ 22 w 36"/>
                <a:gd name="T47" fmla="*/ 26 h 41"/>
                <a:gd name="T48" fmla="*/ 22 w 36"/>
                <a:gd name="T49" fmla="*/ 26 h 41"/>
                <a:gd name="T50" fmla="*/ 18 w 36"/>
                <a:gd name="T51" fmla="*/ 32 h 41"/>
                <a:gd name="T52" fmla="*/ 16 w 36"/>
                <a:gd name="T53" fmla="*/ 33 h 41"/>
                <a:gd name="T54" fmla="*/ 13 w 36"/>
                <a:gd name="T55" fmla="*/ 35 h 41"/>
                <a:gd name="T56" fmla="*/ 13 w 36"/>
                <a:gd name="T57" fmla="*/ 35 h 41"/>
                <a:gd name="T58" fmla="*/ 11 w 36"/>
                <a:gd name="T59" fmla="*/ 33 h 41"/>
                <a:gd name="T60" fmla="*/ 9 w 36"/>
                <a:gd name="T61" fmla="*/ 32 h 41"/>
                <a:gd name="T62" fmla="*/ 9 w 36"/>
                <a:gd name="T63" fmla="*/ 32 h 41"/>
                <a:gd name="T64" fmla="*/ 11 w 36"/>
                <a:gd name="T65" fmla="*/ 21 h 41"/>
                <a:gd name="T66" fmla="*/ 32 w 36"/>
                <a:gd name="T67" fmla="*/ 21 h 41"/>
                <a:gd name="T68" fmla="*/ 32 w 36"/>
                <a:gd name="T69" fmla="*/ 21 h 41"/>
                <a:gd name="T70" fmla="*/ 34 w 36"/>
                <a:gd name="T71" fmla="*/ 16 h 41"/>
                <a:gd name="T72" fmla="*/ 36 w 36"/>
                <a:gd name="T73" fmla="*/ 9 h 41"/>
                <a:gd name="T74" fmla="*/ 36 w 36"/>
                <a:gd name="T75" fmla="*/ 9 h 41"/>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0" t="0" r="r" b="b"/>
              <a:pathLst>
                <a:path w="36" h="41">
                  <a:moveTo>
                    <a:pt x="36" y="9"/>
                  </a:moveTo>
                  <a:lnTo>
                    <a:pt x="36" y="9"/>
                  </a:lnTo>
                  <a:lnTo>
                    <a:pt x="34" y="3"/>
                  </a:lnTo>
                  <a:lnTo>
                    <a:pt x="32" y="2"/>
                  </a:lnTo>
                  <a:lnTo>
                    <a:pt x="29" y="0"/>
                  </a:lnTo>
                  <a:lnTo>
                    <a:pt x="23" y="0"/>
                  </a:lnTo>
                  <a:lnTo>
                    <a:pt x="15" y="2"/>
                  </a:lnTo>
                  <a:lnTo>
                    <a:pt x="9" y="5"/>
                  </a:lnTo>
                  <a:lnTo>
                    <a:pt x="6" y="12"/>
                  </a:lnTo>
                  <a:lnTo>
                    <a:pt x="2" y="21"/>
                  </a:lnTo>
                  <a:lnTo>
                    <a:pt x="0" y="32"/>
                  </a:lnTo>
                  <a:lnTo>
                    <a:pt x="0" y="37"/>
                  </a:lnTo>
                  <a:lnTo>
                    <a:pt x="4" y="39"/>
                  </a:lnTo>
                  <a:lnTo>
                    <a:pt x="7" y="41"/>
                  </a:lnTo>
                  <a:lnTo>
                    <a:pt x="13" y="41"/>
                  </a:lnTo>
                  <a:lnTo>
                    <a:pt x="20" y="41"/>
                  </a:lnTo>
                  <a:lnTo>
                    <a:pt x="23" y="37"/>
                  </a:lnTo>
                  <a:lnTo>
                    <a:pt x="29" y="33"/>
                  </a:lnTo>
                  <a:lnTo>
                    <a:pt x="31" y="26"/>
                  </a:lnTo>
                  <a:lnTo>
                    <a:pt x="22" y="26"/>
                  </a:lnTo>
                  <a:lnTo>
                    <a:pt x="18" y="32"/>
                  </a:lnTo>
                  <a:lnTo>
                    <a:pt x="16" y="33"/>
                  </a:lnTo>
                  <a:lnTo>
                    <a:pt x="13" y="35"/>
                  </a:lnTo>
                  <a:lnTo>
                    <a:pt x="11" y="33"/>
                  </a:lnTo>
                  <a:lnTo>
                    <a:pt x="9" y="32"/>
                  </a:lnTo>
                  <a:lnTo>
                    <a:pt x="11" y="21"/>
                  </a:lnTo>
                  <a:lnTo>
                    <a:pt x="32" y="21"/>
                  </a:lnTo>
                  <a:lnTo>
                    <a:pt x="34" y="16"/>
                  </a:lnTo>
                  <a:lnTo>
                    <a:pt x="36" y="9"/>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ja-JP" altLang="en-US" dirty="0"/>
            </a:p>
          </p:txBody>
        </p:sp>
        <p:sp>
          <p:nvSpPr>
            <p:cNvPr id="1085" name="Freeform 194"/>
            <p:cNvSpPr>
              <a:spLocks/>
            </p:cNvSpPr>
            <p:nvPr userDrawn="1"/>
          </p:nvSpPr>
          <p:spPr bwMode="auto">
            <a:xfrm>
              <a:off x="5510" y="569"/>
              <a:ext cx="41" cy="41"/>
            </a:xfrm>
            <a:custGeom>
              <a:avLst/>
              <a:gdLst>
                <a:gd name="T0" fmla="*/ 39 w 41"/>
                <a:gd name="T1" fmla="*/ 12 h 41"/>
                <a:gd name="T2" fmla="*/ 32 w 41"/>
                <a:gd name="T3" fmla="*/ 41 h 41"/>
                <a:gd name="T4" fmla="*/ 21 w 41"/>
                <a:gd name="T5" fmla="*/ 41 h 41"/>
                <a:gd name="T6" fmla="*/ 28 w 41"/>
                <a:gd name="T7" fmla="*/ 14 h 41"/>
                <a:gd name="T8" fmla="*/ 28 w 41"/>
                <a:gd name="T9" fmla="*/ 14 h 41"/>
                <a:gd name="T10" fmla="*/ 30 w 41"/>
                <a:gd name="T11" fmla="*/ 9 h 41"/>
                <a:gd name="T12" fmla="*/ 30 w 41"/>
                <a:gd name="T13" fmla="*/ 9 h 41"/>
                <a:gd name="T14" fmla="*/ 28 w 41"/>
                <a:gd name="T15" fmla="*/ 7 h 41"/>
                <a:gd name="T16" fmla="*/ 26 w 41"/>
                <a:gd name="T17" fmla="*/ 5 h 41"/>
                <a:gd name="T18" fmla="*/ 26 w 41"/>
                <a:gd name="T19" fmla="*/ 5 h 41"/>
                <a:gd name="T20" fmla="*/ 23 w 41"/>
                <a:gd name="T21" fmla="*/ 7 h 41"/>
                <a:gd name="T22" fmla="*/ 21 w 41"/>
                <a:gd name="T23" fmla="*/ 9 h 41"/>
                <a:gd name="T24" fmla="*/ 18 w 41"/>
                <a:gd name="T25" fmla="*/ 14 h 41"/>
                <a:gd name="T26" fmla="*/ 11 w 41"/>
                <a:gd name="T27" fmla="*/ 41 h 41"/>
                <a:gd name="T28" fmla="*/ 0 w 41"/>
                <a:gd name="T29" fmla="*/ 41 h 41"/>
                <a:gd name="T30" fmla="*/ 11 w 41"/>
                <a:gd name="T31" fmla="*/ 7 h 41"/>
                <a:gd name="T32" fmla="*/ 11 w 41"/>
                <a:gd name="T33" fmla="*/ 7 h 41"/>
                <a:gd name="T34" fmla="*/ 12 w 41"/>
                <a:gd name="T35" fmla="*/ 0 h 41"/>
                <a:gd name="T36" fmla="*/ 21 w 41"/>
                <a:gd name="T37" fmla="*/ 0 h 41"/>
                <a:gd name="T38" fmla="*/ 21 w 41"/>
                <a:gd name="T39" fmla="*/ 5 h 41"/>
                <a:gd name="T40" fmla="*/ 21 w 41"/>
                <a:gd name="T41" fmla="*/ 5 h 41"/>
                <a:gd name="T42" fmla="*/ 26 w 41"/>
                <a:gd name="T43" fmla="*/ 0 h 41"/>
                <a:gd name="T44" fmla="*/ 32 w 41"/>
                <a:gd name="T45" fmla="*/ 0 h 41"/>
                <a:gd name="T46" fmla="*/ 32 w 41"/>
                <a:gd name="T47" fmla="*/ 0 h 41"/>
                <a:gd name="T48" fmla="*/ 37 w 41"/>
                <a:gd name="T49" fmla="*/ 0 h 41"/>
                <a:gd name="T50" fmla="*/ 39 w 41"/>
                <a:gd name="T51" fmla="*/ 3 h 41"/>
                <a:gd name="T52" fmla="*/ 41 w 41"/>
                <a:gd name="T53" fmla="*/ 7 h 41"/>
                <a:gd name="T54" fmla="*/ 41 w 41"/>
                <a:gd name="T55" fmla="*/ 7 h 41"/>
                <a:gd name="T56" fmla="*/ 39 w 41"/>
                <a:gd name="T57" fmla="*/ 12 h 41"/>
                <a:gd name="T58" fmla="*/ 39 w 41"/>
                <a:gd name="T59" fmla="*/ 12 h 41"/>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0" t="0" r="r" b="b"/>
              <a:pathLst>
                <a:path w="41" h="41">
                  <a:moveTo>
                    <a:pt x="39" y="12"/>
                  </a:moveTo>
                  <a:lnTo>
                    <a:pt x="32" y="41"/>
                  </a:lnTo>
                  <a:lnTo>
                    <a:pt x="21" y="41"/>
                  </a:lnTo>
                  <a:lnTo>
                    <a:pt x="28" y="14"/>
                  </a:lnTo>
                  <a:lnTo>
                    <a:pt x="30" y="9"/>
                  </a:lnTo>
                  <a:lnTo>
                    <a:pt x="28" y="7"/>
                  </a:lnTo>
                  <a:lnTo>
                    <a:pt x="26" y="5"/>
                  </a:lnTo>
                  <a:lnTo>
                    <a:pt x="23" y="7"/>
                  </a:lnTo>
                  <a:lnTo>
                    <a:pt x="21" y="9"/>
                  </a:lnTo>
                  <a:lnTo>
                    <a:pt x="18" y="14"/>
                  </a:lnTo>
                  <a:lnTo>
                    <a:pt x="11" y="41"/>
                  </a:lnTo>
                  <a:lnTo>
                    <a:pt x="0" y="41"/>
                  </a:lnTo>
                  <a:lnTo>
                    <a:pt x="11" y="7"/>
                  </a:lnTo>
                  <a:lnTo>
                    <a:pt x="12" y="0"/>
                  </a:lnTo>
                  <a:lnTo>
                    <a:pt x="21" y="0"/>
                  </a:lnTo>
                  <a:lnTo>
                    <a:pt x="21" y="5"/>
                  </a:lnTo>
                  <a:lnTo>
                    <a:pt x="26" y="0"/>
                  </a:lnTo>
                  <a:lnTo>
                    <a:pt x="32" y="0"/>
                  </a:lnTo>
                  <a:lnTo>
                    <a:pt x="37" y="0"/>
                  </a:lnTo>
                  <a:lnTo>
                    <a:pt x="39" y="3"/>
                  </a:lnTo>
                  <a:lnTo>
                    <a:pt x="41" y="7"/>
                  </a:lnTo>
                  <a:lnTo>
                    <a:pt x="39" y="12"/>
                  </a:lnTo>
                  <a:close/>
                </a:path>
              </a:pathLst>
            </a:custGeom>
            <a:solidFill>
              <a:srgbClr val="48B0C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dirty="0"/>
            </a:p>
          </p:txBody>
        </p:sp>
        <p:sp>
          <p:nvSpPr>
            <p:cNvPr id="1086" name="Freeform 195"/>
            <p:cNvSpPr>
              <a:spLocks/>
            </p:cNvSpPr>
            <p:nvPr userDrawn="1"/>
          </p:nvSpPr>
          <p:spPr bwMode="auto">
            <a:xfrm>
              <a:off x="5552" y="569"/>
              <a:ext cx="36" cy="41"/>
            </a:xfrm>
            <a:custGeom>
              <a:avLst/>
              <a:gdLst>
                <a:gd name="T0" fmla="*/ 36 w 36"/>
                <a:gd name="T1" fmla="*/ 14 h 41"/>
                <a:gd name="T2" fmla="*/ 25 w 36"/>
                <a:gd name="T3" fmla="*/ 14 h 41"/>
                <a:gd name="T4" fmla="*/ 25 w 36"/>
                <a:gd name="T5" fmla="*/ 14 h 41"/>
                <a:gd name="T6" fmla="*/ 27 w 36"/>
                <a:gd name="T7" fmla="*/ 9 h 41"/>
                <a:gd name="T8" fmla="*/ 27 w 36"/>
                <a:gd name="T9" fmla="*/ 9 h 41"/>
                <a:gd name="T10" fmla="*/ 25 w 36"/>
                <a:gd name="T11" fmla="*/ 7 h 41"/>
                <a:gd name="T12" fmla="*/ 24 w 36"/>
                <a:gd name="T13" fmla="*/ 5 h 41"/>
                <a:gd name="T14" fmla="*/ 24 w 36"/>
                <a:gd name="T15" fmla="*/ 5 h 41"/>
                <a:gd name="T16" fmla="*/ 20 w 36"/>
                <a:gd name="T17" fmla="*/ 7 h 41"/>
                <a:gd name="T18" fmla="*/ 16 w 36"/>
                <a:gd name="T19" fmla="*/ 10 h 41"/>
                <a:gd name="T20" fmla="*/ 13 w 36"/>
                <a:gd name="T21" fmla="*/ 21 h 41"/>
                <a:gd name="T22" fmla="*/ 13 w 36"/>
                <a:gd name="T23" fmla="*/ 21 h 41"/>
                <a:gd name="T24" fmla="*/ 11 w 36"/>
                <a:gd name="T25" fmla="*/ 30 h 41"/>
                <a:gd name="T26" fmla="*/ 11 w 36"/>
                <a:gd name="T27" fmla="*/ 30 h 41"/>
                <a:gd name="T28" fmla="*/ 11 w 36"/>
                <a:gd name="T29" fmla="*/ 33 h 41"/>
                <a:gd name="T30" fmla="*/ 15 w 36"/>
                <a:gd name="T31" fmla="*/ 35 h 41"/>
                <a:gd name="T32" fmla="*/ 15 w 36"/>
                <a:gd name="T33" fmla="*/ 35 h 41"/>
                <a:gd name="T34" fmla="*/ 18 w 36"/>
                <a:gd name="T35" fmla="*/ 33 h 41"/>
                <a:gd name="T36" fmla="*/ 20 w 36"/>
                <a:gd name="T37" fmla="*/ 32 h 41"/>
                <a:gd name="T38" fmla="*/ 22 w 36"/>
                <a:gd name="T39" fmla="*/ 26 h 41"/>
                <a:gd name="T40" fmla="*/ 32 w 36"/>
                <a:gd name="T41" fmla="*/ 26 h 41"/>
                <a:gd name="T42" fmla="*/ 32 w 36"/>
                <a:gd name="T43" fmla="*/ 26 h 41"/>
                <a:gd name="T44" fmla="*/ 29 w 36"/>
                <a:gd name="T45" fmla="*/ 33 h 41"/>
                <a:gd name="T46" fmla="*/ 25 w 36"/>
                <a:gd name="T47" fmla="*/ 37 h 41"/>
                <a:gd name="T48" fmla="*/ 20 w 36"/>
                <a:gd name="T49" fmla="*/ 41 h 41"/>
                <a:gd name="T50" fmla="*/ 15 w 36"/>
                <a:gd name="T51" fmla="*/ 41 h 41"/>
                <a:gd name="T52" fmla="*/ 15 w 36"/>
                <a:gd name="T53" fmla="*/ 41 h 41"/>
                <a:gd name="T54" fmla="*/ 9 w 36"/>
                <a:gd name="T55" fmla="*/ 41 h 41"/>
                <a:gd name="T56" fmla="*/ 6 w 36"/>
                <a:gd name="T57" fmla="*/ 39 h 41"/>
                <a:gd name="T58" fmla="*/ 2 w 36"/>
                <a:gd name="T59" fmla="*/ 37 h 41"/>
                <a:gd name="T60" fmla="*/ 0 w 36"/>
                <a:gd name="T61" fmla="*/ 32 h 41"/>
                <a:gd name="T62" fmla="*/ 0 w 36"/>
                <a:gd name="T63" fmla="*/ 32 h 41"/>
                <a:gd name="T64" fmla="*/ 2 w 36"/>
                <a:gd name="T65" fmla="*/ 21 h 41"/>
                <a:gd name="T66" fmla="*/ 2 w 36"/>
                <a:gd name="T67" fmla="*/ 21 h 41"/>
                <a:gd name="T68" fmla="*/ 6 w 36"/>
                <a:gd name="T69" fmla="*/ 12 h 41"/>
                <a:gd name="T70" fmla="*/ 9 w 36"/>
                <a:gd name="T71" fmla="*/ 5 h 41"/>
                <a:gd name="T72" fmla="*/ 15 w 36"/>
                <a:gd name="T73" fmla="*/ 2 h 41"/>
                <a:gd name="T74" fmla="*/ 20 w 36"/>
                <a:gd name="T75" fmla="*/ 0 h 41"/>
                <a:gd name="T76" fmla="*/ 24 w 36"/>
                <a:gd name="T77" fmla="*/ 0 h 41"/>
                <a:gd name="T78" fmla="*/ 24 w 36"/>
                <a:gd name="T79" fmla="*/ 0 h 41"/>
                <a:gd name="T80" fmla="*/ 29 w 36"/>
                <a:gd name="T81" fmla="*/ 0 h 41"/>
                <a:gd name="T82" fmla="*/ 32 w 36"/>
                <a:gd name="T83" fmla="*/ 0 h 41"/>
                <a:gd name="T84" fmla="*/ 36 w 36"/>
                <a:gd name="T85" fmla="*/ 3 h 41"/>
                <a:gd name="T86" fmla="*/ 36 w 36"/>
                <a:gd name="T87" fmla="*/ 7 h 41"/>
                <a:gd name="T88" fmla="*/ 36 w 36"/>
                <a:gd name="T89" fmla="*/ 7 h 41"/>
                <a:gd name="T90" fmla="*/ 36 w 36"/>
                <a:gd name="T91" fmla="*/ 14 h 41"/>
                <a:gd name="T92" fmla="*/ 36 w 36"/>
                <a:gd name="T93" fmla="*/ 14 h 41"/>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0" t="0" r="r" b="b"/>
              <a:pathLst>
                <a:path w="36" h="41">
                  <a:moveTo>
                    <a:pt x="36" y="14"/>
                  </a:moveTo>
                  <a:lnTo>
                    <a:pt x="25" y="14"/>
                  </a:lnTo>
                  <a:lnTo>
                    <a:pt x="27" y="9"/>
                  </a:lnTo>
                  <a:lnTo>
                    <a:pt x="25" y="7"/>
                  </a:lnTo>
                  <a:lnTo>
                    <a:pt x="24" y="5"/>
                  </a:lnTo>
                  <a:lnTo>
                    <a:pt x="20" y="7"/>
                  </a:lnTo>
                  <a:lnTo>
                    <a:pt x="16" y="10"/>
                  </a:lnTo>
                  <a:lnTo>
                    <a:pt x="13" y="21"/>
                  </a:lnTo>
                  <a:lnTo>
                    <a:pt x="11" y="30"/>
                  </a:lnTo>
                  <a:lnTo>
                    <a:pt x="11" y="33"/>
                  </a:lnTo>
                  <a:lnTo>
                    <a:pt x="15" y="35"/>
                  </a:lnTo>
                  <a:lnTo>
                    <a:pt x="18" y="33"/>
                  </a:lnTo>
                  <a:lnTo>
                    <a:pt x="20" y="32"/>
                  </a:lnTo>
                  <a:lnTo>
                    <a:pt x="22" y="26"/>
                  </a:lnTo>
                  <a:lnTo>
                    <a:pt x="32" y="26"/>
                  </a:lnTo>
                  <a:lnTo>
                    <a:pt x="29" y="33"/>
                  </a:lnTo>
                  <a:lnTo>
                    <a:pt x="25" y="37"/>
                  </a:lnTo>
                  <a:lnTo>
                    <a:pt x="20" y="41"/>
                  </a:lnTo>
                  <a:lnTo>
                    <a:pt x="15" y="41"/>
                  </a:lnTo>
                  <a:lnTo>
                    <a:pt x="9" y="41"/>
                  </a:lnTo>
                  <a:lnTo>
                    <a:pt x="6" y="39"/>
                  </a:lnTo>
                  <a:lnTo>
                    <a:pt x="2" y="37"/>
                  </a:lnTo>
                  <a:lnTo>
                    <a:pt x="0" y="32"/>
                  </a:lnTo>
                  <a:lnTo>
                    <a:pt x="2" y="21"/>
                  </a:lnTo>
                  <a:lnTo>
                    <a:pt x="6" y="12"/>
                  </a:lnTo>
                  <a:lnTo>
                    <a:pt x="9" y="5"/>
                  </a:lnTo>
                  <a:lnTo>
                    <a:pt x="15" y="2"/>
                  </a:lnTo>
                  <a:lnTo>
                    <a:pt x="20" y="0"/>
                  </a:lnTo>
                  <a:lnTo>
                    <a:pt x="24" y="0"/>
                  </a:lnTo>
                  <a:lnTo>
                    <a:pt x="29" y="0"/>
                  </a:lnTo>
                  <a:lnTo>
                    <a:pt x="32" y="0"/>
                  </a:lnTo>
                  <a:lnTo>
                    <a:pt x="36" y="3"/>
                  </a:lnTo>
                  <a:lnTo>
                    <a:pt x="36" y="7"/>
                  </a:lnTo>
                  <a:lnTo>
                    <a:pt x="36" y="14"/>
                  </a:lnTo>
                  <a:close/>
                </a:path>
              </a:pathLst>
            </a:custGeom>
            <a:solidFill>
              <a:srgbClr val="48B0C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dirty="0"/>
            </a:p>
          </p:txBody>
        </p:sp>
        <p:sp>
          <p:nvSpPr>
            <p:cNvPr id="1087" name="Freeform 196"/>
            <p:cNvSpPr>
              <a:spLocks noEditPoints="1"/>
            </p:cNvSpPr>
            <p:nvPr userDrawn="1"/>
          </p:nvSpPr>
          <p:spPr bwMode="auto">
            <a:xfrm>
              <a:off x="5591" y="569"/>
              <a:ext cx="34" cy="41"/>
            </a:xfrm>
            <a:custGeom>
              <a:avLst/>
              <a:gdLst>
                <a:gd name="T0" fmla="*/ 25 w 34"/>
                <a:gd name="T1" fmla="*/ 9 h 41"/>
                <a:gd name="T2" fmla="*/ 25 w 34"/>
                <a:gd name="T3" fmla="*/ 9 h 41"/>
                <a:gd name="T4" fmla="*/ 24 w 34"/>
                <a:gd name="T5" fmla="*/ 16 h 41"/>
                <a:gd name="T6" fmla="*/ 13 w 34"/>
                <a:gd name="T7" fmla="*/ 16 h 41"/>
                <a:gd name="T8" fmla="*/ 13 w 34"/>
                <a:gd name="T9" fmla="*/ 16 h 41"/>
                <a:gd name="T10" fmla="*/ 16 w 34"/>
                <a:gd name="T11" fmla="*/ 9 h 41"/>
                <a:gd name="T12" fmla="*/ 18 w 34"/>
                <a:gd name="T13" fmla="*/ 7 h 41"/>
                <a:gd name="T14" fmla="*/ 22 w 34"/>
                <a:gd name="T15" fmla="*/ 5 h 41"/>
                <a:gd name="T16" fmla="*/ 22 w 34"/>
                <a:gd name="T17" fmla="*/ 5 h 41"/>
                <a:gd name="T18" fmla="*/ 25 w 34"/>
                <a:gd name="T19" fmla="*/ 7 h 41"/>
                <a:gd name="T20" fmla="*/ 25 w 34"/>
                <a:gd name="T21" fmla="*/ 9 h 41"/>
                <a:gd name="T22" fmla="*/ 34 w 34"/>
                <a:gd name="T23" fmla="*/ 9 h 41"/>
                <a:gd name="T24" fmla="*/ 34 w 34"/>
                <a:gd name="T25" fmla="*/ 9 h 41"/>
                <a:gd name="T26" fmla="*/ 34 w 34"/>
                <a:gd name="T27" fmla="*/ 3 h 41"/>
                <a:gd name="T28" fmla="*/ 31 w 34"/>
                <a:gd name="T29" fmla="*/ 2 h 41"/>
                <a:gd name="T30" fmla="*/ 27 w 34"/>
                <a:gd name="T31" fmla="*/ 0 h 41"/>
                <a:gd name="T32" fmla="*/ 24 w 34"/>
                <a:gd name="T33" fmla="*/ 0 h 41"/>
                <a:gd name="T34" fmla="*/ 24 w 34"/>
                <a:gd name="T35" fmla="*/ 0 h 41"/>
                <a:gd name="T36" fmla="*/ 15 w 34"/>
                <a:gd name="T37" fmla="*/ 2 h 41"/>
                <a:gd name="T38" fmla="*/ 9 w 34"/>
                <a:gd name="T39" fmla="*/ 5 h 41"/>
                <a:gd name="T40" fmla="*/ 4 w 34"/>
                <a:gd name="T41" fmla="*/ 12 h 41"/>
                <a:gd name="T42" fmla="*/ 2 w 34"/>
                <a:gd name="T43" fmla="*/ 21 h 41"/>
                <a:gd name="T44" fmla="*/ 2 w 34"/>
                <a:gd name="T45" fmla="*/ 21 h 41"/>
                <a:gd name="T46" fmla="*/ 0 w 34"/>
                <a:gd name="T47" fmla="*/ 32 h 41"/>
                <a:gd name="T48" fmla="*/ 0 w 34"/>
                <a:gd name="T49" fmla="*/ 32 h 41"/>
                <a:gd name="T50" fmla="*/ 0 w 34"/>
                <a:gd name="T51" fmla="*/ 37 h 41"/>
                <a:gd name="T52" fmla="*/ 4 w 34"/>
                <a:gd name="T53" fmla="*/ 39 h 41"/>
                <a:gd name="T54" fmla="*/ 8 w 34"/>
                <a:gd name="T55" fmla="*/ 41 h 41"/>
                <a:gd name="T56" fmla="*/ 11 w 34"/>
                <a:gd name="T57" fmla="*/ 41 h 41"/>
                <a:gd name="T58" fmla="*/ 11 w 34"/>
                <a:gd name="T59" fmla="*/ 41 h 41"/>
                <a:gd name="T60" fmla="*/ 18 w 34"/>
                <a:gd name="T61" fmla="*/ 41 h 41"/>
                <a:gd name="T62" fmla="*/ 24 w 34"/>
                <a:gd name="T63" fmla="*/ 37 h 41"/>
                <a:gd name="T64" fmla="*/ 27 w 34"/>
                <a:gd name="T65" fmla="*/ 33 h 41"/>
                <a:gd name="T66" fmla="*/ 31 w 34"/>
                <a:gd name="T67" fmla="*/ 26 h 41"/>
                <a:gd name="T68" fmla="*/ 20 w 34"/>
                <a:gd name="T69" fmla="*/ 26 h 41"/>
                <a:gd name="T70" fmla="*/ 20 w 34"/>
                <a:gd name="T71" fmla="*/ 26 h 41"/>
                <a:gd name="T72" fmla="*/ 18 w 34"/>
                <a:gd name="T73" fmla="*/ 32 h 41"/>
                <a:gd name="T74" fmla="*/ 16 w 34"/>
                <a:gd name="T75" fmla="*/ 33 h 41"/>
                <a:gd name="T76" fmla="*/ 13 w 34"/>
                <a:gd name="T77" fmla="*/ 35 h 41"/>
                <a:gd name="T78" fmla="*/ 13 w 34"/>
                <a:gd name="T79" fmla="*/ 35 h 41"/>
                <a:gd name="T80" fmla="*/ 11 w 34"/>
                <a:gd name="T81" fmla="*/ 33 h 41"/>
                <a:gd name="T82" fmla="*/ 9 w 34"/>
                <a:gd name="T83" fmla="*/ 32 h 41"/>
                <a:gd name="T84" fmla="*/ 9 w 34"/>
                <a:gd name="T85" fmla="*/ 32 h 41"/>
                <a:gd name="T86" fmla="*/ 11 w 34"/>
                <a:gd name="T87" fmla="*/ 21 h 41"/>
                <a:gd name="T88" fmla="*/ 32 w 34"/>
                <a:gd name="T89" fmla="*/ 21 h 41"/>
                <a:gd name="T90" fmla="*/ 32 w 34"/>
                <a:gd name="T91" fmla="*/ 21 h 41"/>
                <a:gd name="T92" fmla="*/ 34 w 34"/>
                <a:gd name="T93" fmla="*/ 16 h 41"/>
                <a:gd name="T94" fmla="*/ 34 w 34"/>
                <a:gd name="T95" fmla="*/ 9 h 41"/>
                <a:gd name="T96" fmla="*/ 34 w 34"/>
                <a:gd name="T97" fmla="*/ 9 h 41"/>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0" t="0" r="r" b="b"/>
              <a:pathLst>
                <a:path w="34" h="41">
                  <a:moveTo>
                    <a:pt x="25" y="9"/>
                  </a:moveTo>
                  <a:lnTo>
                    <a:pt x="25" y="9"/>
                  </a:lnTo>
                  <a:lnTo>
                    <a:pt x="24" y="16"/>
                  </a:lnTo>
                  <a:lnTo>
                    <a:pt x="13" y="16"/>
                  </a:lnTo>
                  <a:lnTo>
                    <a:pt x="16" y="9"/>
                  </a:lnTo>
                  <a:lnTo>
                    <a:pt x="18" y="7"/>
                  </a:lnTo>
                  <a:lnTo>
                    <a:pt x="22" y="5"/>
                  </a:lnTo>
                  <a:lnTo>
                    <a:pt x="25" y="7"/>
                  </a:lnTo>
                  <a:lnTo>
                    <a:pt x="25" y="9"/>
                  </a:lnTo>
                  <a:close/>
                  <a:moveTo>
                    <a:pt x="34" y="9"/>
                  </a:moveTo>
                  <a:lnTo>
                    <a:pt x="34" y="9"/>
                  </a:lnTo>
                  <a:lnTo>
                    <a:pt x="34" y="3"/>
                  </a:lnTo>
                  <a:lnTo>
                    <a:pt x="31" y="2"/>
                  </a:lnTo>
                  <a:lnTo>
                    <a:pt x="27" y="0"/>
                  </a:lnTo>
                  <a:lnTo>
                    <a:pt x="24" y="0"/>
                  </a:lnTo>
                  <a:lnTo>
                    <a:pt x="15" y="2"/>
                  </a:lnTo>
                  <a:lnTo>
                    <a:pt x="9" y="5"/>
                  </a:lnTo>
                  <a:lnTo>
                    <a:pt x="4" y="12"/>
                  </a:lnTo>
                  <a:lnTo>
                    <a:pt x="2" y="21"/>
                  </a:lnTo>
                  <a:lnTo>
                    <a:pt x="0" y="32"/>
                  </a:lnTo>
                  <a:lnTo>
                    <a:pt x="0" y="37"/>
                  </a:lnTo>
                  <a:lnTo>
                    <a:pt x="4" y="39"/>
                  </a:lnTo>
                  <a:lnTo>
                    <a:pt x="8" y="41"/>
                  </a:lnTo>
                  <a:lnTo>
                    <a:pt x="11" y="41"/>
                  </a:lnTo>
                  <a:lnTo>
                    <a:pt x="18" y="41"/>
                  </a:lnTo>
                  <a:lnTo>
                    <a:pt x="24" y="37"/>
                  </a:lnTo>
                  <a:lnTo>
                    <a:pt x="27" y="33"/>
                  </a:lnTo>
                  <a:lnTo>
                    <a:pt x="31" y="26"/>
                  </a:lnTo>
                  <a:lnTo>
                    <a:pt x="20" y="26"/>
                  </a:lnTo>
                  <a:lnTo>
                    <a:pt x="18" y="32"/>
                  </a:lnTo>
                  <a:lnTo>
                    <a:pt x="16" y="33"/>
                  </a:lnTo>
                  <a:lnTo>
                    <a:pt x="13" y="35"/>
                  </a:lnTo>
                  <a:lnTo>
                    <a:pt x="11" y="33"/>
                  </a:lnTo>
                  <a:lnTo>
                    <a:pt x="9" y="32"/>
                  </a:lnTo>
                  <a:lnTo>
                    <a:pt x="11" y="21"/>
                  </a:lnTo>
                  <a:lnTo>
                    <a:pt x="32" y="21"/>
                  </a:lnTo>
                  <a:lnTo>
                    <a:pt x="34" y="16"/>
                  </a:lnTo>
                  <a:lnTo>
                    <a:pt x="34" y="9"/>
                  </a:lnTo>
                  <a:close/>
                </a:path>
              </a:pathLst>
            </a:custGeom>
            <a:solidFill>
              <a:srgbClr val="48B0C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dirty="0"/>
            </a:p>
          </p:txBody>
        </p:sp>
        <p:sp>
          <p:nvSpPr>
            <p:cNvPr id="1088" name="Freeform 197"/>
            <p:cNvSpPr>
              <a:spLocks/>
            </p:cNvSpPr>
            <p:nvPr userDrawn="1"/>
          </p:nvSpPr>
          <p:spPr bwMode="auto">
            <a:xfrm>
              <a:off x="5604" y="574"/>
              <a:ext cx="12" cy="11"/>
            </a:xfrm>
            <a:custGeom>
              <a:avLst/>
              <a:gdLst>
                <a:gd name="T0" fmla="*/ 12 w 12"/>
                <a:gd name="T1" fmla="*/ 4 h 11"/>
                <a:gd name="T2" fmla="*/ 12 w 12"/>
                <a:gd name="T3" fmla="*/ 4 h 11"/>
                <a:gd name="T4" fmla="*/ 11 w 12"/>
                <a:gd name="T5" fmla="*/ 11 h 11"/>
                <a:gd name="T6" fmla="*/ 0 w 12"/>
                <a:gd name="T7" fmla="*/ 11 h 11"/>
                <a:gd name="T8" fmla="*/ 0 w 12"/>
                <a:gd name="T9" fmla="*/ 11 h 11"/>
                <a:gd name="T10" fmla="*/ 3 w 12"/>
                <a:gd name="T11" fmla="*/ 4 h 11"/>
                <a:gd name="T12" fmla="*/ 5 w 12"/>
                <a:gd name="T13" fmla="*/ 2 h 11"/>
                <a:gd name="T14" fmla="*/ 9 w 12"/>
                <a:gd name="T15" fmla="*/ 0 h 11"/>
                <a:gd name="T16" fmla="*/ 9 w 12"/>
                <a:gd name="T17" fmla="*/ 0 h 11"/>
                <a:gd name="T18" fmla="*/ 12 w 12"/>
                <a:gd name="T19" fmla="*/ 2 h 11"/>
                <a:gd name="T20" fmla="*/ 12 w 12"/>
                <a:gd name="T21" fmla="*/ 4 h 11"/>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12" h="11">
                  <a:moveTo>
                    <a:pt x="12" y="4"/>
                  </a:moveTo>
                  <a:lnTo>
                    <a:pt x="12" y="4"/>
                  </a:lnTo>
                  <a:lnTo>
                    <a:pt x="11" y="11"/>
                  </a:lnTo>
                  <a:lnTo>
                    <a:pt x="0" y="11"/>
                  </a:lnTo>
                  <a:lnTo>
                    <a:pt x="3" y="4"/>
                  </a:lnTo>
                  <a:lnTo>
                    <a:pt x="5" y="2"/>
                  </a:lnTo>
                  <a:lnTo>
                    <a:pt x="9" y="0"/>
                  </a:lnTo>
                  <a:lnTo>
                    <a:pt x="12" y="2"/>
                  </a:lnTo>
                  <a:lnTo>
                    <a:pt x="12" y="4"/>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ja-JP" altLang="en-US" dirty="0"/>
            </a:p>
          </p:txBody>
        </p:sp>
        <p:sp>
          <p:nvSpPr>
            <p:cNvPr id="1089" name="Freeform 198"/>
            <p:cNvSpPr>
              <a:spLocks/>
            </p:cNvSpPr>
            <p:nvPr userDrawn="1"/>
          </p:nvSpPr>
          <p:spPr bwMode="auto">
            <a:xfrm>
              <a:off x="5591" y="569"/>
              <a:ext cx="34" cy="41"/>
            </a:xfrm>
            <a:custGeom>
              <a:avLst/>
              <a:gdLst>
                <a:gd name="T0" fmla="*/ 34 w 34"/>
                <a:gd name="T1" fmla="*/ 9 h 41"/>
                <a:gd name="T2" fmla="*/ 34 w 34"/>
                <a:gd name="T3" fmla="*/ 9 h 41"/>
                <a:gd name="T4" fmla="*/ 34 w 34"/>
                <a:gd name="T5" fmla="*/ 3 h 41"/>
                <a:gd name="T6" fmla="*/ 31 w 34"/>
                <a:gd name="T7" fmla="*/ 2 h 41"/>
                <a:gd name="T8" fmla="*/ 27 w 34"/>
                <a:gd name="T9" fmla="*/ 0 h 41"/>
                <a:gd name="T10" fmla="*/ 24 w 34"/>
                <a:gd name="T11" fmla="*/ 0 h 41"/>
                <a:gd name="T12" fmla="*/ 24 w 34"/>
                <a:gd name="T13" fmla="*/ 0 h 41"/>
                <a:gd name="T14" fmla="*/ 15 w 34"/>
                <a:gd name="T15" fmla="*/ 2 h 41"/>
                <a:gd name="T16" fmla="*/ 9 w 34"/>
                <a:gd name="T17" fmla="*/ 5 h 41"/>
                <a:gd name="T18" fmla="*/ 4 w 34"/>
                <a:gd name="T19" fmla="*/ 12 h 41"/>
                <a:gd name="T20" fmla="*/ 2 w 34"/>
                <a:gd name="T21" fmla="*/ 21 h 41"/>
                <a:gd name="T22" fmla="*/ 2 w 34"/>
                <a:gd name="T23" fmla="*/ 21 h 41"/>
                <a:gd name="T24" fmla="*/ 0 w 34"/>
                <a:gd name="T25" fmla="*/ 32 h 41"/>
                <a:gd name="T26" fmla="*/ 0 w 34"/>
                <a:gd name="T27" fmla="*/ 32 h 41"/>
                <a:gd name="T28" fmla="*/ 0 w 34"/>
                <a:gd name="T29" fmla="*/ 37 h 41"/>
                <a:gd name="T30" fmla="*/ 4 w 34"/>
                <a:gd name="T31" fmla="*/ 39 h 41"/>
                <a:gd name="T32" fmla="*/ 8 w 34"/>
                <a:gd name="T33" fmla="*/ 41 h 41"/>
                <a:gd name="T34" fmla="*/ 11 w 34"/>
                <a:gd name="T35" fmla="*/ 41 h 41"/>
                <a:gd name="T36" fmla="*/ 11 w 34"/>
                <a:gd name="T37" fmla="*/ 41 h 41"/>
                <a:gd name="T38" fmla="*/ 18 w 34"/>
                <a:gd name="T39" fmla="*/ 41 h 41"/>
                <a:gd name="T40" fmla="*/ 24 w 34"/>
                <a:gd name="T41" fmla="*/ 37 h 41"/>
                <a:gd name="T42" fmla="*/ 27 w 34"/>
                <a:gd name="T43" fmla="*/ 33 h 41"/>
                <a:gd name="T44" fmla="*/ 31 w 34"/>
                <a:gd name="T45" fmla="*/ 26 h 41"/>
                <a:gd name="T46" fmla="*/ 20 w 34"/>
                <a:gd name="T47" fmla="*/ 26 h 41"/>
                <a:gd name="T48" fmla="*/ 20 w 34"/>
                <a:gd name="T49" fmla="*/ 26 h 41"/>
                <a:gd name="T50" fmla="*/ 18 w 34"/>
                <a:gd name="T51" fmla="*/ 32 h 41"/>
                <a:gd name="T52" fmla="*/ 16 w 34"/>
                <a:gd name="T53" fmla="*/ 33 h 41"/>
                <a:gd name="T54" fmla="*/ 13 w 34"/>
                <a:gd name="T55" fmla="*/ 35 h 41"/>
                <a:gd name="T56" fmla="*/ 13 w 34"/>
                <a:gd name="T57" fmla="*/ 35 h 41"/>
                <a:gd name="T58" fmla="*/ 11 w 34"/>
                <a:gd name="T59" fmla="*/ 33 h 41"/>
                <a:gd name="T60" fmla="*/ 9 w 34"/>
                <a:gd name="T61" fmla="*/ 32 h 41"/>
                <a:gd name="T62" fmla="*/ 9 w 34"/>
                <a:gd name="T63" fmla="*/ 32 h 41"/>
                <a:gd name="T64" fmla="*/ 11 w 34"/>
                <a:gd name="T65" fmla="*/ 21 h 41"/>
                <a:gd name="T66" fmla="*/ 32 w 34"/>
                <a:gd name="T67" fmla="*/ 21 h 41"/>
                <a:gd name="T68" fmla="*/ 32 w 34"/>
                <a:gd name="T69" fmla="*/ 21 h 41"/>
                <a:gd name="T70" fmla="*/ 34 w 34"/>
                <a:gd name="T71" fmla="*/ 16 h 41"/>
                <a:gd name="T72" fmla="*/ 34 w 34"/>
                <a:gd name="T73" fmla="*/ 9 h 41"/>
                <a:gd name="T74" fmla="*/ 34 w 34"/>
                <a:gd name="T75" fmla="*/ 9 h 41"/>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0" t="0" r="r" b="b"/>
              <a:pathLst>
                <a:path w="34" h="41">
                  <a:moveTo>
                    <a:pt x="34" y="9"/>
                  </a:moveTo>
                  <a:lnTo>
                    <a:pt x="34" y="9"/>
                  </a:lnTo>
                  <a:lnTo>
                    <a:pt x="34" y="3"/>
                  </a:lnTo>
                  <a:lnTo>
                    <a:pt x="31" y="2"/>
                  </a:lnTo>
                  <a:lnTo>
                    <a:pt x="27" y="0"/>
                  </a:lnTo>
                  <a:lnTo>
                    <a:pt x="24" y="0"/>
                  </a:lnTo>
                  <a:lnTo>
                    <a:pt x="15" y="2"/>
                  </a:lnTo>
                  <a:lnTo>
                    <a:pt x="9" y="5"/>
                  </a:lnTo>
                  <a:lnTo>
                    <a:pt x="4" y="12"/>
                  </a:lnTo>
                  <a:lnTo>
                    <a:pt x="2" y="21"/>
                  </a:lnTo>
                  <a:lnTo>
                    <a:pt x="0" y="32"/>
                  </a:lnTo>
                  <a:lnTo>
                    <a:pt x="0" y="37"/>
                  </a:lnTo>
                  <a:lnTo>
                    <a:pt x="4" y="39"/>
                  </a:lnTo>
                  <a:lnTo>
                    <a:pt x="8" y="41"/>
                  </a:lnTo>
                  <a:lnTo>
                    <a:pt x="11" y="41"/>
                  </a:lnTo>
                  <a:lnTo>
                    <a:pt x="18" y="41"/>
                  </a:lnTo>
                  <a:lnTo>
                    <a:pt x="24" y="37"/>
                  </a:lnTo>
                  <a:lnTo>
                    <a:pt x="27" y="33"/>
                  </a:lnTo>
                  <a:lnTo>
                    <a:pt x="31" y="26"/>
                  </a:lnTo>
                  <a:lnTo>
                    <a:pt x="20" y="26"/>
                  </a:lnTo>
                  <a:lnTo>
                    <a:pt x="18" y="32"/>
                  </a:lnTo>
                  <a:lnTo>
                    <a:pt x="16" y="33"/>
                  </a:lnTo>
                  <a:lnTo>
                    <a:pt x="13" y="35"/>
                  </a:lnTo>
                  <a:lnTo>
                    <a:pt x="11" y="33"/>
                  </a:lnTo>
                  <a:lnTo>
                    <a:pt x="9" y="32"/>
                  </a:lnTo>
                  <a:lnTo>
                    <a:pt x="11" y="21"/>
                  </a:lnTo>
                  <a:lnTo>
                    <a:pt x="32" y="21"/>
                  </a:lnTo>
                  <a:lnTo>
                    <a:pt x="34" y="16"/>
                  </a:lnTo>
                  <a:lnTo>
                    <a:pt x="34" y="9"/>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ja-JP" altLang="en-US" dirty="0"/>
            </a:p>
          </p:txBody>
        </p:sp>
        <p:sp>
          <p:nvSpPr>
            <p:cNvPr id="1090" name="Freeform 199"/>
            <p:cNvSpPr>
              <a:spLocks/>
            </p:cNvSpPr>
            <p:nvPr userDrawn="1"/>
          </p:nvSpPr>
          <p:spPr bwMode="auto">
            <a:xfrm>
              <a:off x="5230" y="12"/>
              <a:ext cx="81" cy="204"/>
            </a:xfrm>
            <a:custGeom>
              <a:avLst/>
              <a:gdLst>
                <a:gd name="T0" fmla="*/ 23 w 81"/>
                <a:gd name="T1" fmla="*/ 204 h 204"/>
                <a:gd name="T2" fmla="*/ 0 w 81"/>
                <a:gd name="T3" fmla="*/ 204 h 204"/>
                <a:gd name="T4" fmla="*/ 58 w 81"/>
                <a:gd name="T5" fmla="*/ 0 h 204"/>
                <a:gd name="T6" fmla="*/ 81 w 81"/>
                <a:gd name="T7" fmla="*/ 0 h 204"/>
                <a:gd name="T8" fmla="*/ 23 w 81"/>
                <a:gd name="T9" fmla="*/ 204 h 204"/>
                <a:gd name="T10" fmla="*/ 23 w 81"/>
                <a:gd name="T11" fmla="*/ 204 h 204"/>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81" h="204">
                  <a:moveTo>
                    <a:pt x="23" y="204"/>
                  </a:moveTo>
                  <a:lnTo>
                    <a:pt x="0" y="204"/>
                  </a:lnTo>
                  <a:lnTo>
                    <a:pt x="58" y="0"/>
                  </a:lnTo>
                  <a:lnTo>
                    <a:pt x="81" y="0"/>
                  </a:lnTo>
                  <a:lnTo>
                    <a:pt x="23" y="204"/>
                  </a:lnTo>
                  <a:close/>
                </a:path>
              </a:pathLst>
            </a:custGeom>
            <a:solidFill>
              <a:srgbClr val="48B0C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dirty="0"/>
            </a:p>
          </p:txBody>
        </p:sp>
      </p:grpSp>
      <p:sp>
        <p:nvSpPr>
          <p:cNvPr id="1027" name="Rectangle 2"/>
          <p:cNvSpPr>
            <a:spLocks noGrp="1" noChangeArrowheads="1"/>
          </p:cNvSpPr>
          <p:nvPr>
            <p:ph type="title"/>
          </p:nvPr>
        </p:nvSpPr>
        <p:spPr bwMode="auto">
          <a:xfrm>
            <a:off x="323850" y="44450"/>
            <a:ext cx="5797550" cy="657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91440" tIns="45720" rIns="91440" bIns="61200" numCol="1" anchor="b" anchorCtr="0" compatLnSpc="1">
            <a:prstTxWarp prst="textNoShape">
              <a:avLst/>
            </a:prstTxWarp>
            <a:spAutoFit/>
          </a:bodyPr>
          <a:lstStyle/>
          <a:p>
            <a:pPr lvl="0"/>
            <a:r>
              <a:rPr lang="ja-JP" altLang="en-US" smtClean="0"/>
              <a:t>マスタ タイトルの書式設定</a:t>
            </a:r>
          </a:p>
        </p:txBody>
      </p:sp>
      <p:sp>
        <p:nvSpPr>
          <p:cNvPr id="1028" name="Rectangle 3"/>
          <p:cNvSpPr>
            <a:spLocks noGrp="1" noChangeArrowheads="1"/>
          </p:cNvSpPr>
          <p:nvPr>
            <p:ph type="body" idx="1"/>
          </p:nvPr>
        </p:nvSpPr>
        <p:spPr bwMode="auto">
          <a:xfrm>
            <a:off x="468313" y="1016000"/>
            <a:ext cx="8229600" cy="5256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2" name="Rectangle 4"/>
          <p:cNvSpPr>
            <a:spLocks noGrp="1" noChangeArrowheads="1"/>
          </p:cNvSpPr>
          <p:nvPr>
            <p:ph type="dt" sz="half" idx="2"/>
          </p:nvPr>
        </p:nvSpPr>
        <p:spPr bwMode="auto">
          <a:xfrm>
            <a:off x="34925" y="6578600"/>
            <a:ext cx="1079500" cy="279400"/>
          </a:xfrm>
          <a:prstGeom prst="rect">
            <a:avLst/>
          </a:prstGeom>
          <a:noFill/>
          <a:ln w="9525">
            <a:noFill/>
            <a:miter lim="800000"/>
            <a:headEnd/>
            <a:tailEnd/>
          </a:ln>
          <a:effectLst/>
        </p:spPr>
        <p:txBody>
          <a:bodyPr vert="horz" wrap="none" lIns="91440" tIns="45720" rIns="91440" bIns="18000" numCol="1" anchor="b" anchorCtr="0" compatLnSpc="1">
            <a:prstTxWarp prst="textNoShape">
              <a:avLst/>
            </a:prstTxWarp>
            <a:spAutoFit/>
          </a:bodyPr>
          <a:lstStyle>
            <a:lvl1pPr algn="l">
              <a:defRPr sz="1400"/>
            </a:lvl1pPr>
          </a:lstStyle>
          <a:p>
            <a:pPr>
              <a:defRPr/>
            </a:pPr>
            <a:r>
              <a:rPr lang="en-US" altLang="ja-JP" dirty="0" smtClean="0"/>
              <a:t>2012/3/23</a:t>
            </a:r>
            <a:endParaRPr lang="en-US" altLang="ja-JP" dirty="0"/>
          </a:p>
        </p:txBody>
      </p:sp>
      <p:sp>
        <p:nvSpPr>
          <p:cNvPr id="1029" name="Rectangle 5"/>
          <p:cNvSpPr>
            <a:spLocks noGrp="1" noChangeArrowheads="1"/>
          </p:cNvSpPr>
          <p:nvPr>
            <p:ph type="ftr" sz="quarter" idx="3"/>
          </p:nvPr>
        </p:nvSpPr>
        <p:spPr bwMode="auto">
          <a:xfrm>
            <a:off x="3187700" y="6586538"/>
            <a:ext cx="1900238" cy="279400"/>
          </a:xfrm>
          <a:prstGeom prst="rect">
            <a:avLst/>
          </a:prstGeom>
          <a:noFill/>
          <a:ln w="9525">
            <a:noFill/>
            <a:miter lim="800000"/>
            <a:headEnd/>
            <a:tailEnd/>
          </a:ln>
          <a:effectLst/>
        </p:spPr>
        <p:txBody>
          <a:bodyPr vert="horz" wrap="none" lIns="91440" tIns="45720" rIns="91440" bIns="18000" numCol="1" anchor="b" anchorCtr="1" compatLnSpc="1">
            <a:prstTxWarp prst="textNoShape">
              <a:avLst/>
            </a:prstTxWarp>
            <a:spAutoFit/>
          </a:bodyPr>
          <a:lstStyle>
            <a:lvl1pPr algn="ctr">
              <a:defRPr sz="1400"/>
            </a:lvl1pPr>
          </a:lstStyle>
          <a:p>
            <a:pPr>
              <a:defRPr/>
            </a:pPr>
            <a:r>
              <a:rPr lang="en-US" altLang="ja-JP" dirty="0" smtClean="0"/>
              <a:t>Y. </a:t>
            </a:r>
            <a:r>
              <a:rPr lang="en-US" altLang="ja-JP" dirty="0" err="1" smtClean="0"/>
              <a:t>Tsukui</a:t>
            </a:r>
            <a:r>
              <a:rPr lang="en-US" altLang="ja-JP" dirty="0" smtClean="0"/>
              <a:t>, Tokyo Tech</a:t>
            </a:r>
            <a:endParaRPr lang="en-US" altLang="ja-JP" dirty="0"/>
          </a:p>
        </p:txBody>
      </p:sp>
      <p:sp>
        <p:nvSpPr>
          <p:cNvPr id="1031" name="AutoShape 14"/>
          <p:cNvSpPr>
            <a:spLocks noChangeAspect="1" noChangeArrowheads="1" noTextEdit="1"/>
          </p:cNvSpPr>
          <p:nvPr userDrawn="1"/>
        </p:nvSpPr>
        <p:spPr bwMode="auto">
          <a:xfrm>
            <a:off x="-252413" y="3176588"/>
            <a:ext cx="9144001" cy="1149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ja-JP" altLang="en-US"/>
          </a:p>
        </p:txBody>
      </p:sp>
      <p:sp>
        <p:nvSpPr>
          <p:cNvPr id="1032" name="Rectangle 79"/>
          <p:cNvSpPr>
            <a:spLocks noChangeArrowheads="1"/>
          </p:cNvSpPr>
          <p:nvPr/>
        </p:nvSpPr>
        <p:spPr bwMode="auto">
          <a:xfrm>
            <a:off x="8229600" y="98425"/>
            <a:ext cx="885825"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p>
            <a:pPr algn="r"/>
            <a:fld id="{08D6FDE8-2BC1-43C9-AD43-53CCB7626988}" type="slidenum">
              <a:rPr lang="en-US" altLang="ja-JP" sz="3200"/>
              <a:pPr algn="r"/>
              <a:t>‹#›</a:t>
            </a:fld>
            <a:endParaRPr lang="en-US" altLang="ja-JP" sz="3200"/>
          </a:p>
        </p:txBody>
      </p:sp>
      <p:pic>
        <p:nvPicPr>
          <p:cNvPr id="1033" name="Picture 80"/>
          <p:cNvPicPr>
            <a:picLocks noChangeAspect="1" noChangeArrowheads="1"/>
          </p:cNvPicPr>
          <p:nvPr userDrawn="1"/>
        </p:nvPicPr>
        <p:blipFill>
          <a:blip r:embed="rId4" cstate="print">
            <a:extLst>
              <a:ext uri="{28A0092B-C50C-407E-A947-70E740481C1C}">
                <a14:useLocalDpi xmlns:a14="http://schemas.microsoft.com/office/drawing/2010/main" val="0"/>
              </a:ext>
            </a:extLst>
          </a:blip>
          <a:srcRect/>
          <a:stretch>
            <a:fillRect/>
          </a:stretch>
        </p:blipFill>
        <p:spPr bwMode="auto">
          <a:xfrm>
            <a:off x="7343775" y="6564313"/>
            <a:ext cx="1800225" cy="320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725" r:id="rId1"/>
    <p:sldLayoutId id="2147483724" r:id="rId2"/>
  </p:sldLayoutIdLst>
  <p:timing>
    <p:tnLst>
      <p:par>
        <p:cTn id="1" dur="indefinite" restart="never" nodeType="tmRoot"/>
      </p:par>
    </p:tnLst>
  </p:timing>
  <p:hf sldNum="0" hdr="0" ftr="0" dt="0"/>
  <p:txStyles>
    <p:titleStyle>
      <a:lvl1pPr algn="l" rtl="0" eaLnBrk="0" fontAlgn="base" hangingPunct="0">
        <a:spcBef>
          <a:spcPct val="0"/>
        </a:spcBef>
        <a:spcAft>
          <a:spcPct val="0"/>
        </a:spcAft>
        <a:defRPr kumimoji="1" sz="3600">
          <a:solidFill>
            <a:schemeClr val="tx2"/>
          </a:solidFill>
          <a:latin typeface="+mj-lt"/>
          <a:ea typeface="+mj-ea"/>
          <a:cs typeface="+mj-cs"/>
        </a:defRPr>
      </a:lvl1pPr>
      <a:lvl2pPr algn="l" rtl="0" eaLnBrk="0" fontAlgn="base" hangingPunct="0">
        <a:spcBef>
          <a:spcPct val="0"/>
        </a:spcBef>
        <a:spcAft>
          <a:spcPct val="0"/>
        </a:spcAft>
        <a:defRPr kumimoji="1" sz="3600">
          <a:solidFill>
            <a:schemeClr val="tx2"/>
          </a:solidFill>
          <a:latin typeface="Arial" charset="0"/>
          <a:ea typeface="ＭＳ ゴシック" pitchFamily="49" charset="-128"/>
        </a:defRPr>
      </a:lvl2pPr>
      <a:lvl3pPr algn="l" rtl="0" eaLnBrk="0" fontAlgn="base" hangingPunct="0">
        <a:spcBef>
          <a:spcPct val="0"/>
        </a:spcBef>
        <a:spcAft>
          <a:spcPct val="0"/>
        </a:spcAft>
        <a:defRPr kumimoji="1" sz="3600">
          <a:solidFill>
            <a:schemeClr val="tx2"/>
          </a:solidFill>
          <a:latin typeface="Arial" charset="0"/>
          <a:ea typeface="ＭＳ ゴシック" pitchFamily="49" charset="-128"/>
        </a:defRPr>
      </a:lvl3pPr>
      <a:lvl4pPr algn="l" rtl="0" eaLnBrk="0" fontAlgn="base" hangingPunct="0">
        <a:spcBef>
          <a:spcPct val="0"/>
        </a:spcBef>
        <a:spcAft>
          <a:spcPct val="0"/>
        </a:spcAft>
        <a:defRPr kumimoji="1" sz="3600">
          <a:solidFill>
            <a:schemeClr val="tx2"/>
          </a:solidFill>
          <a:latin typeface="Arial" charset="0"/>
          <a:ea typeface="ＭＳ ゴシック" pitchFamily="49" charset="-128"/>
        </a:defRPr>
      </a:lvl4pPr>
      <a:lvl5pPr algn="l" rtl="0" eaLnBrk="0" fontAlgn="base" hangingPunct="0">
        <a:spcBef>
          <a:spcPct val="0"/>
        </a:spcBef>
        <a:spcAft>
          <a:spcPct val="0"/>
        </a:spcAft>
        <a:defRPr kumimoji="1" sz="3600">
          <a:solidFill>
            <a:schemeClr val="tx2"/>
          </a:solidFill>
          <a:latin typeface="Arial" charset="0"/>
          <a:ea typeface="ＭＳ ゴシック" pitchFamily="49" charset="-128"/>
        </a:defRPr>
      </a:lvl5pPr>
      <a:lvl6pPr marL="457200" algn="l" rtl="0" fontAlgn="base">
        <a:spcBef>
          <a:spcPct val="0"/>
        </a:spcBef>
        <a:spcAft>
          <a:spcPct val="0"/>
        </a:spcAft>
        <a:defRPr kumimoji="1" sz="3600">
          <a:solidFill>
            <a:schemeClr val="tx2"/>
          </a:solidFill>
          <a:latin typeface="Arial" charset="0"/>
          <a:ea typeface="ＭＳ ゴシック" pitchFamily="49" charset="-128"/>
        </a:defRPr>
      </a:lvl6pPr>
      <a:lvl7pPr marL="914400" algn="l" rtl="0" fontAlgn="base">
        <a:spcBef>
          <a:spcPct val="0"/>
        </a:spcBef>
        <a:spcAft>
          <a:spcPct val="0"/>
        </a:spcAft>
        <a:defRPr kumimoji="1" sz="3600">
          <a:solidFill>
            <a:schemeClr val="tx2"/>
          </a:solidFill>
          <a:latin typeface="Arial" charset="0"/>
          <a:ea typeface="ＭＳ ゴシック" pitchFamily="49" charset="-128"/>
        </a:defRPr>
      </a:lvl7pPr>
      <a:lvl8pPr marL="1371600" algn="l" rtl="0" fontAlgn="base">
        <a:spcBef>
          <a:spcPct val="0"/>
        </a:spcBef>
        <a:spcAft>
          <a:spcPct val="0"/>
        </a:spcAft>
        <a:defRPr kumimoji="1" sz="3600">
          <a:solidFill>
            <a:schemeClr val="tx2"/>
          </a:solidFill>
          <a:latin typeface="Arial" charset="0"/>
          <a:ea typeface="ＭＳ ゴシック" pitchFamily="49" charset="-128"/>
        </a:defRPr>
      </a:lvl8pPr>
      <a:lvl9pPr marL="1828800" algn="l" rtl="0" fontAlgn="base">
        <a:spcBef>
          <a:spcPct val="0"/>
        </a:spcBef>
        <a:spcAft>
          <a:spcPct val="0"/>
        </a:spcAft>
        <a:defRPr kumimoji="1" sz="3600">
          <a:solidFill>
            <a:schemeClr val="tx2"/>
          </a:solidFill>
          <a:latin typeface="Arial" charset="0"/>
          <a:ea typeface="ＭＳ ゴシック" pitchFamily="49" charset="-128"/>
        </a:defRPr>
      </a:lvl9pPr>
    </p:titleStyle>
    <p:bodyStyle>
      <a:lvl1pPr marL="342900" indent="-342900" algn="l" rtl="0" eaLnBrk="0" fontAlgn="base" hangingPunct="0">
        <a:spcBef>
          <a:spcPct val="20000"/>
        </a:spcBef>
        <a:spcAft>
          <a:spcPct val="0"/>
        </a:spcAft>
        <a:buChar char="•"/>
        <a:defRPr kumimoji="1" sz="36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3200">
          <a:solidFill>
            <a:schemeClr val="tx1"/>
          </a:solidFill>
          <a:latin typeface="+mn-lt"/>
          <a:ea typeface="+mn-ea"/>
        </a:defRPr>
      </a:lvl2pPr>
      <a:lvl3pPr marL="1143000" indent="-228600" algn="l" rtl="0" eaLnBrk="0" fontAlgn="base" hangingPunct="0">
        <a:spcBef>
          <a:spcPct val="20000"/>
        </a:spcBef>
        <a:spcAft>
          <a:spcPct val="0"/>
        </a:spcAft>
        <a:buChar char="•"/>
        <a:defRPr kumimoji="1" sz="2800">
          <a:solidFill>
            <a:schemeClr val="tx1"/>
          </a:solidFill>
          <a:latin typeface="+mn-lt"/>
          <a:ea typeface="+mn-ea"/>
        </a:defRPr>
      </a:lvl3pPr>
      <a:lvl4pPr marL="1600200" indent="-228600" algn="l" rtl="0" eaLnBrk="0" fontAlgn="base" hangingPunct="0">
        <a:spcBef>
          <a:spcPct val="20000"/>
        </a:spcBef>
        <a:spcAft>
          <a:spcPct val="0"/>
        </a:spcAft>
        <a:buChar char="–"/>
        <a:defRPr kumimoji="1" sz="24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2.emf"/><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23.emf"/></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8" Type="http://schemas.openxmlformats.org/officeDocument/2006/relationships/image" Target="../media/image11.png"/><Relationship Id="rId3" Type="http://schemas.openxmlformats.org/officeDocument/2006/relationships/image" Target="../media/image6.png"/><Relationship Id="rId7" Type="http://schemas.openxmlformats.org/officeDocument/2006/relationships/image" Target="../media/image10.png"/><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7.png"/></Relationships>
</file>

<file path=ppt/slides/_rels/slide5.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3.emf"/><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4.emf"/><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15.emf"/></Relationships>
</file>

<file path=ppt/slides/_rels/slide8.xml.rels><?xml version="1.0" encoding="UTF-8" standalone="yes"?>
<Relationships xmlns="http://schemas.openxmlformats.org/package/2006/relationships"><Relationship Id="rId3" Type="http://schemas.openxmlformats.org/officeDocument/2006/relationships/image" Target="../media/image16.emf"/><Relationship Id="rId2" Type="http://schemas.openxmlformats.org/officeDocument/2006/relationships/notesSlide" Target="../notesSlides/notesSlide8.xml"/><Relationship Id="rId1" Type="http://schemas.openxmlformats.org/officeDocument/2006/relationships/slideLayout" Target="../slideLayouts/slideLayout2.xml"/><Relationship Id="rId5" Type="http://schemas.openxmlformats.org/officeDocument/2006/relationships/image" Target="../media/image18.emf"/><Relationship Id="rId4" Type="http://schemas.openxmlformats.org/officeDocument/2006/relationships/image" Target="../media/image17.png"/></Relationships>
</file>

<file path=ppt/slides/_rels/slide9.xml.rels><?xml version="1.0" encoding="UTF-8" standalone="yes"?>
<Relationships xmlns="http://schemas.openxmlformats.org/package/2006/relationships"><Relationship Id="rId3" Type="http://schemas.openxmlformats.org/officeDocument/2006/relationships/image" Target="../media/image19.emf"/><Relationship Id="rId2" Type="http://schemas.openxmlformats.org/officeDocument/2006/relationships/notesSlide" Target="../notesSlides/notesSlide9.xml"/><Relationship Id="rId1" Type="http://schemas.openxmlformats.org/officeDocument/2006/relationships/slideLayout" Target="../slideLayouts/slideLayout2.xml"/><Relationship Id="rId5" Type="http://schemas.openxmlformats.org/officeDocument/2006/relationships/image" Target="../media/image21.png"/><Relationship Id="rId4" Type="http://schemas.openxmlformats.org/officeDocument/2006/relationships/image" Target="../media/image20.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4314" y="1234628"/>
            <a:ext cx="9144000" cy="1077218"/>
          </a:xfrm>
        </p:spPr>
        <p:txBody>
          <a:bodyPr/>
          <a:lstStyle/>
          <a:p>
            <a:pPr eaLnBrk="1" hangingPunct="1"/>
            <a:r>
              <a:rPr lang="en-US" altLang="ja-JP" sz="3200" b="1" dirty="0"/>
              <a:t>A </a:t>
            </a:r>
            <a:r>
              <a:rPr lang="en-US" altLang="ja-JP" sz="3200" b="1" dirty="0" smtClean="0"/>
              <a:t>Research </a:t>
            </a:r>
            <a:r>
              <a:rPr lang="en-US" altLang="ja-JP" sz="3200" b="1" dirty="0"/>
              <a:t>on the </a:t>
            </a:r>
            <a:r>
              <a:rPr lang="en-US" altLang="ja-JP" sz="3200" b="1" dirty="0" smtClean="0"/>
              <a:t>Coupling </a:t>
            </a:r>
            <a:r>
              <a:rPr lang="en-US" altLang="ja-JP" sz="3200" b="1" dirty="0"/>
              <a:t>of </a:t>
            </a:r>
            <a:r>
              <a:rPr lang="en-US" altLang="ja-JP" sz="3200" b="1" dirty="0" smtClean="0"/>
              <a:t/>
            </a:r>
            <a:br>
              <a:rPr lang="en-US" altLang="ja-JP" sz="3200" b="1" dirty="0" smtClean="0"/>
            </a:br>
            <a:r>
              <a:rPr lang="en-US" altLang="ja-JP" sz="3200" b="1" dirty="0" smtClean="0"/>
              <a:t>Transmission </a:t>
            </a:r>
            <a:r>
              <a:rPr lang="en-US" altLang="ja-JP" sz="3200" b="1" dirty="0"/>
              <a:t>L</a:t>
            </a:r>
            <a:r>
              <a:rPr lang="en-US" altLang="ja-JP" sz="3200" b="1" dirty="0" smtClean="0"/>
              <a:t>ines </a:t>
            </a:r>
            <a:r>
              <a:rPr lang="en-US" altLang="ja-JP" sz="3200" b="1" dirty="0"/>
              <a:t>in 60 GHz </a:t>
            </a:r>
            <a:r>
              <a:rPr lang="en-US" altLang="ja-JP" sz="3200" b="1" dirty="0" smtClean="0"/>
              <a:t>Circuit </a:t>
            </a:r>
            <a:r>
              <a:rPr lang="en-US" altLang="ja-JP" sz="3200" b="1" dirty="0"/>
              <a:t>D</a:t>
            </a:r>
            <a:r>
              <a:rPr lang="en-US" altLang="ja-JP" sz="3200" b="1" dirty="0" smtClean="0"/>
              <a:t>esign</a:t>
            </a:r>
            <a:endParaRPr lang="en-US" altLang="ja-JP" sz="3200" b="1" dirty="0" smtClean="0">
              <a:ea typeface="ＭＳ ゴシック" pitchFamily="49" charset="-128"/>
            </a:endParaRPr>
          </a:p>
        </p:txBody>
      </p:sp>
      <p:sp>
        <p:nvSpPr>
          <p:cNvPr id="5" name="Rectangle 3"/>
          <p:cNvSpPr txBox="1">
            <a:spLocks noChangeArrowheads="1"/>
          </p:cNvSpPr>
          <p:nvPr/>
        </p:nvSpPr>
        <p:spPr bwMode="auto">
          <a:xfrm>
            <a:off x="-4314" y="4004592"/>
            <a:ext cx="9144000" cy="23047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1" compatLnSpc="1">
            <a:prstTxWarp prst="textNoShape">
              <a:avLst/>
            </a:prstTxWarp>
          </a:bodyPr>
          <a:lstStyle>
            <a:lvl1pPr marL="0" indent="0" algn="ctr" rtl="0" eaLnBrk="0" fontAlgn="base" hangingPunct="0">
              <a:spcBef>
                <a:spcPct val="20000"/>
              </a:spcBef>
              <a:spcAft>
                <a:spcPct val="0"/>
              </a:spcAft>
              <a:buFontTx/>
              <a:buNone/>
              <a:defRPr kumimoji="0"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3200">
                <a:solidFill>
                  <a:schemeClr val="tx1"/>
                </a:solidFill>
                <a:latin typeface="+mn-lt"/>
                <a:ea typeface="+mn-ea"/>
              </a:defRPr>
            </a:lvl2pPr>
            <a:lvl3pPr marL="1143000" indent="-228600" algn="l" rtl="0" eaLnBrk="0" fontAlgn="base" hangingPunct="0">
              <a:spcBef>
                <a:spcPct val="20000"/>
              </a:spcBef>
              <a:spcAft>
                <a:spcPct val="0"/>
              </a:spcAft>
              <a:buChar char="•"/>
              <a:defRPr kumimoji="1" sz="2800">
                <a:solidFill>
                  <a:schemeClr val="tx1"/>
                </a:solidFill>
                <a:latin typeface="+mn-lt"/>
                <a:ea typeface="+mn-ea"/>
              </a:defRPr>
            </a:lvl3pPr>
            <a:lvl4pPr marL="1600200" indent="-228600" algn="l" rtl="0" eaLnBrk="0" fontAlgn="base" hangingPunct="0">
              <a:spcBef>
                <a:spcPct val="20000"/>
              </a:spcBef>
              <a:spcAft>
                <a:spcPct val="0"/>
              </a:spcAft>
              <a:buChar char="–"/>
              <a:defRPr kumimoji="1" sz="24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a:lstStyle>
          <a:p>
            <a:r>
              <a:rPr lang="ja-JP" altLang="en-US" sz="3100" dirty="0" smtClean="0"/>
              <a:t>ヌルル ファジュリ</a:t>
            </a:r>
            <a:r>
              <a:rPr lang="en-US" altLang="ja-JP" sz="3100" dirty="0" smtClean="0"/>
              <a:t>, </a:t>
            </a:r>
            <a:r>
              <a:rPr lang="ja-JP" altLang="en-US" sz="3100" dirty="0" smtClean="0"/>
              <a:t>◯河合 誠太郎</a:t>
            </a:r>
            <a:r>
              <a:rPr lang="en-US" altLang="ja-JP" sz="3100" dirty="0" smtClean="0"/>
              <a:t>, </a:t>
            </a:r>
            <a:r>
              <a:rPr lang="ja-JP" altLang="en-US" sz="3100" dirty="0" smtClean="0"/>
              <a:t>岡田 健一</a:t>
            </a:r>
            <a:r>
              <a:rPr lang="en-US" altLang="ja-JP" sz="3100" dirty="0" smtClean="0"/>
              <a:t>, </a:t>
            </a:r>
            <a:r>
              <a:rPr lang="ja-JP" altLang="en-US" sz="3100" dirty="0" smtClean="0"/>
              <a:t>松澤 昭</a:t>
            </a:r>
            <a:endParaRPr lang="en-US" altLang="ja-JP" sz="3100" dirty="0"/>
          </a:p>
          <a:p>
            <a:endParaRPr lang="ja-JP" altLang="en-US" dirty="0" smtClean="0"/>
          </a:p>
          <a:p>
            <a:r>
              <a:rPr lang="ja-JP" altLang="en-US" dirty="0" smtClean="0"/>
              <a:t>東京工業大学大学院</a:t>
            </a:r>
            <a:endParaRPr lang="en-US" altLang="ja-JP" dirty="0" smtClean="0"/>
          </a:p>
          <a:p>
            <a:r>
              <a:rPr lang="ja-JP" altLang="en-US" dirty="0" smtClean="0"/>
              <a:t> </a:t>
            </a:r>
            <a:r>
              <a:rPr lang="ja-JP" altLang="en-US" dirty="0"/>
              <a:t>理工学</a:t>
            </a:r>
            <a:r>
              <a:rPr lang="ja-JP" altLang="en-US" dirty="0" smtClean="0"/>
              <a:t>研究科電子物理工学専攻</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08275" y="0"/>
            <a:ext cx="6647974" cy="661962"/>
          </a:xfrm>
        </p:spPr>
        <p:txBody>
          <a:bodyPr/>
          <a:lstStyle/>
          <a:p>
            <a:r>
              <a:rPr kumimoji="1" lang="ja-JP" altLang="en-US" b="1" dirty="0" smtClean="0"/>
              <a:t>伝送線路間のアイソレーション</a:t>
            </a:r>
            <a:endParaRPr kumimoji="1" lang="ja-JP" altLang="en-US" b="1" dirty="0"/>
          </a:p>
        </p:txBody>
      </p:sp>
      <p:grpSp>
        <p:nvGrpSpPr>
          <p:cNvPr id="17" name="グループ化 16"/>
          <p:cNvGrpSpPr>
            <a:grpSpLocks noChangeAspect="1"/>
          </p:cNvGrpSpPr>
          <p:nvPr/>
        </p:nvGrpSpPr>
        <p:grpSpPr>
          <a:xfrm>
            <a:off x="4572000" y="938642"/>
            <a:ext cx="4441873" cy="2742386"/>
            <a:chOff x="589670" y="908720"/>
            <a:chExt cx="5713413" cy="3527425"/>
          </a:xfrm>
        </p:grpSpPr>
        <p:pic>
          <p:nvPicPr>
            <p:cNvPr id="1026"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89670" y="908720"/>
              <a:ext cx="5713413" cy="3527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円/楕円 3"/>
            <p:cNvSpPr/>
            <p:nvPr/>
          </p:nvSpPr>
          <p:spPr bwMode="auto">
            <a:xfrm>
              <a:off x="3167880" y="1954535"/>
              <a:ext cx="324000" cy="322337"/>
            </a:xfrm>
            <a:prstGeom prst="ellipse">
              <a:avLst/>
            </a:prstGeom>
            <a:noFill/>
            <a:ln w="38100" cap="flat" cmpd="sng" algn="ctr">
              <a:solidFill>
                <a:srgbClr val="FF0000"/>
              </a:solidFill>
              <a:prstDash val="solid"/>
              <a:round/>
              <a:headEnd type="none" w="med" len="med"/>
              <a:tailEnd type="none" w="med" len="med"/>
            </a:ln>
            <a:effectLst/>
          </p:spPr>
          <p:txBody>
            <a:bodyPr vert="horz" wrap="square" lIns="90000" tIns="46800" rIns="90000" bIns="46800" numCol="1" rtlCol="0" anchor="t" anchorCtr="0" compatLnSpc="1">
              <a:prstTxWarp prst="textNoShape">
                <a:avLst/>
              </a:prstTxWarp>
              <a:spAutoFit/>
            </a:bodyPr>
            <a:lstStyle/>
            <a:p>
              <a:pPr marL="269875" marR="0" indent="-269875" algn="l" defTabSz="914400" rtl="0" eaLnBrk="1" fontAlgn="base" latinLnBrk="0" hangingPunct="1">
                <a:lnSpc>
                  <a:spcPct val="100000"/>
                </a:lnSpc>
                <a:spcBef>
                  <a:spcPct val="0"/>
                </a:spcBef>
                <a:spcAft>
                  <a:spcPct val="0"/>
                </a:spcAft>
                <a:buClrTx/>
                <a:buSzTx/>
                <a:buFontTx/>
                <a:buNone/>
                <a:tabLst/>
              </a:pPr>
              <a:endParaRPr kumimoji="1" lang="ja-JP" altLang="en-US" sz="3600" b="0" i="0" u="none" strike="noStrike" cap="none" normalizeH="0" baseline="0" smtClean="0">
                <a:ln>
                  <a:noFill/>
                </a:ln>
                <a:solidFill>
                  <a:schemeClr val="tx1"/>
                </a:solidFill>
                <a:effectLst/>
                <a:latin typeface="Arial" charset="0"/>
                <a:ea typeface="ＭＳ Ｐゴシック" pitchFamily="50" charset="-128"/>
              </a:endParaRPr>
            </a:p>
          </p:txBody>
        </p:sp>
        <p:sp>
          <p:nvSpPr>
            <p:cNvPr id="6" name="円/楕円 5"/>
            <p:cNvSpPr/>
            <p:nvPr/>
          </p:nvSpPr>
          <p:spPr bwMode="auto">
            <a:xfrm>
              <a:off x="1475692" y="2386583"/>
              <a:ext cx="324000" cy="322337"/>
            </a:xfrm>
            <a:prstGeom prst="ellipse">
              <a:avLst/>
            </a:prstGeom>
            <a:noFill/>
            <a:ln w="38100" cap="flat" cmpd="sng" algn="ctr">
              <a:solidFill>
                <a:srgbClr val="FF0000"/>
              </a:solidFill>
              <a:prstDash val="solid"/>
              <a:round/>
              <a:headEnd type="none" w="med" len="med"/>
              <a:tailEnd type="none" w="med" len="med"/>
            </a:ln>
            <a:effectLst/>
          </p:spPr>
          <p:txBody>
            <a:bodyPr vert="horz" wrap="square" lIns="90000" tIns="46800" rIns="90000" bIns="46800" numCol="1" rtlCol="0" anchor="t" anchorCtr="0" compatLnSpc="1">
              <a:prstTxWarp prst="textNoShape">
                <a:avLst/>
              </a:prstTxWarp>
              <a:spAutoFit/>
            </a:bodyPr>
            <a:lstStyle/>
            <a:p>
              <a:pPr marL="269875" marR="0" indent="-269875" algn="l" defTabSz="914400" rtl="0" eaLnBrk="1" fontAlgn="base" latinLnBrk="0" hangingPunct="1">
                <a:lnSpc>
                  <a:spcPct val="100000"/>
                </a:lnSpc>
                <a:spcBef>
                  <a:spcPct val="0"/>
                </a:spcBef>
                <a:spcAft>
                  <a:spcPct val="0"/>
                </a:spcAft>
                <a:buClrTx/>
                <a:buSzTx/>
                <a:buFontTx/>
                <a:buNone/>
                <a:tabLst/>
              </a:pPr>
              <a:endParaRPr kumimoji="1" lang="ja-JP" altLang="en-US" sz="3600" b="0" i="0" u="none" strike="noStrike" cap="none" normalizeH="0" baseline="0" smtClean="0">
                <a:ln>
                  <a:noFill/>
                </a:ln>
                <a:solidFill>
                  <a:schemeClr val="tx1"/>
                </a:solidFill>
                <a:effectLst/>
                <a:latin typeface="Arial" charset="0"/>
                <a:ea typeface="ＭＳ Ｐゴシック" pitchFamily="50" charset="-128"/>
              </a:endParaRPr>
            </a:p>
          </p:txBody>
        </p:sp>
        <p:sp>
          <p:nvSpPr>
            <p:cNvPr id="7" name="円/楕円 6"/>
            <p:cNvSpPr/>
            <p:nvPr/>
          </p:nvSpPr>
          <p:spPr bwMode="auto">
            <a:xfrm>
              <a:off x="1799728" y="1916832"/>
              <a:ext cx="324000" cy="322337"/>
            </a:xfrm>
            <a:prstGeom prst="ellipse">
              <a:avLst/>
            </a:prstGeom>
            <a:noFill/>
            <a:ln w="38100" cap="flat" cmpd="sng" algn="ctr">
              <a:solidFill>
                <a:srgbClr val="FF0000"/>
              </a:solidFill>
              <a:prstDash val="solid"/>
              <a:round/>
              <a:headEnd type="none" w="med" len="med"/>
              <a:tailEnd type="none" w="med" len="med"/>
            </a:ln>
            <a:effectLst/>
          </p:spPr>
          <p:txBody>
            <a:bodyPr vert="horz" wrap="square" lIns="90000" tIns="46800" rIns="90000" bIns="46800" numCol="1" rtlCol="0" anchor="t" anchorCtr="0" compatLnSpc="1">
              <a:prstTxWarp prst="textNoShape">
                <a:avLst/>
              </a:prstTxWarp>
              <a:spAutoFit/>
            </a:bodyPr>
            <a:lstStyle/>
            <a:p>
              <a:pPr marL="269875" marR="0" indent="-269875" algn="l" defTabSz="914400" rtl="0" eaLnBrk="1" fontAlgn="base" latinLnBrk="0" hangingPunct="1">
                <a:lnSpc>
                  <a:spcPct val="100000"/>
                </a:lnSpc>
                <a:spcBef>
                  <a:spcPct val="0"/>
                </a:spcBef>
                <a:spcAft>
                  <a:spcPct val="0"/>
                </a:spcAft>
                <a:buClrTx/>
                <a:buSzTx/>
                <a:buFontTx/>
                <a:buNone/>
                <a:tabLst/>
              </a:pPr>
              <a:endParaRPr kumimoji="1" lang="ja-JP" altLang="en-US" sz="3600" b="0" i="0" u="none" strike="noStrike" cap="none" normalizeH="0" baseline="0" smtClean="0">
                <a:ln>
                  <a:noFill/>
                </a:ln>
                <a:solidFill>
                  <a:schemeClr val="tx1"/>
                </a:solidFill>
                <a:effectLst/>
                <a:latin typeface="Arial" charset="0"/>
                <a:ea typeface="ＭＳ Ｐゴシック" pitchFamily="50" charset="-128"/>
              </a:endParaRPr>
            </a:p>
          </p:txBody>
        </p:sp>
        <p:cxnSp>
          <p:nvCxnSpPr>
            <p:cNvPr id="8" name="直線コネクタ 7"/>
            <p:cNvCxnSpPr/>
            <p:nvPr/>
          </p:nvCxnSpPr>
          <p:spPr bwMode="auto">
            <a:xfrm>
              <a:off x="1295636" y="2096852"/>
              <a:ext cx="4752528" cy="0"/>
            </a:xfrm>
            <a:prstGeom prst="line">
              <a:avLst/>
            </a:prstGeom>
            <a:solidFill>
              <a:schemeClr val="accent1"/>
            </a:solidFill>
            <a:ln w="38100" cap="flat" cmpd="sng" algn="ctr">
              <a:solidFill>
                <a:srgbClr val="0000FF"/>
              </a:solidFill>
              <a:prstDash val="solid"/>
              <a:round/>
              <a:headEnd type="none" w="med" len="med"/>
              <a:tailEnd type="none" w="med" len="med"/>
            </a:ln>
            <a:effectLst/>
          </p:spPr>
        </p:cxnSp>
      </p:grpSp>
      <p:pic>
        <p:nvPicPr>
          <p:cNvPr id="1027"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44016" y="1441313"/>
            <a:ext cx="4391980" cy="1604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9" name="テキスト ボックス 18"/>
          <p:cNvSpPr txBox="1"/>
          <p:nvPr/>
        </p:nvSpPr>
        <p:spPr>
          <a:xfrm>
            <a:off x="2087724" y="1398258"/>
            <a:ext cx="684076" cy="338554"/>
          </a:xfrm>
          <a:prstGeom prst="rect">
            <a:avLst/>
          </a:prstGeom>
          <a:noFill/>
        </p:spPr>
        <p:txBody>
          <a:bodyPr wrap="square" rtlCol="0">
            <a:spAutoFit/>
          </a:bodyPr>
          <a:lstStyle/>
          <a:p>
            <a:r>
              <a:rPr kumimoji="1" lang="en-US" altLang="ja-JP" sz="1600" b="1" dirty="0" smtClean="0"/>
              <a:t>TL1</a:t>
            </a:r>
            <a:endParaRPr kumimoji="1" lang="ja-JP" altLang="en-US" sz="1600" b="1" dirty="0"/>
          </a:p>
        </p:txBody>
      </p:sp>
      <p:sp>
        <p:nvSpPr>
          <p:cNvPr id="22" name="テキスト ボックス 21"/>
          <p:cNvSpPr txBox="1"/>
          <p:nvPr/>
        </p:nvSpPr>
        <p:spPr>
          <a:xfrm>
            <a:off x="2087724" y="1808820"/>
            <a:ext cx="684076" cy="338554"/>
          </a:xfrm>
          <a:prstGeom prst="rect">
            <a:avLst/>
          </a:prstGeom>
          <a:noFill/>
        </p:spPr>
        <p:txBody>
          <a:bodyPr wrap="square" rtlCol="0">
            <a:spAutoFit/>
          </a:bodyPr>
          <a:lstStyle/>
          <a:p>
            <a:r>
              <a:rPr kumimoji="1" lang="en-US" altLang="ja-JP" sz="1600" b="1" dirty="0" smtClean="0"/>
              <a:t>TL2</a:t>
            </a:r>
            <a:endParaRPr kumimoji="1" lang="ja-JP" altLang="en-US" sz="1600" b="1" dirty="0"/>
          </a:p>
        </p:txBody>
      </p:sp>
      <p:sp>
        <p:nvSpPr>
          <p:cNvPr id="20" name="上下矢印 19"/>
          <p:cNvSpPr/>
          <p:nvPr/>
        </p:nvSpPr>
        <p:spPr bwMode="auto">
          <a:xfrm rot="18227869">
            <a:off x="550797" y="1855722"/>
            <a:ext cx="324036" cy="720000"/>
          </a:xfrm>
          <a:prstGeom prst="upDownArrow">
            <a:avLst/>
          </a:prstGeom>
          <a:solidFill>
            <a:srgbClr val="FF0000"/>
          </a:solidFill>
          <a:ln w="38100" cap="flat" cmpd="sng" algn="ctr">
            <a:solidFill>
              <a:srgbClr val="FF0000"/>
            </a:solidFill>
            <a:prstDash val="solid"/>
            <a:round/>
            <a:headEnd type="none" w="med" len="med"/>
            <a:tailEnd type="none" w="med" len="med"/>
          </a:ln>
          <a:effectLst/>
        </p:spPr>
        <p:txBody>
          <a:bodyPr vert="horz" wrap="square" lIns="90000" tIns="46800" rIns="90000" bIns="46800" numCol="1" rtlCol="0" anchor="t" anchorCtr="0" compatLnSpc="1">
            <a:prstTxWarp prst="textNoShape">
              <a:avLst/>
            </a:prstTxWarp>
            <a:spAutoFit/>
          </a:bodyPr>
          <a:lstStyle/>
          <a:p>
            <a:pPr marL="269875" marR="0" indent="-269875" algn="l" defTabSz="914400" rtl="0" eaLnBrk="1" fontAlgn="base" latinLnBrk="0" hangingPunct="1">
              <a:lnSpc>
                <a:spcPct val="100000"/>
              </a:lnSpc>
              <a:spcBef>
                <a:spcPct val="0"/>
              </a:spcBef>
              <a:spcAft>
                <a:spcPct val="0"/>
              </a:spcAft>
              <a:buClrTx/>
              <a:buSzTx/>
              <a:buFontTx/>
              <a:buNone/>
              <a:tabLst/>
            </a:pPr>
            <a:endParaRPr kumimoji="1" lang="ja-JP" altLang="en-US" sz="3600" b="0" i="0" u="none" strike="noStrike" cap="none" normalizeH="0" baseline="0" smtClean="0">
              <a:ln>
                <a:noFill/>
              </a:ln>
              <a:solidFill>
                <a:schemeClr val="tx1"/>
              </a:solidFill>
              <a:effectLst/>
              <a:latin typeface="Arial" charset="0"/>
              <a:ea typeface="ＭＳ Ｐゴシック" pitchFamily="50" charset="-128"/>
            </a:endParaRPr>
          </a:p>
        </p:txBody>
      </p:sp>
      <p:sp>
        <p:nvSpPr>
          <p:cNvPr id="21" name="テキスト ボックス 20"/>
          <p:cNvSpPr txBox="1"/>
          <p:nvPr/>
        </p:nvSpPr>
        <p:spPr>
          <a:xfrm>
            <a:off x="323528" y="3702511"/>
            <a:ext cx="8492159" cy="2246769"/>
          </a:xfrm>
          <a:prstGeom prst="rect">
            <a:avLst/>
          </a:prstGeom>
          <a:noFill/>
        </p:spPr>
        <p:txBody>
          <a:bodyPr wrap="square" rtlCol="0">
            <a:spAutoFit/>
          </a:bodyPr>
          <a:lstStyle/>
          <a:p>
            <a:pPr marL="571500" indent="-571500" algn="l">
              <a:buFont typeface="Arial" pitchFamily="34" charset="0"/>
              <a:buChar char="•"/>
            </a:pPr>
            <a:r>
              <a:rPr lang="ja-JP" altLang="en-US" sz="2800" dirty="0"/>
              <a:t>線路間</a:t>
            </a:r>
            <a:r>
              <a:rPr lang="ja-JP" altLang="en-US" sz="2800" dirty="0" smtClean="0"/>
              <a:t>のアイソレーションについてシミュレーションを行った。</a:t>
            </a:r>
            <a:endParaRPr lang="en-US" altLang="ja-JP" sz="2800" dirty="0" smtClean="0"/>
          </a:p>
          <a:p>
            <a:pPr marL="571500" indent="-571500" algn="l">
              <a:buFont typeface="Arial" pitchFamily="34" charset="0"/>
              <a:buChar char="•"/>
            </a:pPr>
            <a:r>
              <a:rPr kumimoji="1" lang="en-US" altLang="ja-JP" sz="2800" dirty="0"/>
              <a:t>1</a:t>
            </a:r>
            <a:r>
              <a:rPr kumimoji="1" lang="ja-JP" altLang="en-US" sz="2800" dirty="0"/>
              <a:t>段</a:t>
            </a:r>
            <a:r>
              <a:rPr kumimoji="1" lang="ja-JP" altLang="en-US" sz="2800" dirty="0" smtClean="0"/>
              <a:t>アンプのシミュレーションとこの結果から</a:t>
            </a:r>
            <a:r>
              <a:rPr lang="ja-JP" altLang="en-US" sz="2800" dirty="0" smtClean="0"/>
              <a:t>、カップリングの影響を無視するためには</a:t>
            </a:r>
            <a:r>
              <a:rPr kumimoji="1" lang="ja-JP" altLang="en-US" sz="2800" b="1" dirty="0" smtClean="0">
                <a:solidFill>
                  <a:srgbClr val="FF0000"/>
                </a:solidFill>
              </a:rPr>
              <a:t>－</a:t>
            </a:r>
            <a:r>
              <a:rPr kumimoji="1" lang="en-US" altLang="ja-JP" sz="2800" b="1" dirty="0" smtClean="0">
                <a:solidFill>
                  <a:srgbClr val="FF0000"/>
                </a:solidFill>
              </a:rPr>
              <a:t>58dB</a:t>
            </a:r>
            <a:r>
              <a:rPr kumimoji="1" lang="ja-JP" altLang="en-US" sz="2800" dirty="0" smtClean="0"/>
              <a:t>程度のアイソレーションが必要である。</a:t>
            </a:r>
            <a:endParaRPr kumimoji="1" lang="ja-JP" altLang="en-US" sz="2800" dirty="0"/>
          </a:p>
        </p:txBody>
      </p:sp>
    </p:spTree>
    <p:extLst>
      <p:ext uri="{BB962C8B-B14F-4D97-AF65-F5344CB8AC3E}">
        <p14:creationId xmlns:p14="http://schemas.microsoft.com/office/powerpoint/2010/main" val="414461025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43508" y="39713"/>
            <a:ext cx="1569660" cy="661962"/>
          </a:xfrm>
        </p:spPr>
        <p:txBody>
          <a:bodyPr/>
          <a:lstStyle/>
          <a:p>
            <a:r>
              <a:rPr kumimoji="1" lang="ja-JP" altLang="en-US" b="1" dirty="0" smtClean="0"/>
              <a:t>まとめ</a:t>
            </a:r>
            <a:endParaRPr kumimoji="1" lang="ja-JP" altLang="en-US" b="1" dirty="0"/>
          </a:p>
        </p:txBody>
      </p:sp>
      <p:sp>
        <p:nvSpPr>
          <p:cNvPr id="3" name="コンテンツ プレースホルダー 2"/>
          <p:cNvSpPr>
            <a:spLocks noGrp="1"/>
          </p:cNvSpPr>
          <p:nvPr>
            <p:ph idx="1"/>
          </p:nvPr>
        </p:nvSpPr>
        <p:spPr/>
        <p:txBody>
          <a:bodyPr/>
          <a:lstStyle/>
          <a:p>
            <a:r>
              <a:rPr kumimoji="1" lang="en-US" altLang="ja-JP" sz="3200" dirty="0" smtClean="0"/>
              <a:t>60GHz</a:t>
            </a:r>
            <a:r>
              <a:rPr kumimoji="1" lang="ja-JP" altLang="en-US" sz="3200" dirty="0" smtClean="0"/>
              <a:t>帯の回路設計における、伝送線路間カップリングについて検討を行った。</a:t>
            </a:r>
            <a:endParaRPr kumimoji="1" lang="en-US" altLang="ja-JP" sz="3200" dirty="0" smtClean="0"/>
          </a:p>
          <a:p>
            <a:r>
              <a:rPr lang="en-US" altLang="ja-JP" sz="3200" dirty="0"/>
              <a:t>TL</a:t>
            </a:r>
            <a:r>
              <a:rPr kumimoji="1" lang="ja-JP" altLang="en-US" sz="3200" dirty="0" smtClean="0"/>
              <a:t>間の距離が近く、またその</a:t>
            </a:r>
            <a:r>
              <a:rPr kumimoji="1" lang="en-US" altLang="ja-JP" sz="3200" dirty="0" smtClean="0"/>
              <a:t>TL</a:t>
            </a:r>
            <a:r>
              <a:rPr kumimoji="1" lang="ja-JP" altLang="en-US" sz="3200" dirty="0" smtClean="0"/>
              <a:t>が長い場合にはカップリングの影響を受け利得が低下する</a:t>
            </a:r>
            <a:r>
              <a:rPr lang="ja-JP" altLang="en-US" sz="3200" dirty="0" smtClean="0"/>
              <a:t>ことを確認した。</a:t>
            </a:r>
            <a:endParaRPr lang="en-US" altLang="ja-JP" sz="3200" dirty="0" smtClean="0"/>
          </a:p>
          <a:p>
            <a:r>
              <a:rPr kumimoji="1" lang="en-US" altLang="ja-JP" sz="3200" dirty="0" smtClean="0"/>
              <a:t>60GH</a:t>
            </a:r>
            <a:r>
              <a:rPr kumimoji="1" lang="ja-JP" altLang="en-US" sz="3200" dirty="0" err="1" smtClean="0"/>
              <a:t>ｚ</a:t>
            </a:r>
            <a:r>
              <a:rPr kumimoji="1" lang="ja-JP" altLang="en-US" sz="3200" dirty="0" smtClean="0"/>
              <a:t>帯のレイアウトにおいて、カップリングの影響を無視するためにはアイソレーション</a:t>
            </a:r>
            <a:r>
              <a:rPr lang="ja-JP" altLang="en-US" sz="3200" dirty="0" smtClean="0"/>
              <a:t>が</a:t>
            </a:r>
            <a:r>
              <a:rPr lang="en-US" altLang="ja-JP" sz="3200" dirty="0" smtClean="0">
                <a:solidFill>
                  <a:srgbClr val="FF0000"/>
                </a:solidFill>
              </a:rPr>
              <a:t>-58dB</a:t>
            </a:r>
            <a:r>
              <a:rPr lang="ja-JP" altLang="en-US" sz="3200" dirty="0" smtClean="0"/>
              <a:t>程度必要であることを示した。</a:t>
            </a:r>
            <a:endParaRPr kumimoji="1" lang="en-US" altLang="ja-JP" sz="3200" dirty="0" smtClean="0"/>
          </a:p>
        </p:txBody>
      </p:sp>
    </p:spTree>
    <p:extLst>
      <p:ext uri="{BB962C8B-B14F-4D97-AF65-F5344CB8AC3E}">
        <p14:creationId xmlns:p14="http://schemas.microsoft.com/office/powerpoint/2010/main" val="234991769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467544" y="657063"/>
            <a:ext cx="8229600" cy="5256213"/>
          </a:xfrm>
        </p:spPr>
        <p:txBody>
          <a:bodyPr/>
          <a:lstStyle/>
          <a:p>
            <a:pPr marL="0" indent="0" algn="ctr">
              <a:buNone/>
            </a:pPr>
            <a:endParaRPr kumimoji="1" lang="en-US" altLang="ja-JP" sz="4400" b="1" dirty="0" smtClean="0"/>
          </a:p>
          <a:p>
            <a:pPr marL="0" indent="0" algn="ctr">
              <a:buNone/>
            </a:pPr>
            <a:endParaRPr lang="en-US" altLang="ja-JP" sz="4400" b="1" dirty="0"/>
          </a:p>
          <a:p>
            <a:pPr marL="0" indent="0" algn="ctr">
              <a:buNone/>
            </a:pPr>
            <a:endParaRPr kumimoji="1" lang="en-US" altLang="ja-JP" sz="4400" b="1" dirty="0" smtClean="0"/>
          </a:p>
          <a:p>
            <a:pPr marL="0" indent="0" algn="ctr">
              <a:buNone/>
            </a:pPr>
            <a:r>
              <a:rPr lang="en-US" altLang="ja-JP" sz="4400" b="1" dirty="0" smtClean="0"/>
              <a:t>Thank you for your attention!</a:t>
            </a:r>
            <a:endParaRPr kumimoji="1" lang="ja-JP" altLang="en-US" sz="4400" b="1" dirty="0"/>
          </a:p>
        </p:txBody>
      </p:sp>
    </p:spTree>
    <p:extLst>
      <p:ext uri="{BB962C8B-B14F-4D97-AF65-F5344CB8AC3E}">
        <p14:creationId xmlns:p14="http://schemas.microsoft.com/office/powerpoint/2010/main" val="58704981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タイトル 1"/>
          <p:cNvSpPr>
            <a:spLocks noGrp="1"/>
          </p:cNvSpPr>
          <p:nvPr>
            <p:ph type="title"/>
          </p:nvPr>
        </p:nvSpPr>
        <p:spPr>
          <a:xfrm>
            <a:off x="121995" y="39713"/>
            <a:ext cx="2037737" cy="661962"/>
          </a:xfrm>
        </p:spPr>
        <p:txBody>
          <a:bodyPr/>
          <a:lstStyle/>
          <a:p>
            <a:r>
              <a:rPr lang="ja-JP" altLang="en-US" b="1" dirty="0" smtClean="0"/>
              <a:t>発表内容</a:t>
            </a:r>
          </a:p>
        </p:txBody>
      </p:sp>
      <p:sp>
        <p:nvSpPr>
          <p:cNvPr id="3" name="コンテンツ プレースホルダー 2"/>
          <p:cNvSpPr>
            <a:spLocks noGrp="1"/>
          </p:cNvSpPr>
          <p:nvPr>
            <p:ph idx="1"/>
          </p:nvPr>
        </p:nvSpPr>
        <p:spPr>
          <a:xfrm>
            <a:off x="468312" y="1016000"/>
            <a:ext cx="8280151" cy="5437336"/>
          </a:xfrm>
        </p:spPr>
        <p:txBody>
          <a:bodyPr>
            <a:normAutofit/>
          </a:bodyPr>
          <a:lstStyle/>
          <a:p>
            <a:pPr>
              <a:defRPr/>
            </a:pPr>
            <a:r>
              <a:rPr lang="ja-JP" altLang="en-US" b="1" dirty="0" smtClean="0"/>
              <a:t>研究背景・目的</a:t>
            </a:r>
            <a:endParaRPr lang="en-US" altLang="ja-JP" b="1" dirty="0" smtClean="0"/>
          </a:p>
          <a:p>
            <a:pPr>
              <a:defRPr/>
            </a:pPr>
            <a:r>
              <a:rPr lang="ja-JP" altLang="en-US" b="1" dirty="0"/>
              <a:t>伝送線路の</a:t>
            </a:r>
            <a:r>
              <a:rPr lang="ja-JP" altLang="en-US" b="1" dirty="0" smtClean="0"/>
              <a:t>構造</a:t>
            </a:r>
            <a:endParaRPr lang="en-US" altLang="ja-JP" b="1" dirty="0" smtClean="0"/>
          </a:p>
          <a:p>
            <a:pPr>
              <a:defRPr/>
            </a:pPr>
            <a:r>
              <a:rPr lang="ja-JP" altLang="en-US" b="1" dirty="0" smtClean="0"/>
              <a:t>伝送線路間カップリングシミュレーション</a:t>
            </a:r>
            <a:endParaRPr lang="en-US" altLang="ja-JP" b="1" dirty="0" smtClean="0"/>
          </a:p>
          <a:p>
            <a:pPr marL="0" indent="0">
              <a:buNone/>
              <a:defRPr/>
            </a:pPr>
            <a:r>
              <a:rPr lang="ja-JP" altLang="en-US" b="1" dirty="0" smtClean="0"/>
              <a:t>　</a:t>
            </a:r>
            <a:r>
              <a:rPr lang="en-US" altLang="ja-JP" b="1" dirty="0" smtClean="0"/>
              <a:t>- 1</a:t>
            </a:r>
            <a:r>
              <a:rPr lang="ja-JP" altLang="en-US" b="1" dirty="0" smtClean="0"/>
              <a:t>段増幅器シミュレーション</a:t>
            </a:r>
            <a:endParaRPr lang="en-US" altLang="ja-JP" b="1" dirty="0" smtClean="0"/>
          </a:p>
          <a:p>
            <a:pPr marL="0" indent="0">
              <a:buNone/>
              <a:defRPr/>
            </a:pPr>
            <a:r>
              <a:rPr lang="ja-JP" altLang="en-US" b="1" dirty="0"/>
              <a:t>　</a:t>
            </a:r>
            <a:r>
              <a:rPr lang="en-US" altLang="ja-JP" b="1" dirty="0"/>
              <a:t>- </a:t>
            </a:r>
            <a:r>
              <a:rPr lang="ja-JP" altLang="en-US" b="1" dirty="0" smtClean="0"/>
              <a:t>伝送線路間のアイソレーション</a:t>
            </a:r>
            <a:r>
              <a:rPr lang="en-US" altLang="ja-JP" b="1" dirty="0" smtClean="0"/>
              <a:t> </a:t>
            </a:r>
          </a:p>
          <a:p>
            <a:pPr>
              <a:defRPr/>
            </a:pPr>
            <a:r>
              <a:rPr lang="ja-JP" altLang="en-US" b="1" dirty="0" smtClean="0"/>
              <a:t>まとめ</a:t>
            </a:r>
            <a:endParaRPr lang="en-US" altLang="ja-JP" b="1" dirty="0"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タイトル 1"/>
          <p:cNvSpPr>
            <a:spLocks noGrp="1"/>
          </p:cNvSpPr>
          <p:nvPr>
            <p:ph type="title"/>
          </p:nvPr>
        </p:nvSpPr>
        <p:spPr>
          <a:xfrm>
            <a:off x="107504" y="39713"/>
            <a:ext cx="2037737" cy="661962"/>
          </a:xfrm>
        </p:spPr>
        <p:txBody>
          <a:bodyPr/>
          <a:lstStyle/>
          <a:p>
            <a:r>
              <a:rPr lang="ja-JP" altLang="en-US" b="1" dirty="0" smtClean="0"/>
              <a:t>研究背景</a:t>
            </a:r>
          </a:p>
        </p:txBody>
      </p:sp>
      <p:sp>
        <p:nvSpPr>
          <p:cNvPr id="10244" name="Rectangle 34"/>
          <p:cNvSpPr>
            <a:spLocks noChangeArrowheads="1"/>
          </p:cNvSpPr>
          <p:nvPr/>
        </p:nvSpPr>
        <p:spPr bwMode="auto">
          <a:xfrm>
            <a:off x="5538788" y="2751385"/>
            <a:ext cx="2690812"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altLang="ja-JP" sz="2000" b="1" dirty="0">
                <a:solidFill>
                  <a:srgbClr val="000000"/>
                </a:solidFill>
              </a:rPr>
              <a:t>7 [</a:t>
            </a:r>
            <a:r>
              <a:rPr lang="en-US" altLang="ja-JP" sz="2000" b="1" dirty="0" err="1">
                <a:solidFill>
                  <a:srgbClr val="000000"/>
                </a:solidFill>
              </a:rPr>
              <a:t>Gbps</a:t>
            </a:r>
            <a:r>
              <a:rPr lang="en-US" altLang="ja-JP" sz="2000" b="1" dirty="0">
                <a:solidFill>
                  <a:srgbClr val="000000"/>
                </a:solidFill>
              </a:rPr>
              <a:t>/</a:t>
            </a:r>
            <a:r>
              <a:rPr lang="en-US" altLang="ja-JP" sz="2000" b="1" dirty="0" err="1">
                <a:solidFill>
                  <a:srgbClr val="000000"/>
                </a:solidFill>
              </a:rPr>
              <a:t>Ch</a:t>
            </a:r>
            <a:r>
              <a:rPr lang="en-US" altLang="ja-JP" sz="2000" b="1" dirty="0">
                <a:solidFill>
                  <a:srgbClr val="000000"/>
                </a:solidFill>
              </a:rPr>
              <a:t>](16QAM)</a:t>
            </a:r>
            <a:endParaRPr lang="ja-JP" altLang="en-US" sz="2000" b="1" dirty="0">
              <a:solidFill>
                <a:srgbClr val="000000"/>
              </a:solidFill>
            </a:endParaRPr>
          </a:p>
        </p:txBody>
      </p:sp>
      <p:sp>
        <p:nvSpPr>
          <p:cNvPr id="10245" name="Rectangle 12"/>
          <p:cNvSpPr>
            <a:spLocks noChangeArrowheads="1"/>
          </p:cNvSpPr>
          <p:nvPr/>
        </p:nvSpPr>
        <p:spPr bwMode="auto">
          <a:xfrm>
            <a:off x="148655" y="1160624"/>
            <a:ext cx="4500000" cy="2556000"/>
          </a:xfrm>
          <a:prstGeom prst="rect">
            <a:avLst/>
          </a:prstGeom>
          <a:noFill/>
          <a:ln w="12700" algn="ctr">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lIns="90000" tIns="46800" rIns="90000" bIns="46800" anchor="ctr">
            <a:spAutoFit/>
          </a:bodyPr>
          <a:lstStyle/>
          <a:p>
            <a:endParaRPr lang="ja-JP" altLang="en-US">
              <a:solidFill>
                <a:srgbClr val="000000"/>
              </a:solidFill>
            </a:endParaRPr>
          </a:p>
        </p:txBody>
      </p:sp>
      <p:sp>
        <p:nvSpPr>
          <p:cNvPr id="10246" name="Text Box 13"/>
          <p:cNvSpPr txBox="1">
            <a:spLocks noChangeArrowheads="1"/>
          </p:cNvSpPr>
          <p:nvPr/>
        </p:nvSpPr>
        <p:spPr bwMode="auto">
          <a:xfrm>
            <a:off x="253616" y="944724"/>
            <a:ext cx="2377872" cy="463846"/>
          </a:xfrm>
          <a:prstGeom prst="rect">
            <a:avLst/>
          </a:prstGeom>
          <a:solidFill>
            <a:schemeClr val="bg1"/>
          </a:solidFill>
          <a:ln>
            <a:noFill/>
          </a:ln>
          <a:extLst>
            <a:ext uri="{91240B29-F687-4F45-9708-019B960494DF}">
              <a14:hiddenLine xmlns:a14="http://schemas.microsoft.com/office/drawing/2010/main" w="38100" algn="ctr">
                <a:solidFill>
                  <a:srgbClr val="000000"/>
                </a:solidFill>
                <a:miter lim="800000"/>
                <a:headEnd/>
                <a:tailEnd/>
              </a14:hiddenLine>
            </a:ext>
          </a:extLst>
        </p:spPr>
        <p:txBody>
          <a:bodyPr wrap="none" lIns="90000" tIns="46800" rIns="90000" bIns="46800">
            <a:spAutoFit/>
          </a:bodyPr>
          <a:lstStyle>
            <a:lvl1pPr marL="269875" indent="-269875" eaLnBrk="0" hangingPunct="0">
              <a:defRPr kumimoji="1" sz="3600">
                <a:solidFill>
                  <a:schemeClr val="tx1"/>
                </a:solidFill>
                <a:latin typeface="Arial" charset="0"/>
                <a:ea typeface="ＭＳ Ｐゴシック" charset="-128"/>
              </a:defRPr>
            </a:lvl1pPr>
            <a:lvl2pPr marL="742950" indent="-285750" eaLnBrk="0" hangingPunct="0">
              <a:defRPr kumimoji="1" sz="3600">
                <a:solidFill>
                  <a:schemeClr val="tx1"/>
                </a:solidFill>
                <a:latin typeface="Arial" charset="0"/>
                <a:ea typeface="ＭＳ Ｐゴシック" charset="-128"/>
              </a:defRPr>
            </a:lvl2pPr>
            <a:lvl3pPr marL="1143000" indent="-228600" eaLnBrk="0" hangingPunct="0">
              <a:defRPr kumimoji="1" sz="3600">
                <a:solidFill>
                  <a:schemeClr val="tx1"/>
                </a:solidFill>
                <a:latin typeface="Arial" charset="0"/>
                <a:ea typeface="ＭＳ Ｐゴシック" charset="-128"/>
              </a:defRPr>
            </a:lvl3pPr>
            <a:lvl4pPr marL="1600200" indent="-228600" eaLnBrk="0" hangingPunct="0">
              <a:defRPr kumimoji="1" sz="3600">
                <a:solidFill>
                  <a:schemeClr val="tx1"/>
                </a:solidFill>
                <a:latin typeface="Arial" charset="0"/>
                <a:ea typeface="ＭＳ Ｐゴシック" charset="-128"/>
              </a:defRPr>
            </a:lvl4pPr>
            <a:lvl5pPr marL="2057400" indent="-228600" eaLnBrk="0" hangingPunct="0">
              <a:defRPr kumimoji="1" sz="3600">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sz="3600">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sz="3600">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sz="3600">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sz="3600">
                <a:solidFill>
                  <a:schemeClr val="tx1"/>
                </a:solidFill>
                <a:latin typeface="Arial" charset="0"/>
                <a:ea typeface="ＭＳ Ｐゴシック" charset="-128"/>
              </a:defRPr>
            </a:lvl9pPr>
          </a:lstStyle>
          <a:p>
            <a:pPr eaLnBrk="1" hangingPunct="1"/>
            <a:r>
              <a:rPr lang="en-US" altLang="ja-JP" sz="2400" b="1" dirty="0" smtClean="0">
                <a:solidFill>
                  <a:srgbClr val="000000"/>
                </a:solidFill>
              </a:rPr>
              <a:t>60GHz</a:t>
            </a:r>
            <a:r>
              <a:rPr lang="ja-JP" altLang="en-US" sz="2400" b="1" dirty="0" smtClean="0">
                <a:solidFill>
                  <a:srgbClr val="000000"/>
                </a:solidFill>
              </a:rPr>
              <a:t>帯の特徴</a:t>
            </a:r>
            <a:endParaRPr lang="ja-JP" altLang="en-US" sz="2400" b="1" dirty="0">
              <a:solidFill>
                <a:srgbClr val="000000"/>
              </a:solidFill>
            </a:endParaRPr>
          </a:p>
        </p:txBody>
      </p:sp>
      <p:sp>
        <p:nvSpPr>
          <p:cNvPr id="10247" name="Rectangle 14"/>
          <p:cNvSpPr>
            <a:spLocks noChangeArrowheads="1"/>
          </p:cNvSpPr>
          <p:nvPr/>
        </p:nvSpPr>
        <p:spPr bwMode="auto">
          <a:xfrm>
            <a:off x="201872" y="1346709"/>
            <a:ext cx="3557385"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lgn="ctr">
                <a:solidFill>
                  <a:srgbClr val="000000"/>
                </a:solidFill>
                <a:miter lim="800000"/>
                <a:headEnd/>
                <a:tailEnd/>
              </a14:hiddenLine>
            </a:ext>
          </a:extLst>
        </p:spPr>
        <p:txBody>
          <a:bodyPr wrap="none">
            <a:spAutoFit/>
          </a:bodyPr>
          <a:lstStyle/>
          <a:p>
            <a:pPr marL="360363" indent="-360363" algn="l"/>
            <a:r>
              <a:rPr lang="en-US" altLang="ja-JP" sz="2400" b="1" dirty="0">
                <a:solidFill>
                  <a:srgbClr val="0099FF"/>
                </a:solidFill>
                <a:sym typeface="Wingdings" pitchFamily="2" charset="2"/>
              </a:rPr>
              <a:t></a:t>
            </a:r>
            <a:r>
              <a:rPr lang="en-US" altLang="ja-JP" sz="2400" b="1" dirty="0">
                <a:solidFill>
                  <a:srgbClr val="000000"/>
                </a:solidFill>
                <a:sym typeface="Wingdings" pitchFamily="2" charset="2"/>
              </a:rPr>
              <a:t> </a:t>
            </a:r>
            <a:r>
              <a:rPr lang="ja-JP" altLang="en-US" sz="2400" b="1" dirty="0" smtClean="0">
                <a:solidFill>
                  <a:srgbClr val="000000"/>
                </a:solidFill>
                <a:sym typeface="Wingdings" pitchFamily="2" charset="2"/>
              </a:rPr>
              <a:t>空気中の減衰が大きい</a:t>
            </a:r>
            <a:endParaRPr lang="ja-JP" altLang="en-US" sz="2400" b="1" dirty="0">
              <a:solidFill>
                <a:srgbClr val="000000"/>
              </a:solidFill>
              <a:sym typeface="Wingdings" pitchFamily="2" charset="2"/>
            </a:endParaRPr>
          </a:p>
        </p:txBody>
      </p:sp>
      <p:sp>
        <p:nvSpPr>
          <p:cNvPr id="10248" name="Text Box 15"/>
          <p:cNvSpPr txBox="1">
            <a:spLocks noChangeArrowheads="1"/>
          </p:cNvSpPr>
          <p:nvPr/>
        </p:nvSpPr>
        <p:spPr bwMode="auto">
          <a:xfrm>
            <a:off x="199392" y="1741996"/>
            <a:ext cx="4230688" cy="4638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lgn="ctr">
                <a:solidFill>
                  <a:srgbClr val="000000"/>
                </a:solidFill>
                <a:miter lim="800000"/>
                <a:headEnd/>
                <a:tailEnd/>
              </a14:hiddenLine>
            </a:ext>
          </a:extLst>
        </p:spPr>
        <p:txBody>
          <a:bodyPr lIns="90000" tIns="46800" rIns="90000" bIns="46800">
            <a:spAutoFit/>
          </a:bodyPr>
          <a:lstStyle>
            <a:lvl1pPr eaLnBrk="0" hangingPunct="0">
              <a:defRPr kumimoji="1" sz="3600">
                <a:solidFill>
                  <a:schemeClr val="tx1"/>
                </a:solidFill>
                <a:latin typeface="Arial" charset="0"/>
                <a:ea typeface="ＭＳ Ｐゴシック" charset="-128"/>
              </a:defRPr>
            </a:lvl1pPr>
            <a:lvl2pPr marL="742950" indent="-285750" eaLnBrk="0" hangingPunct="0">
              <a:defRPr kumimoji="1" sz="3600">
                <a:solidFill>
                  <a:schemeClr val="tx1"/>
                </a:solidFill>
                <a:latin typeface="Arial" charset="0"/>
                <a:ea typeface="ＭＳ Ｐゴシック" charset="-128"/>
              </a:defRPr>
            </a:lvl2pPr>
            <a:lvl3pPr marL="1143000" indent="-228600" eaLnBrk="0" hangingPunct="0">
              <a:defRPr kumimoji="1" sz="3600">
                <a:solidFill>
                  <a:schemeClr val="tx1"/>
                </a:solidFill>
                <a:latin typeface="Arial" charset="0"/>
                <a:ea typeface="ＭＳ Ｐゴシック" charset="-128"/>
              </a:defRPr>
            </a:lvl3pPr>
            <a:lvl4pPr marL="1600200" indent="-228600" eaLnBrk="0" hangingPunct="0">
              <a:defRPr kumimoji="1" sz="3600">
                <a:solidFill>
                  <a:schemeClr val="tx1"/>
                </a:solidFill>
                <a:latin typeface="Arial" charset="0"/>
                <a:ea typeface="ＭＳ Ｐゴシック" charset="-128"/>
              </a:defRPr>
            </a:lvl4pPr>
            <a:lvl5pPr marL="2057400" indent="-228600" eaLnBrk="0" hangingPunct="0">
              <a:defRPr kumimoji="1" sz="3600">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sz="3600">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sz="3600">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sz="3600">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sz="3600">
                <a:solidFill>
                  <a:schemeClr val="tx1"/>
                </a:solidFill>
                <a:latin typeface="Arial" charset="0"/>
                <a:ea typeface="ＭＳ Ｐゴシック" charset="-128"/>
              </a:defRPr>
            </a:lvl9pPr>
          </a:lstStyle>
          <a:p>
            <a:pPr algn="l" eaLnBrk="1" hangingPunct="1">
              <a:buFont typeface="Wingdings" pitchFamily="2" charset="2"/>
              <a:buNone/>
            </a:pPr>
            <a:r>
              <a:rPr lang="en-US" altLang="ja-JP" sz="2400" b="1" dirty="0">
                <a:solidFill>
                  <a:srgbClr val="FF0000"/>
                </a:solidFill>
                <a:ea typeface="ＭＳ ゴシック" pitchFamily="49" charset="-128"/>
                <a:sym typeface="Wingdings" pitchFamily="2" charset="2"/>
              </a:rPr>
              <a:t> </a:t>
            </a:r>
            <a:r>
              <a:rPr lang="ja-JP" altLang="en-US" sz="2400" b="1" dirty="0" smtClean="0">
                <a:ea typeface="ＭＳ ゴシック" pitchFamily="49" charset="-128"/>
                <a:sym typeface="Wingdings" pitchFamily="2" charset="2"/>
              </a:rPr>
              <a:t>広帯域を無免許で利用可能</a:t>
            </a:r>
            <a:r>
              <a:rPr lang="ja-JP" altLang="en-US" sz="2400" b="1" dirty="0">
                <a:solidFill>
                  <a:srgbClr val="000000"/>
                </a:solidFill>
                <a:ea typeface="ＭＳ ゴシック" pitchFamily="49" charset="-128"/>
                <a:sym typeface="Wingdings" pitchFamily="2" charset="2"/>
              </a:rPr>
              <a:t>　　　</a:t>
            </a:r>
          </a:p>
        </p:txBody>
      </p:sp>
      <p:sp>
        <p:nvSpPr>
          <p:cNvPr id="10249" name="Rectangle 18"/>
          <p:cNvSpPr>
            <a:spLocks noChangeArrowheads="1"/>
          </p:cNvSpPr>
          <p:nvPr/>
        </p:nvSpPr>
        <p:spPr bwMode="auto">
          <a:xfrm>
            <a:off x="253616" y="3122960"/>
            <a:ext cx="4570412"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lgn="ctr">
                <a:solidFill>
                  <a:srgbClr val="000000"/>
                </a:solidFill>
                <a:miter lim="800000"/>
                <a:headEnd/>
                <a:tailEnd/>
              </a14:hiddenLine>
            </a:ext>
          </a:extLst>
        </p:spPr>
        <p:txBody>
          <a:bodyPr>
            <a:spAutoFit/>
          </a:bodyPr>
          <a:lstStyle/>
          <a:p>
            <a:pPr marL="360363" indent="-360363" algn="l"/>
            <a:r>
              <a:rPr lang="ja-JP" altLang="en-US" sz="2400" b="1" dirty="0" smtClean="0">
                <a:solidFill>
                  <a:srgbClr val="000000"/>
                </a:solidFill>
              </a:rPr>
              <a:t>近距離超高速無線に適している。</a:t>
            </a:r>
            <a:endParaRPr lang="ja-JP" altLang="en-US" sz="2400" b="1" dirty="0">
              <a:solidFill>
                <a:srgbClr val="000000"/>
              </a:solidFill>
            </a:endParaRPr>
          </a:p>
        </p:txBody>
      </p:sp>
      <p:sp>
        <p:nvSpPr>
          <p:cNvPr id="10250" name="下矢印 2"/>
          <p:cNvSpPr>
            <a:spLocks noChangeArrowheads="1"/>
          </p:cNvSpPr>
          <p:nvPr/>
        </p:nvSpPr>
        <p:spPr bwMode="auto">
          <a:xfrm>
            <a:off x="1602805" y="2384277"/>
            <a:ext cx="1493837" cy="582612"/>
          </a:xfrm>
          <a:prstGeom prst="downArrow">
            <a:avLst>
              <a:gd name="adj1" fmla="val 50000"/>
              <a:gd name="adj2" fmla="val 50000"/>
            </a:avLst>
          </a:prstGeom>
          <a:solidFill>
            <a:srgbClr val="FF0000"/>
          </a:solidFill>
          <a:ln w="28575" algn="ctr">
            <a:solidFill>
              <a:schemeClr val="tx1"/>
            </a:solidFill>
            <a:round/>
            <a:headEnd/>
            <a:tailEnd/>
          </a:ln>
        </p:spPr>
        <p:txBody>
          <a:bodyPr lIns="90000" tIns="46800" rIns="90000" bIns="46800">
            <a:spAutoFit/>
          </a:bodyPr>
          <a:lstStyle/>
          <a:p>
            <a:endParaRPr lang="ja-JP" altLang="en-US">
              <a:solidFill>
                <a:srgbClr val="000000"/>
              </a:solidFill>
            </a:endParaRPr>
          </a:p>
        </p:txBody>
      </p:sp>
      <p:sp>
        <p:nvSpPr>
          <p:cNvPr id="10251" name="Rectangle 34"/>
          <p:cNvSpPr>
            <a:spLocks noChangeArrowheads="1"/>
          </p:cNvSpPr>
          <p:nvPr/>
        </p:nvSpPr>
        <p:spPr bwMode="auto">
          <a:xfrm>
            <a:off x="5538788" y="3137148"/>
            <a:ext cx="3046412"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altLang="ja-JP" sz="2000" b="1">
                <a:solidFill>
                  <a:srgbClr val="000000"/>
                </a:solidFill>
              </a:rPr>
              <a:t>10.6 [Gbps/Ch](64QAM)</a:t>
            </a:r>
            <a:endParaRPr lang="ja-JP" altLang="en-US" sz="2000" b="1">
              <a:solidFill>
                <a:srgbClr val="000000"/>
              </a:solidFill>
            </a:endParaRPr>
          </a:p>
        </p:txBody>
      </p:sp>
      <p:sp>
        <p:nvSpPr>
          <p:cNvPr id="10254" name="テキスト ボックス 3"/>
          <p:cNvSpPr txBox="1">
            <a:spLocks noChangeArrowheads="1"/>
          </p:cNvSpPr>
          <p:nvPr/>
        </p:nvSpPr>
        <p:spPr bwMode="auto">
          <a:xfrm>
            <a:off x="7112000" y="3522910"/>
            <a:ext cx="1563688"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sz="3600">
                <a:solidFill>
                  <a:schemeClr val="tx1"/>
                </a:solidFill>
                <a:latin typeface="Arial" charset="0"/>
                <a:ea typeface="ＭＳ Ｐゴシック" charset="-128"/>
              </a:defRPr>
            </a:lvl1pPr>
            <a:lvl2pPr marL="742950" indent="-285750" eaLnBrk="0" hangingPunct="0">
              <a:defRPr kumimoji="1" sz="3600">
                <a:solidFill>
                  <a:schemeClr val="tx1"/>
                </a:solidFill>
                <a:latin typeface="Arial" charset="0"/>
                <a:ea typeface="ＭＳ Ｐゴシック" charset="-128"/>
              </a:defRPr>
            </a:lvl2pPr>
            <a:lvl3pPr marL="1143000" indent="-228600" eaLnBrk="0" hangingPunct="0">
              <a:defRPr kumimoji="1" sz="3600">
                <a:solidFill>
                  <a:schemeClr val="tx1"/>
                </a:solidFill>
                <a:latin typeface="Arial" charset="0"/>
                <a:ea typeface="ＭＳ Ｐゴシック" charset="-128"/>
              </a:defRPr>
            </a:lvl3pPr>
            <a:lvl4pPr marL="1600200" indent="-228600" eaLnBrk="0" hangingPunct="0">
              <a:defRPr kumimoji="1" sz="3600">
                <a:solidFill>
                  <a:schemeClr val="tx1"/>
                </a:solidFill>
                <a:latin typeface="Arial" charset="0"/>
                <a:ea typeface="ＭＳ Ｐゴシック" charset="-128"/>
              </a:defRPr>
            </a:lvl4pPr>
            <a:lvl5pPr marL="2057400" indent="-228600" eaLnBrk="0" hangingPunct="0">
              <a:defRPr kumimoji="1" sz="3600">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sz="3600">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sz="3600">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sz="3600">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sz="3600">
                <a:solidFill>
                  <a:schemeClr val="tx1"/>
                </a:solidFill>
                <a:latin typeface="Arial" charset="0"/>
                <a:ea typeface="ＭＳ Ｐゴシック" charset="-128"/>
              </a:defRPr>
            </a:lvl9pPr>
          </a:lstStyle>
          <a:p>
            <a:pPr eaLnBrk="1" hangingPunct="1"/>
            <a:r>
              <a:rPr lang="en-US" altLang="ja-JP" sz="1600" b="1">
                <a:solidFill>
                  <a:srgbClr val="000000"/>
                </a:solidFill>
              </a:rPr>
              <a:t>IEEE 802.11ad</a:t>
            </a:r>
            <a:endParaRPr lang="ja-JP" altLang="en-US" sz="1600" b="1">
              <a:solidFill>
                <a:srgbClr val="000000"/>
              </a:solidFill>
            </a:endParaRPr>
          </a:p>
        </p:txBody>
      </p:sp>
      <p:pic>
        <p:nvPicPr>
          <p:cNvPr id="10255"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708525" y="1274911"/>
            <a:ext cx="4421188" cy="1343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 name="Picture 2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434136" y="4298924"/>
            <a:ext cx="4537075" cy="19383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8" name="Text Box 106"/>
          <p:cNvSpPr txBox="1">
            <a:spLocks noChangeArrowheads="1"/>
          </p:cNvSpPr>
          <p:nvPr/>
        </p:nvSpPr>
        <p:spPr bwMode="auto">
          <a:xfrm>
            <a:off x="4725988" y="4013173"/>
            <a:ext cx="3949700" cy="525462"/>
          </a:xfrm>
          <a:prstGeom prst="rect">
            <a:avLst/>
          </a:prstGeom>
          <a:solidFill>
            <a:schemeClr val="bg1"/>
          </a:solidFill>
          <a:ln>
            <a:noFill/>
          </a:ln>
          <a:extLst>
            <a:ext uri="{91240B29-F687-4F45-9708-019B960494DF}">
              <a14:hiddenLine xmlns:a14="http://schemas.microsoft.com/office/drawing/2010/main" w="38100" algn="ctr">
                <a:solidFill>
                  <a:srgbClr val="000000"/>
                </a:solidFill>
                <a:miter lim="800000"/>
                <a:headEnd/>
                <a:tailEnd/>
              </a14:hiddenLine>
            </a:ext>
          </a:extLst>
        </p:spPr>
        <p:txBody>
          <a:bodyPr lIns="90000" tIns="46800" rIns="90000" bIns="46800">
            <a:spAutoFit/>
          </a:bodyPr>
          <a:lstStyle>
            <a:lvl1pPr eaLnBrk="0" hangingPunct="0">
              <a:defRPr kumimoji="1" sz="3600" b="1">
                <a:solidFill>
                  <a:schemeClr val="tx1"/>
                </a:solidFill>
                <a:latin typeface="Arial" charset="0"/>
                <a:ea typeface="ＭＳ Ｐゴシック" pitchFamily="50" charset="-128"/>
              </a:defRPr>
            </a:lvl1pPr>
            <a:lvl2pPr marL="742950" indent="-285750" eaLnBrk="0" hangingPunct="0">
              <a:defRPr kumimoji="1" sz="3600" b="1">
                <a:solidFill>
                  <a:schemeClr val="tx1"/>
                </a:solidFill>
                <a:latin typeface="Arial" charset="0"/>
                <a:ea typeface="ＭＳ Ｐゴシック" pitchFamily="50" charset="-128"/>
              </a:defRPr>
            </a:lvl2pPr>
            <a:lvl3pPr marL="1143000" indent="-228600" eaLnBrk="0" hangingPunct="0">
              <a:defRPr kumimoji="1" sz="3600" b="1">
                <a:solidFill>
                  <a:schemeClr val="tx1"/>
                </a:solidFill>
                <a:latin typeface="Arial" charset="0"/>
                <a:ea typeface="ＭＳ Ｐゴシック" pitchFamily="50" charset="-128"/>
              </a:defRPr>
            </a:lvl3pPr>
            <a:lvl4pPr marL="1600200" indent="-228600" eaLnBrk="0" hangingPunct="0">
              <a:defRPr kumimoji="1" sz="3600" b="1">
                <a:solidFill>
                  <a:schemeClr val="tx1"/>
                </a:solidFill>
                <a:latin typeface="Arial" charset="0"/>
                <a:ea typeface="ＭＳ Ｐゴシック" pitchFamily="50" charset="-128"/>
              </a:defRPr>
            </a:lvl4pPr>
            <a:lvl5pPr marL="2057400" indent="-228600" eaLnBrk="0" hangingPunct="0">
              <a:defRPr kumimoji="1" sz="3600" b="1">
                <a:solidFill>
                  <a:schemeClr val="tx1"/>
                </a:solidFill>
                <a:latin typeface="Arial" charset="0"/>
                <a:ea typeface="ＭＳ Ｐゴシック" pitchFamily="50" charset="-128"/>
              </a:defRPr>
            </a:lvl5pPr>
            <a:lvl6pPr marL="2514600" indent="-228600" eaLnBrk="0" fontAlgn="base" hangingPunct="0">
              <a:spcBef>
                <a:spcPct val="20000"/>
              </a:spcBef>
              <a:spcAft>
                <a:spcPct val="0"/>
              </a:spcAft>
              <a:buChar char="•"/>
              <a:defRPr kumimoji="1" sz="3600" b="1">
                <a:solidFill>
                  <a:schemeClr val="tx1"/>
                </a:solidFill>
                <a:latin typeface="Arial" charset="0"/>
                <a:ea typeface="ＭＳ Ｐゴシック" pitchFamily="50" charset="-128"/>
              </a:defRPr>
            </a:lvl6pPr>
            <a:lvl7pPr marL="2971800" indent="-228600" eaLnBrk="0" fontAlgn="base" hangingPunct="0">
              <a:spcBef>
                <a:spcPct val="20000"/>
              </a:spcBef>
              <a:spcAft>
                <a:spcPct val="0"/>
              </a:spcAft>
              <a:buChar char="•"/>
              <a:defRPr kumimoji="1" sz="3600" b="1">
                <a:solidFill>
                  <a:schemeClr val="tx1"/>
                </a:solidFill>
                <a:latin typeface="Arial" charset="0"/>
                <a:ea typeface="ＭＳ Ｐゴシック" pitchFamily="50" charset="-128"/>
              </a:defRPr>
            </a:lvl7pPr>
            <a:lvl8pPr marL="3429000" indent="-228600" eaLnBrk="0" fontAlgn="base" hangingPunct="0">
              <a:spcBef>
                <a:spcPct val="20000"/>
              </a:spcBef>
              <a:spcAft>
                <a:spcPct val="0"/>
              </a:spcAft>
              <a:buChar char="•"/>
              <a:defRPr kumimoji="1" sz="3600" b="1">
                <a:solidFill>
                  <a:schemeClr val="tx1"/>
                </a:solidFill>
                <a:latin typeface="Arial" charset="0"/>
                <a:ea typeface="ＭＳ Ｐゴシック" pitchFamily="50" charset="-128"/>
              </a:defRPr>
            </a:lvl8pPr>
            <a:lvl9pPr marL="3886200" indent="-228600" eaLnBrk="0" fontAlgn="base" hangingPunct="0">
              <a:spcBef>
                <a:spcPct val="20000"/>
              </a:spcBef>
              <a:spcAft>
                <a:spcPct val="0"/>
              </a:spcAft>
              <a:buChar char="•"/>
              <a:defRPr kumimoji="1" sz="3600" b="1">
                <a:solidFill>
                  <a:schemeClr val="tx1"/>
                </a:solidFill>
                <a:latin typeface="Arial" charset="0"/>
                <a:ea typeface="ＭＳ Ｐゴシック" pitchFamily="50" charset="-128"/>
              </a:defRPr>
            </a:lvl9pPr>
          </a:lstStyle>
          <a:p>
            <a:pPr eaLnBrk="1" hangingPunct="1">
              <a:buFontTx/>
              <a:buNone/>
            </a:pPr>
            <a:r>
              <a:rPr lang="en-US" altLang="ja-JP" sz="2800" dirty="0" err="1">
                <a:solidFill>
                  <a:srgbClr val="0000FF"/>
                </a:solidFill>
              </a:rPr>
              <a:t>Gbps</a:t>
            </a:r>
            <a:r>
              <a:rPr lang="ja-JP" altLang="en-US" sz="2800" b="0" dirty="0">
                <a:solidFill>
                  <a:srgbClr val="0000FF"/>
                </a:solidFill>
              </a:rPr>
              <a:t>級無線通信が可能</a:t>
            </a:r>
            <a:endParaRPr lang="ja-JP" altLang="en-US" sz="2800" b="0" dirty="0"/>
          </a:p>
        </p:txBody>
      </p:sp>
      <p:sp>
        <p:nvSpPr>
          <p:cNvPr id="5" name="テキスト ボックス 4"/>
          <p:cNvSpPr txBox="1"/>
          <p:nvPr/>
        </p:nvSpPr>
        <p:spPr>
          <a:xfrm>
            <a:off x="201872" y="4473116"/>
            <a:ext cx="4228207" cy="584775"/>
          </a:xfrm>
          <a:prstGeom prst="rect">
            <a:avLst/>
          </a:prstGeom>
          <a:noFill/>
        </p:spPr>
        <p:txBody>
          <a:bodyPr wrap="square" rtlCol="0">
            <a:spAutoFit/>
          </a:bodyPr>
          <a:lstStyle/>
          <a:p>
            <a:pPr algn="l"/>
            <a:r>
              <a:rPr kumimoji="1" lang="ja-JP" altLang="en-US" sz="3200" b="1" dirty="0" smtClean="0"/>
              <a:t>様々な機器への適用</a:t>
            </a:r>
            <a:endParaRPr kumimoji="1" lang="en-US" altLang="ja-JP" sz="3200" b="1" dirty="0" smtClean="0"/>
          </a:p>
        </p:txBody>
      </p:sp>
      <p:sp>
        <p:nvSpPr>
          <p:cNvPr id="2" name="右矢印 1"/>
          <p:cNvSpPr/>
          <p:nvPr/>
        </p:nvSpPr>
        <p:spPr bwMode="auto">
          <a:xfrm>
            <a:off x="180617" y="5281463"/>
            <a:ext cx="714933" cy="756084"/>
          </a:xfrm>
          <a:prstGeom prst="rightArrow">
            <a:avLst/>
          </a:prstGeom>
          <a:noFill/>
          <a:ln w="38100" cap="flat" cmpd="sng" algn="ctr">
            <a:solidFill>
              <a:srgbClr val="FF0000"/>
            </a:solidFill>
            <a:prstDash val="solid"/>
            <a:round/>
            <a:headEnd type="none" w="med" len="med"/>
            <a:tailEnd type="none" w="med" len="med"/>
          </a:ln>
          <a:effectLst/>
        </p:spPr>
        <p:txBody>
          <a:bodyPr vert="horz" wrap="square" lIns="90000" tIns="46800" rIns="90000" bIns="46800" numCol="1" rtlCol="0" anchor="t" anchorCtr="0" compatLnSpc="1">
            <a:prstTxWarp prst="textNoShape">
              <a:avLst/>
            </a:prstTxWarp>
            <a:spAutoFit/>
          </a:bodyPr>
          <a:lstStyle/>
          <a:p>
            <a:pPr marL="269875" marR="0" indent="-269875" algn="l" defTabSz="914400" rtl="0" eaLnBrk="1" fontAlgn="base" latinLnBrk="0" hangingPunct="1">
              <a:lnSpc>
                <a:spcPct val="100000"/>
              </a:lnSpc>
              <a:spcBef>
                <a:spcPct val="0"/>
              </a:spcBef>
              <a:spcAft>
                <a:spcPct val="0"/>
              </a:spcAft>
              <a:buClrTx/>
              <a:buSzTx/>
              <a:buFontTx/>
              <a:buNone/>
              <a:tabLst/>
            </a:pPr>
            <a:endParaRPr kumimoji="1" lang="ja-JP" altLang="en-US" sz="3600" b="0" i="0" u="none" strike="noStrike" cap="none" normalizeH="0" baseline="0" smtClean="0">
              <a:ln>
                <a:noFill/>
              </a:ln>
              <a:solidFill>
                <a:schemeClr val="tx1"/>
              </a:solidFill>
              <a:effectLst/>
              <a:latin typeface="Arial" charset="0"/>
              <a:ea typeface="ＭＳ Ｐゴシック" pitchFamily="50" charset="-128"/>
            </a:endParaRPr>
          </a:p>
        </p:txBody>
      </p:sp>
      <p:sp>
        <p:nvSpPr>
          <p:cNvPr id="19" name="テキスト ボックス 18"/>
          <p:cNvSpPr txBox="1"/>
          <p:nvPr/>
        </p:nvSpPr>
        <p:spPr>
          <a:xfrm>
            <a:off x="895551" y="5111861"/>
            <a:ext cx="3352414" cy="1077218"/>
          </a:xfrm>
          <a:prstGeom prst="rect">
            <a:avLst/>
          </a:prstGeom>
          <a:noFill/>
        </p:spPr>
        <p:txBody>
          <a:bodyPr wrap="square" rtlCol="0">
            <a:spAutoFit/>
          </a:bodyPr>
          <a:lstStyle/>
          <a:p>
            <a:pPr algn="l"/>
            <a:r>
              <a:rPr kumimoji="1" lang="ja-JP" altLang="en-US" sz="3200" b="1" dirty="0" smtClean="0"/>
              <a:t>コスト削減のため、</a:t>
            </a:r>
            <a:endParaRPr kumimoji="1" lang="en-US" altLang="ja-JP" sz="3200" b="1" dirty="0" smtClean="0"/>
          </a:p>
          <a:p>
            <a:pPr algn="l"/>
            <a:r>
              <a:rPr lang="ja-JP" altLang="en-US" sz="3200" b="1" dirty="0" smtClean="0">
                <a:solidFill>
                  <a:srgbClr val="FF0000"/>
                </a:solidFill>
              </a:rPr>
              <a:t>小面積化</a:t>
            </a:r>
            <a:r>
              <a:rPr lang="ja-JP" altLang="en-US" sz="3200" b="1" dirty="0" smtClean="0"/>
              <a:t>が必要</a:t>
            </a:r>
            <a:endParaRPr kumimoji="1" lang="en-US" altLang="ja-JP" sz="3200" b="1" dirty="0" smtClean="0"/>
          </a:p>
        </p:txBody>
      </p:sp>
    </p:spTree>
    <p:extLst>
      <p:ext uri="{BB962C8B-B14F-4D97-AF65-F5344CB8AC3E}">
        <p14:creationId xmlns:p14="http://schemas.microsoft.com/office/powerpoint/2010/main" val="131602859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07504" y="39713"/>
            <a:ext cx="7366119" cy="661962"/>
          </a:xfrm>
        </p:spPr>
        <p:txBody>
          <a:bodyPr/>
          <a:lstStyle/>
          <a:p>
            <a:r>
              <a:rPr kumimoji="1" lang="ja-JP" altLang="en-US" dirty="0" smtClean="0"/>
              <a:t>レイアウト（例：</a:t>
            </a:r>
            <a:r>
              <a:rPr kumimoji="1" lang="en-US" altLang="ja-JP" dirty="0" smtClean="0"/>
              <a:t>4</a:t>
            </a:r>
            <a:r>
              <a:rPr kumimoji="1" lang="ja-JP" altLang="en-US" dirty="0" smtClean="0"/>
              <a:t>段電力増幅器）</a:t>
            </a:r>
            <a:endParaRPr kumimoji="1" lang="ja-JP" altLang="en-US" dirty="0"/>
          </a:p>
        </p:txBody>
      </p:sp>
      <p:pic>
        <p:nvPicPr>
          <p:cNvPr id="47" name="Picture 9" descr="ピクチャ 5"/>
          <p:cNvPicPr preferRelativeResize="0">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75556" y="2914228"/>
            <a:ext cx="6588732" cy="37911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8" name="Text Box 11"/>
          <p:cNvSpPr txBox="1">
            <a:spLocks noChangeArrowheads="1"/>
          </p:cNvSpPr>
          <p:nvPr/>
        </p:nvSpPr>
        <p:spPr bwMode="auto">
          <a:xfrm>
            <a:off x="7189774" y="4433769"/>
            <a:ext cx="1711979" cy="138717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90000" tIns="46800" rIns="90000" bIns="46800">
            <a:spAutoFit/>
          </a:bodyPr>
          <a:lstStyle>
            <a:lvl1pPr marL="269875" indent="-269875">
              <a:defRPr kumimoji="1" sz="3200" b="1">
                <a:solidFill>
                  <a:schemeClr val="tx1"/>
                </a:solidFill>
                <a:latin typeface="Arial" charset="0"/>
                <a:ea typeface="ＭＳ Ｐゴシック" charset="-128"/>
              </a:defRPr>
            </a:lvl1pPr>
            <a:lvl2pPr marL="742950" indent="-285750">
              <a:defRPr kumimoji="1" sz="3200" b="1">
                <a:solidFill>
                  <a:schemeClr val="tx1"/>
                </a:solidFill>
                <a:latin typeface="Arial" charset="0"/>
                <a:ea typeface="ＭＳ Ｐゴシック" charset="-128"/>
              </a:defRPr>
            </a:lvl2pPr>
            <a:lvl3pPr marL="1143000" indent="-228600">
              <a:defRPr kumimoji="1" sz="3200" b="1">
                <a:solidFill>
                  <a:schemeClr val="tx1"/>
                </a:solidFill>
                <a:latin typeface="Arial" charset="0"/>
                <a:ea typeface="ＭＳ Ｐゴシック" charset="-128"/>
              </a:defRPr>
            </a:lvl3pPr>
            <a:lvl4pPr marL="1600200" indent="-228600">
              <a:defRPr kumimoji="1" sz="3200" b="1">
                <a:solidFill>
                  <a:schemeClr val="tx1"/>
                </a:solidFill>
                <a:latin typeface="Arial" charset="0"/>
                <a:ea typeface="ＭＳ Ｐゴシック" charset="-128"/>
              </a:defRPr>
            </a:lvl4pPr>
            <a:lvl5pPr marL="2057400" indent="-228600">
              <a:defRPr kumimoji="1" sz="3200" b="1">
                <a:solidFill>
                  <a:schemeClr val="tx1"/>
                </a:solidFill>
                <a:latin typeface="Arial" charset="0"/>
                <a:ea typeface="ＭＳ Ｐゴシック" charset="-128"/>
              </a:defRPr>
            </a:lvl5pPr>
            <a:lvl6pPr marL="2514600" indent="-228600" eaLnBrk="0" fontAlgn="base" hangingPunct="0">
              <a:spcBef>
                <a:spcPct val="20000"/>
              </a:spcBef>
              <a:spcAft>
                <a:spcPct val="0"/>
              </a:spcAft>
              <a:buFont typeface="Wingdings" pitchFamily="2" charset="2"/>
              <a:defRPr kumimoji="1" sz="3200" b="1">
                <a:solidFill>
                  <a:schemeClr val="tx1"/>
                </a:solidFill>
                <a:latin typeface="Arial" charset="0"/>
                <a:ea typeface="ＭＳ Ｐゴシック" charset="-128"/>
              </a:defRPr>
            </a:lvl6pPr>
            <a:lvl7pPr marL="2971800" indent="-228600" eaLnBrk="0" fontAlgn="base" hangingPunct="0">
              <a:spcBef>
                <a:spcPct val="20000"/>
              </a:spcBef>
              <a:spcAft>
                <a:spcPct val="0"/>
              </a:spcAft>
              <a:buFont typeface="Wingdings" pitchFamily="2" charset="2"/>
              <a:defRPr kumimoji="1" sz="3200" b="1">
                <a:solidFill>
                  <a:schemeClr val="tx1"/>
                </a:solidFill>
                <a:latin typeface="Arial" charset="0"/>
                <a:ea typeface="ＭＳ Ｐゴシック" charset="-128"/>
              </a:defRPr>
            </a:lvl7pPr>
            <a:lvl8pPr marL="3429000" indent="-228600" eaLnBrk="0" fontAlgn="base" hangingPunct="0">
              <a:spcBef>
                <a:spcPct val="20000"/>
              </a:spcBef>
              <a:spcAft>
                <a:spcPct val="0"/>
              </a:spcAft>
              <a:buFont typeface="Wingdings" pitchFamily="2" charset="2"/>
              <a:defRPr kumimoji="1" sz="3200" b="1">
                <a:solidFill>
                  <a:schemeClr val="tx1"/>
                </a:solidFill>
                <a:latin typeface="Arial" charset="0"/>
                <a:ea typeface="ＭＳ Ｐゴシック" charset="-128"/>
              </a:defRPr>
            </a:lvl8pPr>
            <a:lvl9pPr marL="3886200" indent="-228600" eaLnBrk="0" fontAlgn="base" hangingPunct="0">
              <a:spcBef>
                <a:spcPct val="20000"/>
              </a:spcBef>
              <a:spcAft>
                <a:spcPct val="0"/>
              </a:spcAft>
              <a:buFont typeface="Wingdings" pitchFamily="2" charset="2"/>
              <a:defRPr kumimoji="1" sz="3200" b="1">
                <a:solidFill>
                  <a:schemeClr val="tx1"/>
                </a:solidFill>
                <a:latin typeface="Arial" charset="0"/>
                <a:ea typeface="ＭＳ Ｐゴシック" charset="-128"/>
              </a:defRPr>
            </a:lvl9pPr>
          </a:lstStyle>
          <a:p>
            <a:pPr fontAlgn="auto">
              <a:spcBef>
                <a:spcPts val="0"/>
              </a:spcBef>
              <a:spcAft>
                <a:spcPts val="0"/>
              </a:spcAft>
              <a:defRPr/>
            </a:pPr>
            <a:r>
              <a:rPr lang="en-US" altLang="ja-JP" sz="2800" kern="0" dirty="0" smtClean="0">
                <a:solidFill>
                  <a:srgbClr val="000000"/>
                </a:solidFill>
              </a:rPr>
              <a:t>1500μm</a:t>
            </a:r>
          </a:p>
          <a:p>
            <a:pPr fontAlgn="auto">
              <a:spcBef>
                <a:spcPts val="0"/>
              </a:spcBef>
              <a:spcAft>
                <a:spcPts val="0"/>
              </a:spcAft>
              <a:defRPr/>
            </a:pPr>
            <a:r>
              <a:rPr lang="en-US" altLang="ja-JP" sz="2800" kern="0" dirty="0" smtClean="0">
                <a:solidFill>
                  <a:srgbClr val="000000"/>
                </a:solidFill>
              </a:rPr>
              <a:t>x </a:t>
            </a:r>
          </a:p>
          <a:p>
            <a:pPr fontAlgn="auto">
              <a:spcBef>
                <a:spcPts val="0"/>
              </a:spcBef>
              <a:spcAft>
                <a:spcPts val="0"/>
              </a:spcAft>
              <a:defRPr/>
            </a:pPr>
            <a:r>
              <a:rPr lang="en-US" altLang="ja-JP" sz="2800" kern="0" dirty="0" smtClean="0">
                <a:solidFill>
                  <a:srgbClr val="000000"/>
                </a:solidFill>
              </a:rPr>
              <a:t>850μm</a:t>
            </a:r>
          </a:p>
        </p:txBody>
      </p:sp>
      <p:grpSp>
        <p:nvGrpSpPr>
          <p:cNvPr id="49" name="Group 6"/>
          <p:cNvGrpSpPr>
            <a:grpSpLocks/>
          </p:cNvGrpSpPr>
          <p:nvPr/>
        </p:nvGrpSpPr>
        <p:grpSpPr bwMode="auto">
          <a:xfrm>
            <a:off x="28131" y="1106915"/>
            <a:ext cx="1916113" cy="1597027"/>
            <a:chOff x="789" y="1913"/>
            <a:chExt cx="1207" cy="1006"/>
          </a:xfrm>
        </p:grpSpPr>
        <p:sp>
          <p:nvSpPr>
            <p:cNvPr id="50" name="Text Box 12"/>
            <p:cNvSpPr txBox="1">
              <a:spLocks noChangeArrowheads="1"/>
            </p:cNvSpPr>
            <p:nvPr/>
          </p:nvSpPr>
          <p:spPr bwMode="auto">
            <a:xfrm>
              <a:off x="789" y="2627"/>
              <a:ext cx="1207" cy="2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lvl1pPr marL="269875" indent="-269875">
                <a:defRPr kumimoji="1" sz="3200" b="1">
                  <a:solidFill>
                    <a:schemeClr val="tx1"/>
                  </a:solidFill>
                  <a:latin typeface="Arial" charset="0"/>
                  <a:ea typeface="ＭＳ Ｐゴシック" charset="-128"/>
                </a:defRPr>
              </a:lvl1pPr>
              <a:lvl2pPr marL="742950" indent="-285750">
                <a:defRPr kumimoji="1" sz="3200" b="1">
                  <a:solidFill>
                    <a:schemeClr val="tx1"/>
                  </a:solidFill>
                  <a:latin typeface="Arial" charset="0"/>
                  <a:ea typeface="ＭＳ Ｐゴシック" charset="-128"/>
                </a:defRPr>
              </a:lvl2pPr>
              <a:lvl3pPr marL="1143000" indent="-228600">
                <a:defRPr kumimoji="1" sz="3200" b="1">
                  <a:solidFill>
                    <a:schemeClr val="tx1"/>
                  </a:solidFill>
                  <a:latin typeface="Arial" charset="0"/>
                  <a:ea typeface="ＭＳ Ｐゴシック" charset="-128"/>
                </a:defRPr>
              </a:lvl3pPr>
              <a:lvl4pPr marL="1600200" indent="-228600">
                <a:defRPr kumimoji="1" sz="3200" b="1">
                  <a:solidFill>
                    <a:schemeClr val="tx1"/>
                  </a:solidFill>
                  <a:latin typeface="Arial" charset="0"/>
                  <a:ea typeface="ＭＳ Ｐゴシック" charset="-128"/>
                </a:defRPr>
              </a:lvl4pPr>
              <a:lvl5pPr marL="2057400" indent="-228600">
                <a:defRPr kumimoji="1" sz="3200" b="1">
                  <a:solidFill>
                    <a:schemeClr val="tx1"/>
                  </a:solidFill>
                  <a:latin typeface="Arial" charset="0"/>
                  <a:ea typeface="ＭＳ Ｐゴシック" charset="-128"/>
                </a:defRPr>
              </a:lvl5pPr>
              <a:lvl6pPr marL="2514600" indent="-228600" eaLnBrk="0" fontAlgn="base" hangingPunct="0">
                <a:spcBef>
                  <a:spcPct val="20000"/>
                </a:spcBef>
                <a:spcAft>
                  <a:spcPct val="0"/>
                </a:spcAft>
                <a:buFont typeface="Wingdings" pitchFamily="2" charset="2"/>
                <a:defRPr kumimoji="1" sz="3200" b="1">
                  <a:solidFill>
                    <a:schemeClr val="tx1"/>
                  </a:solidFill>
                  <a:latin typeface="Arial" charset="0"/>
                  <a:ea typeface="ＭＳ Ｐゴシック" charset="-128"/>
                </a:defRPr>
              </a:lvl6pPr>
              <a:lvl7pPr marL="2971800" indent="-228600" eaLnBrk="0" fontAlgn="base" hangingPunct="0">
                <a:spcBef>
                  <a:spcPct val="20000"/>
                </a:spcBef>
                <a:spcAft>
                  <a:spcPct val="0"/>
                </a:spcAft>
                <a:buFont typeface="Wingdings" pitchFamily="2" charset="2"/>
                <a:defRPr kumimoji="1" sz="3200" b="1">
                  <a:solidFill>
                    <a:schemeClr val="tx1"/>
                  </a:solidFill>
                  <a:latin typeface="Arial" charset="0"/>
                  <a:ea typeface="ＭＳ Ｐゴシック" charset="-128"/>
                </a:defRPr>
              </a:lvl7pPr>
              <a:lvl8pPr marL="3429000" indent="-228600" eaLnBrk="0" fontAlgn="base" hangingPunct="0">
                <a:spcBef>
                  <a:spcPct val="20000"/>
                </a:spcBef>
                <a:spcAft>
                  <a:spcPct val="0"/>
                </a:spcAft>
                <a:buFont typeface="Wingdings" pitchFamily="2" charset="2"/>
                <a:defRPr kumimoji="1" sz="3200" b="1">
                  <a:solidFill>
                    <a:schemeClr val="tx1"/>
                  </a:solidFill>
                  <a:latin typeface="Arial" charset="0"/>
                  <a:ea typeface="ＭＳ Ｐゴシック" charset="-128"/>
                </a:defRPr>
              </a:lvl8pPr>
              <a:lvl9pPr marL="3886200" indent="-228600" eaLnBrk="0" fontAlgn="base" hangingPunct="0">
                <a:spcBef>
                  <a:spcPct val="20000"/>
                </a:spcBef>
                <a:spcAft>
                  <a:spcPct val="0"/>
                </a:spcAft>
                <a:buFont typeface="Wingdings" pitchFamily="2" charset="2"/>
                <a:defRPr kumimoji="1" sz="3200" b="1">
                  <a:solidFill>
                    <a:schemeClr val="tx1"/>
                  </a:solidFill>
                  <a:latin typeface="Arial" charset="0"/>
                  <a:ea typeface="ＭＳ Ｐゴシック" charset="-128"/>
                </a:defRPr>
              </a:lvl9pPr>
            </a:lstStyle>
            <a:p>
              <a:pPr fontAlgn="auto">
                <a:spcBef>
                  <a:spcPct val="50000"/>
                </a:spcBef>
                <a:spcAft>
                  <a:spcPts val="0"/>
                </a:spcAft>
                <a:defRPr/>
              </a:pPr>
              <a:r>
                <a:rPr lang="en-US" altLang="ja-JP" sz="2400" kern="0" dirty="0" smtClean="0">
                  <a:solidFill>
                    <a:srgbClr val="000000"/>
                  </a:solidFill>
                </a:rPr>
                <a:t>T</a:t>
              </a:r>
              <a:r>
                <a:rPr lang="ja-JP" altLang="en-US" sz="2400" kern="0" dirty="0" smtClean="0">
                  <a:solidFill>
                    <a:srgbClr val="000000"/>
                  </a:solidFill>
                </a:rPr>
                <a:t>型伝送線路</a:t>
              </a:r>
              <a:endParaRPr lang="en-US" altLang="ja-JP" sz="2400" kern="0" dirty="0" smtClean="0">
                <a:solidFill>
                  <a:srgbClr val="000000"/>
                </a:solidFill>
              </a:endParaRPr>
            </a:p>
          </p:txBody>
        </p:sp>
        <p:pic>
          <p:nvPicPr>
            <p:cNvPr id="51" name="Picture 27"/>
            <p:cNvPicPr preferRelativeResize="0">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04" y="1913"/>
              <a:ext cx="680" cy="6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grpSp>
      <p:grpSp>
        <p:nvGrpSpPr>
          <p:cNvPr id="57" name="Group 14"/>
          <p:cNvGrpSpPr>
            <a:grpSpLocks/>
          </p:cNvGrpSpPr>
          <p:nvPr/>
        </p:nvGrpSpPr>
        <p:grpSpPr bwMode="auto">
          <a:xfrm>
            <a:off x="5363880" y="969505"/>
            <a:ext cx="1418397" cy="1722322"/>
            <a:chOff x="3651" y="1865"/>
            <a:chExt cx="711" cy="881"/>
          </a:xfrm>
        </p:grpSpPr>
        <p:sp>
          <p:nvSpPr>
            <p:cNvPr id="58" name="Text Box 14"/>
            <p:cNvSpPr txBox="1">
              <a:spLocks noChangeArrowheads="1"/>
            </p:cNvSpPr>
            <p:nvPr/>
          </p:nvSpPr>
          <p:spPr bwMode="auto">
            <a:xfrm>
              <a:off x="3651" y="2509"/>
              <a:ext cx="711" cy="2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lvl1pPr marL="269875" indent="-269875">
                <a:defRPr kumimoji="1" sz="3200" b="1">
                  <a:solidFill>
                    <a:schemeClr val="tx1"/>
                  </a:solidFill>
                  <a:latin typeface="Arial" charset="0"/>
                  <a:ea typeface="ＭＳ Ｐゴシック" charset="-128"/>
                </a:defRPr>
              </a:lvl1pPr>
              <a:lvl2pPr marL="742950" indent="-285750">
                <a:defRPr kumimoji="1" sz="3200" b="1">
                  <a:solidFill>
                    <a:schemeClr val="tx1"/>
                  </a:solidFill>
                  <a:latin typeface="Arial" charset="0"/>
                  <a:ea typeface="ＭＳ Ｐゴシック" charset="-128"/>
                </a:defRPr>
              </a:lvl2pPr>
              <a:lvl3pPr marL="1143000" indent="-228600">
                <a:defRPr kumimoji="1" sz="3200" b="1">
                  <a:solidFill>
                    <a:schemeClr val="tx1"/>
                  </a:solidFill>
                  <a:latin typeface="Arial" charset="0"/>
                  <a:ea typeface="ＭＳ Ｐゴシック" charset="-128"/>
                </a:defRPr>
              </a:lvl3pPr>
              <a:lvl4pPr marL="1600200" indent="-228600">
                <a:defRPr kumimoji="1" sz="3200" b="1">
                  <a:solidFill>
                    <a:schemeClr val="tx1"/>
                  </a:solidFill>
                  <a:latin typeface="Arial" charset="0"/>
                  <a:ea typeface="ＭＳ Ｐゴシック" charset="-128"/>
                </a:defRPr>
              </a:lvl4pPr>
              <a:lvl5pPr marL="2057400" indent="-228600">
                <a:defRPr kumimoji="1" sz="3200" b="1">
                  <a:solidFill>
                    <a:schemeClr val="tx1"/>
                  </a:solidFill>
                  <a:latin typeface="Arial" charset="0"/>
                  <a:ea typeface="ＭＳ Ｐゴシック" charset="-128"/>
                </a:defRPr>
              </a:lvl5pPr>
              <a:lvl6pPr marL="2514600" indent="-228600" eaLnBrk="0" fontAlgn="base" hangingPunct="0">
                <a:spcBef>
                  <a:spcPct val="20000"/>
                </a:spcBef>
                <a:spcAft>
                  <a:spcPct val="0"/>
                </a:spcAft>
                <a:buFont typeface="Wingdings" pitchFamily="2" charset="2"/>
                <a:defRPr kumimoji="1" sz="3200" b="1">
                  <a:solidFill>
                    <a:schemeClr val="tx1"/>
                  </a:solidFill>
                  <a:latin typeface="Arial" charset="0"/>
                  <a:ea typeface="ＭＳ Ｐゴシック" charset="-128"/>
                </a:defRPr>
              </a:lvl6pPr>
              <a:lvl7pPr marL="2971800" indent="-228600" eaLnBrk="0" fontAlgn="base" hangingPunct="0">
                <a:spcBef>
                  <a:spcPct val="20000"/>
                </a:spcBef>
                <a:spcAft>
                  <a:spcPct val="0"/>
                </a:spcAft>
                <a:buFont typeface="Wingdings" pitchFamily="2" charset="2"/>
                <a:defRPr kumimoji="1" sz="3200" b="1">
                  <a:solidFill>
                    <a:schemeClr val="tx1"/>
                  </a:solidFill>
                  <a:latin typeface="Arial" charset="0"/>
                  <a:ea typeface="ＭＳ Ｐゴシック" charset="-128"/>
                </a:defRPr>
              </a:lvl7pPr>
              <a:lvl8pPr marL="3429000" indent="-228600" eaLnBrk="0" fontAlgn="base" hangingPunct="0">
                <a:spcBef>
                  <a:spcPct val="20000"/>
                </a:spcBef>
                <a:spcAft>
                  <a:spcPct val="0"/>
                </a:spcAft>
                <a:buFont typeface="Wingdings" pitchFamily="2" charset="2"/>
                <a:defRPr kumimoji="1" sz="3200" b="1">
                  <a:solidFill>
                    <a:schemeClr val="tx1"/>
                  </a:solidFill>
                  <a:latin typeface="Arial" charset="0"/>
                  <a:ea typeface="ＭＳ Ｐゴシック" charset="-128"/>
                </a:defRPr>
              </a:lvl8pPr>
              <a:lvl9pPr marL="3886200" indent="-228600" eaLnBrk="0" fontAlgn="base" hangingPunct="0">
                <a:spcBef>
                  <a:spcPct val="20000"/>
                </a:spcBef>
                <a:spcAft>
                  <a:spcPct val="0"/>
                </a:spcAft>
                <a:buFont typeface="Wingdings" pitchFamily="2" charset="2"/>
                <a:defRPr kumimoji="1" sz="3200" b="1">
                  <a:solidFill>
                    <a:schemeClr val="tx1"/>
                  </a:solidFill>
                  <a:latin typeface="Arial" charset="0"/>
                  <a:ea typeface="ＭＳ Ｐゴシック" charset="-128"/>
                </a:defRPr>
              </a:lvl9pPr>
            </a:lstStyle>
            <a:p>
              <a:pPr fontAlgn="auto">
                <a:spcBef>
                  <a:spcPct val="50000"/>
                </a:spcBef>
                <a:spcAft>
                  <a:spcPts val="0"/>
                </a:spcAft>
                <a:defRPr/>
              </a:pPr>
              <a:r>
                <a:rPr lang="ja-JP" altLang="en-US" sz="2400" kern="0" dirty="0" smtClean="0">
                  <a:solidFill>
                    <a:srgbClr val="000000"/>
                  </a:solidFill>
                </a:rPr>
                <a:t>伝送線路</a:t>
              </a:r>
              <a:endParaRPr lang="en-US" altLang="ja-JP" sz="2400" kern="0" dirty="0" smtClean="0">
                <a:solidFill>
                  <a:srgbClr val="000000"/>
                </a:solidFill>
              </a:endParaRPr>
            </a:p>
          </p:txBody>
        </p:sp>
        <p:pic>
          <p:nvPicPr>
            <p:cNvPr id="59" name="Picture 24"/>
            <p:cNvPicPr preferRelativeResize="0">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3777" y="1865"/>
              <a:ext cx="229" cy="67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grpSp>
      <p:grpSp>
        <p:nvGrpSpPr>
          <p:cNvPr id="65" name="Group 22"/>
          <p:cNvGrpSpPr>
            <a:grpSpLocks/>
          </p:cNvGrpSpPr>
          <p:nvPr/>
        </p:nvGrpSpPr>
        <p:grpSpPr bwMode="auto">
          <a:xfrm>
            <a:off x="1968817" y="969506"/>
            <a:ext cx="1550989" cy="1735138"/>
            <a:chOff x="1792" y="1797"/>
            <a:chExt cx="977" cy="1093"/>
          </a:xfrm>
        </p:grpSpPr>
        <p:pic>
          <p:nvPicPr>
            <p:cNvPr id="66" name="Picture 25"/>
            <p:cNvPicPr preferRelativeResize="0">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2034" y="1797"/>
              <a:ext cx="457" cy="78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67" name="Text Box 29"/>
            <p:cNvSpPr txBox="1">
              <a:spLocks noChangeArrowheads="1"/>
            </p:cNvSpPr>
            <p:nvPr/>
          </p:nvSpPr>
          <p:spPr bwMode="auto">
            <a:xfrm>
              <a:off x="1792" y="2598"/>
              <a:ext cx="977" cy="2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lvl1pPr marL="269875" indent="-269875">
                <a:defRPr kumimoji="1" sz="3200" b="1">
                  <a:solidFill>
                    <a:schemeClr val="tx1"/>
                  </a:solidFill>
                  <a:latin typeface="Arial" charset="0"/>
                  <a:ea typeface="ＭＳ Ｐゴシック" charset="-128"/>
                </a:defRPr>
              </a:lvl1pPr>
              <a:lvl2pPr marL="742950" indent="-285750">
                <a:defRPr kumimoji="1" sz="3200" b="1">
                  <a:solidFill>
                    <a:schemeClr val="tx1"/>
                  </a:solidFill>
                  <a:latin typeface="Arial" charset="0"/>
                  <a:ea typeface="ＭＳ Ｐゴシック" charset="-128"/>
                </a:defRPr>
              </a:lvl2pPr>
              <a:lvl3pPr marL="1143000" indent="-228600">
                <a:defRPr kumimoji="1" sz="3200" b="1">
                  <a:solidFill>
                    <a:schemeClr val="tx1"/>
                  </a:solidFill>
                  <a:latin typeface="Arial" charset="0"/>
                  <a:ea typeface="ＭＳ Ｐゴシック" charset="-128"/>
                </a:defRPr>
              </a:lvl3pPr>
              <a:lvl4pPr marL="1600200" indent="-228600">
                <a:defRPr kumimoji="1" sz="3200" b="1">
                  <a:solidFill>
                    <a:schemeClr val="tx1"/>
                  </a:solidFill>
                  <a:latin typeface="Arial" charset="0"/>
                  <a:ea typeface="ＭＳ Ｐゴシック" charset="-128"/>
                </a:defRPr>
              </a:lvl4pPr>
              <a:lvl5pPr marL="2057400" indent="-228600">
                <a:defRPr kumimoji="1" sz="3200" b="1">
                  <a:solidFill>
                    <a:schemeClr val="tx1"/>
                  </a:solidFill>
                  <a:latin typeface="Arial" charset="0"/>
                  <a:ea typeface="ＭＳ Ｐゴシック" charset="-128"/>
                </a:defRPr>
              </a:lvl5pPr>
              <a:lvl6pPr marL="2514600" indent="-228600" eaLnBrk="0" fontAlgn="base" hangingPunct="0">
                <a:spcBef>
                  <a:spcPct val="20000"/>
                </a:spcBef>
                <a:spcAft>
                  <a:spcPct val="0"/>
                </a:spcAft>
                <a:buFont typeface="Wingdings" pitchFamily="2" charset="2"/>
                <a:defRPr kumimoji="1" sz="3200" b="1">
                  <a:solidFill>
                    <a:schemeClr val="tx1"/>
                  </a:solidFill>
                  <a:latin typeface="Arial" charset="0"/>
                  <a:ea typeface="ＭＳ Ｐゴシック" charset="-128"/>
                </a:defRPr>
              </a:lvl6pPr>
              <a:lvl7pPr marL="2971800" indent="-228600" eaLnBrk="0" fontAlgn="base" hangingPunct="0">
                <a:spcBef>
                  <a:spcPct val="20000"/>
                </a:spcBef>
                <a:spcAft>
                  <a:spcPct val="0"/>
                </a:spcAft>
                <a:buFont typeface="Wingdings" pitchFamily="2" charset="2"/>
                <a:defRPr kumimoji="1" sz="3200" b="1">
                  <a:solidFill>
                    <a:schemeClr val="tx1"/>
                  </a:solidFill>
                  <a:latin typeface="Arial" charset="0"/>
                  <a:ea typeface="ＭＳ Ｐゴシック" charset="-128"/>
                </a:defRPr>
              </a:lvl7pPr>
              <a:lvl8pPr marL="3429000" indent="-228600" eaLnBrk="0" fontAlgn="base" hangingPunct="0">
                <a:spcBef>
                  <a:spcPct val="20000"/>
                </a:spcBef>
                <a:spcAft>
                  <a:spcPct val="0"/>
                </a:spcAft>
                <a:buFont typeface="Wingdings" pitchFamily="2" charset="2"/>
                <a:defRPr kumimoji="1" sz="3200" b="1">
                  <a:solidFill>
                    <a:schemeClr val="tx1"/>
                  </a:solidFill>
                  <a:latin typeface="Arial" charset="0"/>
                  <a:ea typeface="ＭＳ Ｐゴシック" charset="-128"/>
                </a:defRPr>
              </a:lvl8pPr>
              <a:lvl9pPr marL="3886200" indent="-228600" eaLnBrk="0" fontAlgn="base" hangingPunct="0">
                <a:spcBef>
                  <a:spcPct val="20000"/>
                </a:spcBef>
                <a:spcAft>
                  <a:spcPct val="0"/>
                </a:spcAft>
                <a:buFont typeface="Wingdings" pitchFamily="2" charset="2"/>
                <a:defRPr kumimoji="1" sz="3200" b="1">
                  <a:solidFill>
                    <a:schemeClr val="tx1"/>
                  </a:solidFill>
                  <a:latin typeface="Arial" charset="0"/>
                  <a:ea typeface="ＭＳ Ｐゴシック" charset="-128"/>
                </a:defRPr>
              </a:lvl9pPr>
            </a:lstStyle>
            <a:p>
              <a:pPr fontAlgn="auto">
                <a:spcAft>
                  <a:spcPts val="0"/>
                </a:spcAft>
                <a:defRPr/>
              </a:pPr>
              <a:r>
                <a:rPr lang="ja-JP" altLang="en-US" sz="2400" kern="0" dirty="0">
                  <a:solidFill>
                    <a:srgbClr val="000000"/>
                  </a:solidFill>
                </a:rPr>
                <a:t>キャパシタ</a:t>
              </a:r>
              <a:endParaRPr lang="en-US" altLang="ja-JP" sz="2400" kern="0" dirty="0" smtClean="0">
                <a:solidFill>
                  <a:srgbClr val="000000"/>
                </a:solidFill>
              </a:endParaRPr>
            </a:p>
          </p:txBody>
        </p:sp>
      </p:grpSp>
      <p:grpSp>
        <p:nvGrpSpPr>
          <p:cNvPr id="69" name="Group 43"/>
          <p:cNvGrpSpPr>
            <a:grpSpLocks/>
          </p:cNvGrpSpPr>
          <p:nvPr/>
        </p:nvGrpSpPr>
        <p:grpSpPr bwMode="auto">
          <a:xfrm>
            <a:off x="6883714" y="1439405"/>
            <a:ext cx="2335213" cy="1152524"/>
            <a:chOff x="746" y="3113"/>
            <a:chExt cx="1471" cy="726"/>
          </a:xfrm>
        </p:grpSpPr>
        <p:pic>
          <p:nvPicPr>
            <p:cNvPr id="70" name="Picture 8" descr="ピクチャ 7"/>
            <p:cNvPicPr preferRelativeResize="0">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156" y="3113"/>
              <a:ext cx="579" cy="1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 name="Text Box 16"/>
            <p:cNvSpPr txBox="1">
              <a:spLocks noChangeArrowheads="1"/>
            </p:cNvSpPr>
            <p:nvPr/>
          </p:nvSpPr>
          <p:spPr bwMode="auto">
            <a:xfrm>
              <a:off x="746" y="3314"/>
              <a:ext cx="1471" cy="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lvl1pPr marL="269875" indent="-269875">
                <a:defRPr kumimoji="1" sz="3200" b="1">
                  <a:solidFill>
                    <a:schemeClr val="tx1"/>
                  </a:solidFill>
                  <a:latin typeface="Arial" charset="0"/>
                  <a:ea typeface="ＭＳ Ｐゴシック" charset="-128"/>
                </a:defRPr>
              </a:lvl1pPr>
              <a:lvl2pPr marL="742950" indent="-285750">
                <a:defRPr kumimoji="1" sz="3200" b="1">
                  <a:solidFill>
                    <a:schemeClr val="tx1"/>
                  </a:solidFill>
                  <a:latin typeface="Arial" charset="0"/>
                  <a:ea typeface="ＭＳ Ｐゴシック" charset="-128"/>
                </a:defRPr>
              </a:lvl2pPr>
              <a:lvl3pPr marL="1143000" indent="-228600">
                <a:defRPr kumimoji="1" sz="3200" b="1">
                  <a:solidFill>
                    <a:schemeClr val="tx1"/>
                  </a:solidFill>
                  <a:latin typeface="Arial" charset="0"/>
                  <a:ea typeface="ＭＳ Ｐゴシック" charset="-128"/>
                </a:defRPr>
              </a:lvl3pPr>
              <a:lvl4pPr marL="1600200" indent="-228600">
                <a:defRPr kumimoji="1" sz="3200" b="1">
                  <a:solidFill>
                    <a:schemeClr val="tx1"/>
                  </a:solidFill>
                  <a:latin typeface="Arial" charset="0"/>
                  <a:ea typeface="ＭＳ Ｐゴシック" charset="-128"/>
                </a:defRPr>
              </a:lvl4pPr>
              <a:lvl5pPr marL="2057400" indent="-228600">
                <a:defRPr kumimoji="1" sz="3200" b="1">
                  <a:solidFill>
                    <a:schemeClr val="tx1"/>
                  </a:solidFill>
                  <a:latin typeface="Arial" charset="0"/>
                  <a:ea typeface="ＭＳ Ｐゴシック" charset="-128"/>
                </a:defRPr>
              </a:lvl5pPr>
              <a:lvl6pPr marL="2514600" indent="-228600" eaLnBrk="0" fontAlgn="base" hangingPunct="0">
                <a:spcBef>
                  <a:spcPct val="20000"/>
                </a:spcBef>
                <a:spcAft>
                  <a:spcPct val="0"/>
                </a:spcAft>
                <a:buFont typeface="Wingdings" pitchFamily="2" charset="2"/>
                <a:defRPr kumimoji="1" sz="3200" b="1">
                  <a:solidFill>
                    <a:schemeClr val="tx1"/>
                  </a:solidFill>
                  <a:latin typeface="Arial" charset="0"/>
                  <a:ea typeface="ＭＳ Ｐゴシック" charset="-128"/>
                </a:defRPr>
              </a:lvl6pPr>
              <a:lvl7pPr marL="2971800" indent="-228600" eaLnBrk="0" fontAlgn="base" hangingPunct="0">
                <a:spcBef>
                  <a:spcPct val="20000"/>
                </a:spcBef>
                <a:spcAft>
                  <a:spcPct val="0"/>
                </a:spcAft>
                <a:buFont typeface="Wingdings" pitchFamily="2" charset="2"/>
                <a:defRPr kumimoji="1" sz="3200" b="1">
                  <a:solidFill>
                    <a:schemeClr val="tx1"/>
                  </a:solidFill>
                  <a:latin typeface="Arial" charset="0"/>
                  <a:ea typeface="ＭＳ Ｐゴシック" charset="-128"/>
                </a:defRPr>
              </a:lvl7pPr>
              <a:lvl8pPr marL="3429000" indent="-228600" eaLnBrk="0" fontAlgn="base" hangingPunct="0">
                <a:spcBef>
                  <a:spcPct val="20000"/>
                </a:spcBef>
                <a:spcAft>
                  <a:spcPct val="0"/>
                </a:spcAft>
                <a:buFont typeface="Wingdings" pitchFamily="2" charset="2"/>
                <a:defRPr kumimoji="1" sz="3200" b="1">
                  <a:solidFill>
                    <a:schemeClr val="tx1"/>
                  </a:solidFill>
                  <a:latin typeface="Arial" charset="0"/>
                  <a:ea typeface="ＭＳ Ｐゴシック" charset="-128"/>
                </a:defRPr>
              </a:lvl8pPr>
              <a:lvl9pPr marL="3886200" indent="-228600" eaLnBrk="0" fontAlgn="base" hangingPunct="0">
                <a:spcBef>
                  <a:spcPct val="20000"/>
                </a:spcBef>
                <a:spcAft>
                  <a:spcPct val="0"/>
                </a:spcAft>
                <a:buFont typeface="Wingdings" pitchFamily="2" charset="2"/>
                <a:defRPr kumimoji="1" sz="3200" b="1">
                  <a:solidFill>
                    <a:schemeClr val="tx1"/>
                  </a:solidFill>
                  <a:latin typeface="Arial" charset="0"/>
                  <a:ea typeface="ＭＳ Ｐゴシック" charset="-128"/>
                </a:defRPr>
              </a:lvl9pPr>
            </a:lstStyle>
            <a:p>
              <a:pPr fontAlgn="auto">
                <a:spcBef>
                  <a:spcPts val="0"/>
                </a:spcBef>
                <a:spcAft>
                  <a:spcPts val="0"/>
                </a:spcAft>
                <a:defRPr/>
              </a:pPr>
              <a:r>
                <a:rPr lang="en-US" altLang="ja-JP" sz="2400" kern="0" dirty="0" smtClean="0">
                  <a:solidFill>
                    <a:srgbClr val="000000"/>
                  </a:solidFill>
                </a:rPr>
                <a:t>MIM TL</a:t>
              </a:r>
            </a:p>
            <a:p>
              <a:pPr fontAlgn="auto">
                <a:spcBef>
                  <a:spcPts val="0"/>
                </a:spcBef>
                <a:spcAft>
                  <a:spcPts val="0"/>
                </a:spcAft>
                <a:defRPr/>
              </a:pPr>
              <a:r>
                <a:rPr lang="ja-JP" altLang="en-US" sz="2400" kern="0" dirty="0" smtClean="0">
                  <a:solidFill>
                    <a:srgbClr val="000000"/>
                  </a:solidFill>
                </a:rPr>
                <a:t>（デカップリング）</a:t>
              </a:r>
              <a:endParaRPr lang="en-US" altLang="ja-JP" sz="2400" kern="0" dirty="0" smtClean="0">
                <a:solidFill>
                  <a:srgbClr val="000000"/>
                </a:solidFill>
              </a:endParaRPr>
            </a:p>
          </p:txBody>
        </p:sp>
      </p:grpSp>
      <p:grpSp>
        <p:nvGrpSpPr>
          <p:cNvPr id="73" name="Group 30"/>
          <p:cNvGrpSpPr>
            <a:grpSpLocks/>
          </p:cNvGrpSpPr>
          <p:nvPr/>
        </p:nvGrpSpPr>
        <p:grpSpPr bwMode="auto">
          <a:xfrm>
            <a:off x="3598108" y="985048"/>
            <a:ext cx="1693970" cy="1720699"/>
            <a:chOff x="2694" y="1865"/>
            <a:chExt cx="777" cy="901"/>
          </a:xfrm>
        </p:grpSpPr>
        <p:sp>
          <p:nvSpPr>
            <p:cNvPr id="74" name="Text Box 13"/>
            <p:cNvSpPr txBox="1">
              <a:spLocks noChangeArrowheads="1"/>
            </p:cNvSpPr>
            <p:nvPr/>
          </p:nvSpPr>
          <p:spPr bwMode="auto">
            <a:xfrm>
              <a:off x="2694" y="2523"/>
              <a:ext cx="777" cy="2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lvl1pPr marL="269875" indent="-269875">
                <a:defRPr kumimoji="1" sz="3200" b="1">
                  <a:solidFill>
                    <a:schemeClr val="tx1"/>
                  </a:solidFill>
                  <a:latin typeface="Arial" charset="0"/>
                  <a:ea typeface="ＭＳ Ｐゴシック" charset="-128"/>
                </a:defRPr>
              </a:lvl1pPr>
              <a:lvl2pPr marL="742950" indent="-285750">
                <a:defRPr kumimoji="1" sz="3200" b="1">
                  <a:solidFill>
                    <a:schemeClr val="tx1"/>
                  </a:solidFill>
                  <a:latin typeface="Arial" charset="0"/>
                  <a:ea typeface="ＭＳ Ｐゴシック" charset="-128"/>
                </a:defRPr>
              </a:lvl2pPr>
              <a:lvl3pPr marL="1143000" indent="-228600">
                <a:defRPr kumimoji="1" sz="3200" b="1">
                  <a:solidFill>
                    <a:schemeClr val="tx1"/>
                  </a:solidFill>
                  <a:latin typeface="Arial" charset="0"/>
                  <a:ea typeface="ＭＳ Ｐゴシック" charset="-128"/>
                </a:defRPr>
              </a:lvl3pPr>
              <a:lvl4pPr marL="1600200" indent="-228600">
                <a:defRPr kumimoji="1" sz="3200" b="1">
                  <a:solidFill>
                    <a:schemeClr val="tx1"/>
                  </a:solidFill>
                  <a:latin typeface="Arial" charset="0"/>
                  <a:ea typeface="ＭＳ Ｐゴシック" charset="-128"/>
                </a:defRPr>
              </a:lvl4pPr>
              <a:lvl5pPr marL="2057400" indent="-228600">
                <a:defRPr kumimoji="1" sz="3200" b="1">
                  <a:solidFill>
                    <a:schemeClr val="tx1"/>
                  </a:solidFill>
                  <a:latin typeface="Arial" charset="0"/>
                  <a:ea typeface="ＭＳ Ｐゴシック" charset="-128"/>
                </a:defRPr>
              </a:lvl5pPr>
              <a:lvl6pPr marL="2514600" indent="-228600" eaLnBrk="0" fontAlgn="base" hangingPunct="0">
                <a:spcBef>
                  <a:spcPct val="20000"/>
                </a:spcBef>
                <a:spcAft>
                  <a:spcPct val="0"/>
                </a:spcAft>
                <a:buFont typeface="Wingdings" pitchFamily="2" charset="2"/>
                <a:defRPr kumimoji="1" sz="3200" b="1">
                  <a:solidFill>
                    <a:schemeClr val="tx1"/>
                  </a:solidFill>
                  <a:latin typeface="Arial" charset="0"/>
                  <a:ea typeface="ＭＳ Ｐゴシック" charset="-128"/>
                </a:defRPr>
              </a:lvl6pPr>
              <a:lvl7pPr marL="2971800" indent="-228600" eaLnBrk="0" fontAlgn="base" hangingPunct="0">
                <a:spcBef>
                  <a:spcPct val="20000"/>
                </a:spcBef>
                <a:spcAft>
                  <a:spcPct val="0"/>
                </a:spcAft>
                <a:buFont typeface="Wingdings" pitchFamily="2" charset="2"/>
                <a:defRPr kumimoji="1" sz="3200" b="1">
                  <a:solidFill>
                    <a:schemeClr val="tx1"/>
                  </a:solidFill>
                  <a:latin typeface="Arial" charset="0"/>
                  <a:ea typeface="ＭＳ Ｐゴシック" charset="-128"/>
                </a:defRPr>
              </a:lvl7pPr>
              <a:lvl8pPr marL="3429000" indent="-228600" eaLnBrk="0" fontAlgn="base" hangingPunct="0">
                <a:spcBef>
                  <a:spcPct val="20000"/>
                </a:spcBef>
                <a:spcAft>
                  <a:spcPct val="0"/>
                </a:spcAft>
                <a:buFont typeface="Wingdings" pitchFamily="2" charset="2"/>
                <a:defRPr kumimoji="1" sz="3200" b="1">
                  <a:solidFill>
                    <a:schemeClr val="tx1"/>
                  </a:solidFill>
                  <a:latin typeface="Arial" charset="0"/>
                  <a:ea typeface="ＭＳ Ｐゴシック" charset="-128"/>
                </a:defRPr>
              </a:lvl8pPr>
              <a:lvl9pPr marL="3886200" indent="-228600" eaLnBrk="0" fontAlgn="base" hangingPunct="0">
                <a:spcBef>
                  <a:spcPct val="20000"/>
                </a:spcBef>
                <a:spcAft>
                  <a:spcPct val="0"/>
                </a:spcAft>
                <a:buFont typeface="Wingdings" pitchFamily="2" charset="2"/>
                <a:defRPr kumimoji="1" sz="3200" b="1">
                  <a:solidFill>
                    <a:schemeClr val="tx1"/>
                  </a:solidFill>
                  <a:latin typeface="Arial" charset="0"/>
                  <a:ea typeface="ＭＳ Ｐゴシック" charset="-128"/>
                </a:defRPr>
              </a:lvl9pPr>
            </a:lstStyle>
            <a:p>
              <a:pPr fontAlgn="auto">
                <a:spcBef>
                  <a:spcPct val="50000"/>
                </a:spcBef>
                <a:spcAft>
                  <a:spcPts val="0"/>
                </a:spcAft>
                <a:defRPr/>
              </a:pPr>
              <a:r>
                <a:rPr lang="ja-JP" altLang="en-US" sz="2400" kern="0" dirty="0" smtClean="0">
                  <a:solidFill>
                    <a:srgbClr val="000000"/>
                  </a:solidFill>
                </a:rPr>
                <a:t>トランジスタ</a:t>
              </a:r>
              <a:endParaRPr lang="en-US" altLang="ja-JP" sz="2400" kern="0" dirty="0" smtClean="0">
                <a:solidFill>
                  <a:srgbClr val="000000"/>
                </a:solidFill>
              </a:endParaRPr>
            </a:p>
          </p:txBody>
        </p:sp>
        <p:pic>
          <p:nvPicPr>
            <p:cNvPr id="75" name="Picture 26"/>
            <p:cNvPicPr preferRelativeResize="0">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2961" y="1865"/>
              <a:ext cx="225" cy="6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grpSp>
      <p:sp>
        <p:nvSpPr>
          <p:cNvPr id="78" name="Line 47"/>
          <p:cNvSpPr>
            <a:spLocks noChangeShapeType="1"/>
          </p:cNvSpPr>
          <p:nvPr/>
        </p:nvSpPr>
        <p:spPr bwMode="auto">
          <a:xfrm>
            <a:off x="986186" y="2679013"/>
            <a:ext cx="345453" cy="3054243"/>
          </a:xfrm>
          <a:prstGeom prst="line">
            <a:avLst/>
          </a:prstGeom>
          <a:noFill/>
          <a:ln w="381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90000" tIns="46800" rIns="90000" bIns="46800">
            <a:spAutoFit/>
          </a:bodyPr>
          <a:lstStyle/>
          <a:p>
            <a:pPr fontAlgn="auto">
              <a:spcBef>
                <a:spcPts val="0"/>
              </a:spcBef>
              <a:spcAft>
                <a:spcPts val="0"/>
              </a:spcAft>
              <a:defRPr/>
            </a:pPr>
            <a:endParaRPr kumimoji="0" lang="ja-JP" altLang="en-US" sz="1800" kern="0" smtClean="0">
              <a:solidFill>
                <a:sysClr val="windowText" lastClr="000000"/>
              </a:solidFill>
            </a:endParaRPr>
          </a:p>
        </p:txBody>
      </p:sp>
      <p:sp>
        <p:nvSpPr>
          <p:cNvPr id="79" name="Line 48"/>
          <p:cNvSpPr>
            <a:spLocks noChangeShapeType="1"/>
          </p:cNvSpPr>
          <p:nvPr/>
        </p:nvSpPr>
        <p:spPr bwMode="auto">
          <a:xfrm flipH="1">
            <a:off x="2555775" y="2756848"/>
            <a:ext cx="180020" cy="2976407"/>
          </a:xfrm>
          <a:prstGeom prst="line">
            <a:avLst/>
          </a:prstGeom>
          <a:noFill/>
          <a:ln w="381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90000" tIns="46800" rIns="90000" bIns="46800">
            <a:spAutoFit/>
          </a:bodyPr>
          <a:lstStyle/>
          <a:p>
            <a:pPr fontAlgn="auto">
              <a:spcBef>
                <a:spcPts val="0"/>
              </a:spcBef>
              <a:spcAft>
                <a:spcPts val="0"/>
              </a:spcAft>
              <a:defRPr/>
            </a:pPr>
            <a:endParaRPr kumimoji="0" lang="ja-JP" altLang="en-US" sz="1800" kern="0" smtClean="0">
              <a:solidFill>
                <a:sysClr val="windowText" lastClr="000000"/>
              </a:solidFill>
            </a:endParaRPr>
          </a:p>
        </p:txBody>
      </p:sp>
      <p:sp>
        <p:nvSpPr>
          <p:cNvPr id="80" name="Line 49"/>
          <p:cNvSpPr>
            <a:spLocks noChangeShapeType="1"/>
          </p:cNvSpPr>
          <p:nvPr/>
        </p:nvSpPr>
        <p:spPr bwMode="auto">
          <a:xfrm flipH="1">
            <a:off x="3422010" y="2696201"/>
            <a:ext cx="823436" cy="3037054"/>
          </a:xfrm>
          <a:prstGeom prst="line">
            <a:avLst/>
          </a:prstGeom>
          <a:noFill/>
          <a:ln w="381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90000" tIns="46800" rIns="90000" bIns="46800">
            <a:spAutoFit/>
          </a:bodyPr>
          <a:lstStyle/>
          <a:p>
            <a:pPr fontAlgn="auto">
              <a:spcBef>
                <a:spcPts val="0"/>
              </a:spcBef>
              <a:spcAft>
                <a:spcPts val="0"/>
              </a:spcAft>
              <a:defRPr/>
            </a:pPr>
            <a:endParaRPr kumimoji="0" lang="ja-JP" altLang="en-US" sz="1800" kern="0" smtClean="0">
              <a:solidFill>
                <a:sysClr val="windowText" lastClr="000000"/>
              </a:solidFill>
            </a:endParaRPr>
          </a:p>
        </p:txBody>
      </p:sp>
      <p:sp>
        <p:nvSpPr>
          <p:cNvPr id="81" name="Line 50"/>
          <p:cNvSpPr>
            <a:spLocks noChangeShapeType="1"/>
          </p:cNvSpPr>
          <p:nvPr/>
        </p:nvSpPr>
        <p:spPr bwMode="auto">
          <a:xfrm flipH="1">
            <a:off x="4425466" y="2756848"/>
            <a:ext cx="1197411" cy="3169443"/>
          </a:xfrm>
          <a:prstGeom prst="line">
            <a:avLst/>
          </a:prstGeom>
          <a:noFill/>
          <a:ln w="381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90000" tIns="46800" rIns="90000" bIns="46800">
            <a:spAutoFit/>
          </a:bodyPr>
          <a:lstStyle/>
          <a:p>
            <a:pPr fontAlgn="auto">
              <a:spcBef>
                <a:spcPts val="0"/>
              </a:spcBef>
              <a:spcAft>
                <a:spcPts val="0"/>
              </a:spcAft>
              <a:defRPr/>
            </a:pPr>
            <a:endParaRPr kumimoji="0" lang="ja-JP" altLang="en-US" sz="1800" kern="0" smtClean="0">
              <a:solidFill>
                <a:sysClr val="windowText" lastClr="000000"/>
              </a:solidFill>
            </a:endParaRPr>
          </a:p>
        </p:txBody>
      </p:sp>
      <p:sp>
        <p:nvSpPr>
          <p:cNvPr id="82" name="Line 51"/>
          <p:cNvSpPr>
            <a:spLocks noChangeShapeType="1"/>
          </p:cNvSpPr>
          <p:nvPr/>
        </p:nvSpPr>
        <p:spPr bwMode="auto">
          <a:xfrm flipH="1">
            <a:off x="6588222" y="2591929"/>
            <a:ext cx="1405947" cy="1017092"/>
          </a:xfrm>
          <a:prstGeom prst="line">
            <a:avLst/>
          </a:prstGeom>
          <a:noFill/>
          <a:ln w="381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90000" tIns="46800" rIns="90000" bIns="46800">
            <a:spAutoFit/>
          </a:bodyPr>
          <a:lstStyle/>
          <a:p>
            <a:pPr fontAlgn="auto">
              <a:spcBef>
                <a:spcPts val="0"/>
              </a:spcBef>
              <a:spcAft>
                <a:spcPts val="0"/>
              </a:spcAft>
              <a:defRPr/>
            </a:pPr>
            <a:endParaRPr kumimoji="0" lang="ja-JP" altLang="en-US" sz="1800" kern="0" smtClean="0">
              <a:solidFill>
                <a:sysClr val="windowText" lastClr="000000"/>
              </a:solidFill>
            </a:endParaRPr>
          </a:p>
        </p:txBody>
      </p:sp>
      <p:sp>
        <p:nvSpPr>
          <p:cNvPr id="3" name="円/楕円 2"/>
          <p:cNvSpPr/>
          <p:nvPr/>
        </p:nvSpPr>
        <p:spPr bwMode="auto">
          <a:xfrm>
            <a:off x="1223628" y="5805264"/>
            <a:ext cx="360040" cy="363327"/>
          </a:xfrm>
          <a:prstGeom prst="ellipse">
            <a:avLst/>
          </a:prstGeom>
          <a:noFill/>
          <a:ln w="38100" cap="flat" cmpd="sng" algn="ctr">
            <a:solidFill>
              <a:schemeClr val="tx1"/>
            </a:solidFill>
            <a:prstDash val="solid"/>
            <a:round/>
            <a:headEnd type="none" w="med" len="med"/>
            <a:tailEnd type="none" w="med" len="med"/>
          </a:ln>
          <a:effectLst/>
        </p:spPr>
        <p:txBody>
          <a:bodyPr vert="horz" wrap="square" lIns="90000" tIns="46800" rIns="90000" bIns="46800" numCol="1" rtlCol="0" anchor="t" anchorCtr="0" compatLnSpc="1">
            <a:prstTxWarp prst="textNoShape">
              <a:avLst/>
            </a:prstTxWarp>
            <a:spAutoFit/>
          </a:bodyPr>
          <a:lstStyle/>
          <a:p>
            <a:pPr marL="269875" marR="0" indent="-269875" algn="l" defTabSz="914400" rtl="0" eaLnBrk="1" fontAlgn="base" latinLnBrk="0" hangingPunct="1">
              <a:lnSpc>
                <a:spcPct val="100000"/>
              </a:lnSpc>
              <a:spcBef>
                <a:spcPct val="0"/>
              </a:spcBef>
              <a:spcAft>
                <a:spcPct val="0"/>
              </a:spcAft>
              <a:buClrTx/>
              <a:buSzTx/>
              <a:buFontTx/>
              <a:buNone/>
              <a:tabLst/>
            </a:pPr>
            <a:endParaRPr kumimoji="1" lang="ja-JP" altLang="en-US" sz="3600" b="0" i="0" u="none" strike="noStrike" cap="none" normalizeH="0" baseline="0" smtClean="0">
              <a:ln>
                <a:noFill/>
              </a:ln>
              <a:solidFill>
                <a:schemeClr val="tx1"/>
              </a:solidFill>
              <a:effectLst/>
              <a:latin typeface="Arial" charset="0"/>
              <a:ea typeface="ＭＳ Ｐゴシック" pitchFamily="50" charset="-128"/>
            </a:endParaRPr>
          </a:p>
        </p:txBody>
      </p:sp>
      <p:sp>
        <p:nvSpPr>
          <p:cNvPr id="43" name="円/楕円 42"/>
          <p:cNvSpPr/>
          <p:nvPr/>
        </p:nvSpPr>
        <p:spPr bwMode="auto">
          <a:xfrm>
            <a:off x="2375755" y="5829541"/>
            <a:ext cx="360040" cy="363327"/>
          </a:xfrm>
          <a:prstGeom prst="ellipse">
            <a:avLst/>
          </a:prstGeom>
          <a:noFill/>
          <a:ln w="38100" cap="flat" cmpd="sng" algn="ctr">
            <a:solidFill>
              <a:schemeClr val="tx1"/>
            </a:solidFill>
            <a:prstDash val="solid"/>
            <a:round/>
            <a:headEnd type="none" w="med" len="med"/>
            <a:tailEnd type="none" w="med" len="med"/>
          </a:ln>
          <a:effectLst/>
        </p:spPr>
        <p:txBody>
          <a:bodyPr vert="horz" wrap="square" lIns="90000" tIns="46800" rIns="90000" bIns="46800" numCol="1" rtlCol="0" anchor="t" anchorCtr="0" compatLnSpc="1">
            <a:prstTxWarp prst="textNoShape">
              <a:avLst/>
            </a:prstTxWarp>
            <a:spAutoFit/>
          </a:bodyPr>
          <a:lstStyle/>
          <a:p>
            <a:pPr marL="269875" marR="0" indent="-269875" algn="l" defTabSz="914400" rtl="0" eaLnBrk="1" fontAlgn="base" latinLnBrk="0" hangingPunct="1">
              <a:lnSpc>
                <a:spcPct val="100000"/>
              </a:lnSpc>
              <a:spcBef>
                <a:spcPct val="0"/>
              </a:spcBef>
              <a:spcAft>
                <a:spcPct val="0"/>
              </a:spcAft>
              <a:buClrTx/>
              <a:buSzTx/>
              <a:buFontTx/>
              <a:buNone/>
              <a:tabLst/>
            </a:pPr>
            <a:endParaRPr kumimoji="1" lang="ja-JP" altLang="en-US" sz="3600" b="0" i="0" u="none" strike="noStrike" cap="none" normalizeH="0" baseline="0" smtClean="0">
              <a:ln>
                <a:noFill/>
              </a:ln>
              <a:solidFill>
                <a:schemeClr val="tx1"/>
              </a:solidFill>
              <a:effectLst/>
              <a:latin typeface="Arial" charset="0"/>
              <a:ea typeface="ＭＳ Ｐゴシック" pitchFamily="50" charset="-128"/>
            </a:endParaRPr>
          </a:p>
        </p:txBody>
      </p:sp>
      <p:sp>
        <p:nvSpPr>
          <p:cNvPr id="44" name="円/楕円 43"/>
          <p:cNvSpPr/>
          <p:nvPr/>
        </p:nvSpPr>
        <p:spPr bwMode="auto">
          <a:xfrm>
            <a:off x="3061970" y="5829541"/>
            <a:ext cx="360040" cy="363327"/>
          </a:xfrm>
          <a:prstGeom prst="ellipse">
            <a:avLst/>
          </a:prstGeom>
          <a:noFill/>
          <a:ln w="38100" cap="flat" cmpd="sng" algn="ctr">
            <a:solidFill>
              <a:schemeClr val="tx1"/>
            </a:solidFill>
            <a:prstDash val="solid"/>
            <a:round/>
            <a:headEnd type="none" w="med" len="med"/>
            <a:tailEnd type="none" w="med" len="med"/>
          </a:ln>
          <a:effectLst/>
        </p:spPr>
        <p:txBody>
          <a:bodyPr vert="horz" wrap="square" lIns="90000" tIns="46800" rIns="90000" bIns="46800" numCol="1" rtlCol="0" anchor="t" anchorCtr="0" compatLnSpc="1">
            <a:prstTxWarp prst="textNoShape">
              <a:avLst/>
            </a:prstTxWarp>
            <a:spAutoFit/>
          </a:bodyPr>
          <a:lstStyle/>
          <a:p>
            <a:pPr marL="269875" marR="0" indent="-269875" algn="l" defTabSz="914400" rtl="0" eaLnBrk="1" fontAlgn="base" latinLnBrk="0" hangingPunct="1">
              <a:lnSpc>
                <a:spcPct val="100000"/>
              </a:lnSpc>
              <a:spcBef>
                <a:spcPct val="0"/>
              </a:spcBef>
              <a:spcAft>
                <a:spcPct val="0"/>
              </a:spcAft>
              <a:buClrTx/>
              <a:buSzTx/>
              <a:buFontTx/>
              <a:buNone/>
              <a:tabLst/>
            </a:pPr>
            <a:endParaRPr kumimoji="1" lang="ja-JP" altLang="en-US" sz="3600" b="0" i="0" u="none" strike="noStrike" cap="none" normalizeH="0" baseline="0" smtClean="0">
              <a:ln>
                <a:noFill/>
              </a:ln>
              <a:solidFill>
                <a:schemeClr val="tx1"/>
              </a:solidFill>
              <a:effectLst/>
              <a:latin typeface="Arial" charset="0"/>
              <a:ea typeface="ＭＳ Ｐゴシック" pitchFamily="50" charset="-128"/>
            </a:endParaRPr>
          </a:p>
        </p:txBody>
      </p:sp>
      <p:sp>
        <p:nvSpPr>
          <p:cNvPr id="83" name="円/楕円 82"/>
          <p:cNvSpPr/>
          <p:nvPr/>
        </p:nvSpPr>
        <p:spPr bwMode="auto">
          <a:xfrm>
            <a:off x="4245446" y="5820945"/>
            <a:ext cx="542577" cy="363327"/>
          </a:xfrm>
          <a:prstGeom prst="ellipse">
            <a:avLst/>
          </a:prstGeom>
          <a:noFill/>
          <a:ln w="38100" cap="flat" cmpd="sng" algn="ctr">
            <a:solidFill>
              <a:schemeClr val="tx1"/>
            </a:solidFill>
            <a:prstDash val="solid"/>
            <a:round/>
            <a:headEnd type="none" w="med" len="med"/>
            <a:tailEnd type="none" w="med" len="med"/>
          </a:ln>
          <a:effectLst/>
        </p:spPr>
        <p:txBody>
          <a:bodyPr vert="horz" wrap="square" lIns="90000" tIns="46800" rIns="90000" bIns="46800" numCol="1" rtlCol="0" anchor="t" anchorCtr="0" compatLnSpc="1">
            <a:prstTxWarp prst="textNoShape">
              <a:avLst/>
            </a:prstTxWarp>
            <a:spAutoFit/>
          </a:bodyPr>
          <a:lstStyle/>
          <a:p>
            <a:pPr marL="269875" marR="0" indent="-269875" algn="l" defTabSz="914400" rtl="0" eaLnBrk="1" fontAlgn="base" latinLnBrk="0" hangingPunct="1">
              <a:lnSpc>
                <a:spcPct val="100000"/>
              </a:lnSpc>
              <a:spcBef>
                <a:spcPct val="0"/>
              </a:spcBef>
              <a:spcAft>
                <a:spcPct val="0"/>
              </a:spcAft>
              <a:buClrTx/>
              <a:buSzTx/>
              <a:buFontTx/>
              <a:buNone/>
              <a:tabLst/>
            </a:pPr>
            <a:endParaRPr kumimoji="1" lang="ja-JP" altLang="en-US" sz="3600" b="0" i="0" u="none" strike="noStrike" cap="none" normalizeH="0" baseline="0" smtClean="0">
              <a:ln>
                <a:noFill/>
              </a:ln>
              <a:solidFill>
                <a:schemeClr val="tx1"/>
              </a:solidFill>
              <a:effectLst/>
              <a:latin typeface="Arial" charset="0"/>
              <a:ea typeface="ＭＳ Ｐゴシック" pitchFamily="50" charset="-128"/>
            </a:endParaRPr>
          </a:p>
        </p:txBody>
      </p:sp>
      <p:sp>
        <p:nvSpPr>
          <p:cNvPr id="84" name="円/楕円 83"/>
          <p:cNvSpPr/>
          <p:nvPr/>
        </p:nvSpPr>
        <p:spPr bwMode="auto">
          <a:xfrm>
            <a:off x="5904148" y="3609020"/>
            <a:ext cx="1044000" cy="576000"/>
          </a:xfrm>
          <a:prstGeom prst="ellipse">
            <a:avLst/>
          </a:prstGeom>
          <a:noFill/>
          <a:ln w="38100" cap="flat" cmpd="sng" algn="ctr">
            <a:solidFill>
              <a:schemeClr val="tx1"/>
            </a:solidFill>
            <a:prstDash val="solid"/>
            <a:round/>
            <a:headEnd type="none" w="med" len="med"/>
            <a:tailEnd type="none" w="med" len="med"/>
          </a:ln>
          <a:effectLst/>
        </p:spPr>
        <p:txBody>
          <a:bodyPr vert="horz" wrap="square" lIns="90000" tIns="46800" rIns="90000" bIns="46800" numCol="1" rtlCol="0" anchor="t" anchorCtr="0" compatLnSpc="1">
            <a:prstTxWarp prst="textNoShape">
              <a:avLst/>
            </a:prstTxWarp>
            <a:spAutoFit/>
          </a:bodyPr>
          <a:lstStyle/>
          <a:p>
            <a:pPr marL="269875" marR="0" indent="-269875" algn="l" defTabSz="914400" rtl="0" eaLnBrk="1" fontAlgn="base" latinLnBrk="0" hangingPunct="1">
              <a:lnSpc>
                <a:spcPct val="100000"/>
              </a:lnSpc>
              <a:spcBef>
                <a:spcPct val="0"/>
              </a:spcBef>
              <a:spcAft>
                <a:spcPct val="0"/>
              </a:spcAft>
              <a:buClrTx/>
              <a:buSzTx/>
              <a:buFontTx/>
              <a:buNone/>
              <a:tabLst/>
            </a:pPr>
            <a:endParaRPr kumimoji="1" lang="ja-JP" altLang="en-US" sz="3600" b="0" i="0" u="none" strike="noStrike" cap="none" normalizeH="0" baseline="0" smtClean="0">
              <a:ln>
                <a:noFill/>
              </a:ln>
              <a:solidFill>
                <a:schemeClr val="tx1"/>
              </a:solidFill>
              <a:effectLst/>
              <a:latin typeface="Arial" charset="0"/>
              <a:ea typeface="ＭＳ Ｐゴシック" pitchFamily="50" charset="-128"/>
            </a:endParaRPr>
          </a:p>
        </p:txBody>
      </p:sp>
    </p:spTree>
    <p:extLst>
      <p:ext uri="{BB962C8B-B14F-4D97-AF65-F5344CB8AC3E}">
        <p14:creationId xmlns:p14="http://schemas.microsoft.com/office/powerpoint/2010/main" val="309943924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a:xfrm>
            <a:off x="107504" y="44624"/>
            <a:ext cx="3563938" cy="661962"/>
          </a:xfrm>
        </p:spPr>
        <p:txBody>
          <a:bodyPr wrap="square"/>
          <a:lstStyle/>
          <a:p>
            <a:pPr eaLnBrk="1" hangingPunct="1"/>
            <a:r>
              <a:rPr lang="ja-JP" altLang="en-US" b="1" dirty="0" smtClean="0"/>
              <a:t>研究目的</a:t>
            </a:r>
          </a:p>
        </p:txBody>
      </p:sp>
      <p:sp>
        <p:nvSpPr>
          <p:cNvPr id="13" name="テキスト ボックス 12"/>
          <p:cNvSpPr txBox="1"/>
          <p:nvPr/>
        </p:nvSpPr>
        <p:spPr>
          <a:xfrm>
            <a:off x="580367" y="6021288"/>
            <a:ext cx="8171373" cy="584775"/>
          </a:xfrm>
          <a:prstGeom prst="rect">
            <a:avLst/>
          </a:prstGeom>
          <a:noFill/>
        </p:spPr>
        <p:txBody>
          <a:bodyPr wrap="square" rtlCol="0">
            <a:spAutoFit/>
          </a:bodyPr>
          <a:lstStyle/>
          <a:p>
            <a:pPr algn="l"/>
            <a:r>
              <a:rPr kumimoji="1" lang="ja-JP" altLang="en-US" sz="3200" dirty="0" smtClean="0"/>
              <a:t>信号線間距離とカップリングの影響を検討する</a:t>
            </a:r>
            <a:endParaRPr kumimoji="1" lang="ja-JP" altLang="en-US" sz="3200" dirty="0"/>
          </a:p>
        </p:txBody>
      </p:sp>
      <p:sp>
        <p:nvSpPr>
          <p:cNvPr id="14" name="正方形/長方形 13"/>
          <p:cNvSpPr/>
          <p:nvPr/>
        </p:nvSpPr>
        <p:spPr bwMode="auto">
          <a:xfrm>
            <a:off x="616371" y="6012577"/>
            <a:ext cx="8044881" cy="584775"/>
          </a:xfrm>
          <a:prstGeom prst="rect">
            <a:avLst/>
          </a:prstGeom>
          <a:noFill/>
          <a:ln w="38100" cap="flat" cmpd="sng" algn="ctr">
            <a:solidFill>
              <a:srgbClr val="FF0000"/>
            </a:solidFill>
            <a:prstDash val="solid"/>
            <a:round/>
            <a:headEnd type="none" w="med" len="med"/>
            <a:tailEnd type="none" w="med" len="med"/>
          </a:ln>
          <a:effectLst/>
        </p:spPr>
        <p:txBody>
          <a:bodyPr vert="horz" wrap="square" lIns="90000" tIns="46800" rIns="90000" bIns="46800" numCol="1" rtlCol="0" anchor="t" anchorCtr="0" compatLnSpc="1">
            <a:prstTxWarp prst="textNoShape">
              <a:avLst/>
            </a:prstTxWarp>
            <a:spAutoFit/>
          </a:bodyPr>
          <a:lstStyle/>
          <a:p>
            <a:pPr marL="269875" marR="0" indent="-269875" algn="l" defTabSz="914400" rtl="0" eaLnBrk="1" fontAlgn="base" latinLnBrk="0" hangingPunct="1">
              <a:lnSpc>
                <a:spcPct val="100000"/>
              </a:lnSpc>
              <a:spcBef>
                <a:spcPct val="0"/>
              </a:spcBef>
              <a:spcAft>
                <a:spcPct val="0"/>
              </a:spcAft>
              <a:buClrTx/>
              <a:buSzTx/>
              <a:buFontTx/>
              <a:buNone/>
              <a:tabLst/>
            </a:pPr>
            <a:endParaRPr kumimoji="1" lang="ja-JP" altLang="en-US" sz="3600" b="0" i="0" u="none" strike="noStrike" cap="none" normalizeH="0" baseline="0" smtClean="0">
              <a:ln>
                <a:noFill/>
              </a:ln>
              <a:solidFill>
                <a:schemeClr val="tx1"/>
              </a:solidFill>
              <a:effectLst/>
              <a:latin typeface="Arial" charset="0"/>
              <a:ea typeface="ＭＳ Ｐゴシック" pitchFamily="50" charset="-128"/>
            </a:endParaRPr>
          </a:p>
        </p:txBody>
      </p:sp>
      <p:sp>
        <p:nvSpPr>
          <p:cNvPr id="12" name="テキスト ボックス 31"/>
          <p:cNvSpPr txBox="1">
            <a:spLocks noChangeArrowheads="1"/>
          </p:cNvSpPr>
          <p:nvPr/>
        </p:nvSpPr>
        <p:spPr bwMode="auto">
          <a:xfrm>
            <a:off x="419249" y="4672297"/>
            <a:ext cx="8424751" cy="1384995"/>
          </a:xfrm>
          <a:prstGeom prst="rect">
            <a:avLst/>
          </a:prstGeom>
          <a:noFill/>
          <a:ln>
            <a:noFill/>
          </a:ln>
          <a:extLst/>
        </p:spPr>
        <p:txBody>
          <a:bodyPr wrap="square">
            <a:spAutoFit/>
          </a:bodyPr>
          <a:lstStyle>
            <a:lvl1pPr marL="342900" indent="-342900" eaLnBrk="0" hangingPunct="0">
              <a:defRPr kumimoji="1" sz="3600">
                <a:solidFill>
                  <a:schemeClr val="tx1"/>
                </a:solidFill>
                <a:latin typeface="Arial" charset="0"/>
                <a:ea typeface="ＭＳ Ｐゴシック" charset="-128"/>
              </a:defRPr>
            </a:lvl1pPr>
            <a:lvl2pPr marL="742950" indent="-285750" eaLnBrk="0" hangingPunct="0">
              <a:defRPr kumimoji="1" sz="3600">
                <a:solidFill>
                  <a:schemeClr val="tx1"/>
                </a:solidFill>
                <a:latin typeface="Arial" charset="0"/>
                <a:ea typeface="ＭＳ Ｐゴシック" charset="-128"/>
              </a:defRPr>
            </a:lvl2pPr>
            <a:lvl3pPr marL="1143000" indent="-228600" eaLnBrk="0" hangingPunct="0">
              <a:defRPr kumimoji="1" sz="3600">
                <a:solidFill>
                  <a:schemeClr val="tx1"/>
                </a:solidFill>
                <a:latin typeface="Arial" charset="0"/>
                <a:ea typeface="ＭＳ Ｐゴシック" charset="-128"/>
              </a:defRPr>
            </a:lvl3pPr>
            <a:lvl4pPr marL="1600200" indent="-228600" eaLnBrk="0" hangingPunct="0">
              <a:defRPr kumimoji="1" sz="3600">
                <a:solidFill>
                  <a:schemeClr val="tx1"/>
                </a:solidFill>
                <a:latin typeface="Arial" charset="0"/>
                <a:ea typeface="ＭＳ Ｐゴシック" charset="-128"/>
              </a:defRPr>
            </a:lvl4pPr>
            <a:lvl5pPr marL="2057400" indent="-228600" eaLnBrk="0" hangingPunct="0">
              <a:defRPr kumimoji="1" sz="3600">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sz="3600">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sz="3600">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sz="3600">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sz="3600">
                <a:solidFill>
                  <a:schemeClr val="tx1"/>
                </a:solidFill>
                <a:latin typeface="Arial" charset="0"/>
                <a:ea typeface="ＭＳ Ｐゴシック" charset="-128"/>
              </a:defRPr>
            </a:lvl9pPr>
          </a:lstStyle>
          <a:p>
            <a:pPr marL="0" indent="0" algn="l" eaLnBrk="1" hangingPunct="1">
              <a:defRPr/>
            </a:pPr>
            <a:r>
              <a:rPr lang="ja-JP" altLang="en-US" sz="2800" b="1" dirty="0" smtClean="0"/>
              <a:t>小面積化のため、レイアウトをできるだけ詰めたい</a:t>
            </a:r>
            <a:endParaRPr lang="en-US" altLang="ja-JP" sz="2800" b="1" dirty="0" smtClean="0"/>
          </a:p>
          <a:p>
            <a:pPr marL="0" indent="0" algn="l" eaLnBrk="1" hangingPunct="1">
              <a:defRPr/>
            </a:pPr>
            <a:r>
              <a:rPr lang="ja-JP" altLang="en-US" sz="2800" b="1" dirty="0"/>
              <a:t>　</a:t>
            </a:r>
            <a:r>
              <a:rPr lang="ja-JP" altLang="en-US" sz="2800" b="1" dirty="0" smtClean="0"/>
              <a:t>　信号線間でカップリングし、シミュレーションと実測の</a:t>
            </a:r>
            <a:endParaRPr lang="en-US" altLang="ja-JP" sz="2800" b="1" dirty="0" smtClean="0"/>
          </a:p>
          <a:p>
            <a:pPr marL="0" indent="0" algn="l" eaLnBrk="1" hangingPunct="1">
              <a:defRPr/>
            </a:pPr>
            <a:r>
              <a:rPr lang="ja-JP" altLang="en-US" sz="2800" b="1" dirty="0"/>
              <a:t>　</a:t>
            </a:r>
            <a:r>
              <a:rPr lang="ja-JP" altLang="en-US" sz="2800" b="1" dirty="0" smtClean="0"/>
              <a:t>　ズレの原因となる可能性がある。</a:t>
            </a:r>
            <a:endParaRPr lang="en-US" altLang="ja-JP" sz="2800" b="1" dirty="0" smtClean="0"/>
          </a:p>
        </p:txBody>
      </p:sp>
      <p:sp>
        <p:nvSpPr>
          <p:cNvPr id="3" name="右矢印 2"/>
          <p:cNvSpPr/>
          <p:nvPr/>
        </p:nvSpPr>
        <p:spPr bwMode="auto">
          <a:xfrm>
            <a:off x="347056" y="5320372"/>
            <a:ext cx="540060" cy="421595"/>
          </a:xfrm>
          <a:prstGeom prst="rightArrow">
            <a:avLst/>
          </a:prstGeom>
          <a:noFill/>
          <a:ln w="38100" cap="flat" cmpd="sng" algn="ctr">
            <a:solidFill>
              <a:schemeClr val="tx1"/>
            </a:solidFill>
            <a:prstDash val="solid"/>
            <a:round/>
            <a:headEnd type="none" w="med" len="med"/>
            <a:tailEnd type="none" w="med" len="med"/>
          </a:ln>
          <a:effectLst/>
        </p:spPr>
        <p:txBody>
          <a:bodyPr vert="horz" wrap="square" lIns="90000" tIns="46800" rIns="90000" bIns="46800" numCol="1" rtlCol="0" anchor="t" anchorCtr="0" compatLnSpc="1">
            <a:prstTxWarp prst="textNoShape">
              <a:avLst/>
            </a:prstTxWarp>
            <a:spAutoFit/>
          </a:bodyPr>
          <a:lstStyle/>
          <a:p>
            <a:pPr marL="269875" marR="0" indent="-269875" algn="l" defTabSz="914400" rtl="0" eaLnBrk="1" fontAlgn="base" latinLnBrk="0" hangingPunct="1">
              <a:lnSpc>
                <a:spcPct val="100000"/>
              </a:lnSpc>
              <a:spcBef>
                <a:spcPct val="0"/>
              </a:spcBef>
              <a:spcAft>
                <a:spcPct val="0"/>
              </a:spcAft>
              <a:buClrTx/>
              <a:buSzTx/>
              <a:buFontTx/>
              <a:buNone/>
              <a:tabLst/>
            </a:pPr>
            <a:endParaRPr kumimoji="1" lang="ja-JP" altLang="en-US" sz="3600" b="0" i="0" u="none" strike="noStrike" cap="none" normalizeH="0" baseline="0" smtClean="0">
              <a:ln>
                <a:noFill/>
              </a:ln>
              <a:solidFill>
                <a:schemeClr val="tx1"/>
              </a:solidFill>
              <a:effectLst/>
              <a:latin typeface="Arial" charset="0"/>
              <a:ea typeface="ＭＳ Ｐゴシック" pitchFamily="50" charset="-128"/>
            </a:endParaRPr>
          </a:p>
        </p:txBody>
      </p:sp>
      <p:pic>
        <p:nvPicPr>
          <p:cNvPr id="3074" name="Picture 2" descr="C:\Documents and Settings\Administrator\デスクトップ\WS000002.BMP"/>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25778" y="980728"/>
            <a:ext cx="4372881" cy="3727878"/>
          </a:xfrm>
          <a:prstGeom prst="rect">
            <a:avLst/>
          </a:prstGeom>
          <a:noFill/>
          <a:extLst>
            <a:ext uri="{909E8E84-426E-40DD-AFC4-6F175D3DCCD1}">
              <a14:hiddenFill xmlns:a14="http://schemas.microsoft.com/office/drawing/2010/main">
                <a:solidFill>
                  <a:srgbClr val="FFFFFF"/>
                </a:solidFill>
              </a14:hiddenFill>
            </a:ext>
          </a:extLst>
        </p:spPr>
      </p:pic>
      <p:sp>
        <p:nvSpPr>
          <p:cNvPr id="4" name="テキスト ボックス 3"/>
          <p:cNvSpPr txBox="1"/>
          <p:nvPr/>
        </p:nvSpPr>
        <p:spPr>
          <a:xfrm>
            <a:off x="4998659" y="1736812"/>
            <a:ext cx="4073841" cy="2246769"/>
          </a:xfrm>
          <a:prstGeom prst="rect">
            <a:avLst/>
          </a:prstGeom>
          <a:noFill/>
        </p:spPr>
        <p:txBody>
          <a:bodyPr wrap="square" rtlCol="0">
            <a:spAutoFit/>
          </a:bodyPr>
          <a:lstStyle/>
          <a:p>
            <a:pPr algn="l"/>
            <a:r>
              <a:rPr kumimoji="1" lang="en-US" altLang="ja-JP" sz="2800" dirty="0" smtClean="0"/>
              <a:t>L</a:t>
            </a:r>
            <a:r>
              <a:rPr lang="ja-JP" altLang="en-US" sz="2800" dirty="0" smtClean="0"/>
              <a:t>字型の伝送線路を使うことにより小面積化を行なっている。</a:t>
            </a:r>
            <a:endParaRPr lang="en-US" altLang="ja-JP" sz="2800" dirty="0" smtClean="0"/>
          </a:p>
          <a:p>
            <a:pPr algn="l"/>
            <a:r>
              <a:rPr kumimoji="1" lang="ja-JP" altLang="en-US" sz="2800" dirty="0" smtClean="0"/>
              <a:t>（左図は</a:t>
            </a:r>
            <a:r>
              <a:rPr kumimoji="1" lang="en-US" altLang="ja-JP" sz="2800" dirty="0" smtClean="0"/>
              <a:t>6</a:t>
            </a:r>
            <a:r>
              <a:rPr kumimoji="1" lang="ja-JP" altLang="en-US" sz="2800" dirty="0" smtClean="0"/>
              <a:t>段電力増幅器　　</a:t>
            </a:r>
            <a:endParaRPr kumimoji="1" lang="en-US" altLang="ja-JP" sz="2800" dirty="0" smtClean="0"/>
          </a:p>
          <a:p>
            <a:pPr algn="l"/>
            <a:r>
              <a:rPr lang="ja-JP" altLang="en-US" sz="2800" dirty="0"/>
              <a:t>　</a:t>
            </a:r>
            <a:r>
              <a:rPr lang="ja-JP" altLang="en-US" sz="2800" dirty="0" smtClean="0"/>
              <a:t>　　　　</a:t>
            </a:r>
            <a:r>
              <a:rPr kumimoji="1" lang="en-US" altLang="ja-JP" sz="2800" dirty="0" smtClean="0"/>
              <a:t>470μmx400μm</a:t>
            </a:r>
            <a:r>
              <a:rPr kumimoji="1" lang="ja-JP" altLang="en-US" sz="2800" dirty="0" smtClean="0"/>
              <a:t>）</a:t>
            </a:r>
            <a:endParaRPr kumimoji="1" lang="ja-JP" altLang="en-US" sz="2800" dirty="0"/>
          </a:p>
        </p:txBody>
      </p:sp>
    </p:spTree>
    <p:extLst>
      <p:ext uri="{BB962C8B-B14F-4D97-AF65-F5344CB8AC3E}">
        <p14:creationId xmlns:p14="http://schemas.microsoft.com/office/powerpoint/2010/main" val="2694218947"/>
      </p:ext>
    </p:extLst>
  </p:cSld>
  <p:clrMapOvr>
    <a:masterClrMapping/>
  </p:clrMapOvr>
  <mc:AlternateContent xmlns:mc="http://schemas.openxmlformats.org/markup-compatibility/2006" xmlns:p14="http://schemas.microsoft.com/office/powerpoint/2010/main">
    <mc:Choice Requires="p14">
      <p:transition spd="slow" p14:dur="2000" advTm="56925"/>
    </mc:Choice>
    <mc:Fallback xmlns="">
      <p:transition spd="slow" advTm="56925"/>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a:xfrm>
            <a:off x="215516" y="22558"/>
            <a:ext cx="5364596" cy="661962"/>
          </a:xfrm>
        </p:spPr>
        <p:txBody>
          <a:bodyPr wrap="square"/>
          <a:lstStyle/>
          <a:p>
            <a:pPr eaLnBrk="1" hangingPunct="1"/>
            <a:r>
              <a:rPr lang="ja-JP" altLang="en-US" b="1" dirty="0" smtClean="0"/>
              <a:t>伝送線路（</a:t>
            </a:r>
            <a:r>
              <a:rPr lang="en-US" altLang="ja-JP" b="1" dirty="0" smtClean="0"/>
              <a:t>TL</a:t>
            </a:r>
            <a:r>
              <a:rPr lang="ja-JP" altLang="en-US" b="1" dirty="0" smtClean="0"/>
              <a:t>）の構造</a:t>
            </a:r>
          </a:p>
        </p:txBody>
      </p:sp>
      <p:sp>
        <p:nvSpPr>
          <p:cNvPr id="4100" name="Rectangle 3"/>
          <p:cNvSpPr>
            <a:spLocks noGrp="1" noChangeArrowheads="1"/>
          </p:cNvSpPr>
          <p:nvPr>
            <p:ph type="body" idx="1"/>
          </p:nvPr>
        </p:nvSpPr>
        <p:spPr>
          <a:xfrm>
            <a:off x="287524" y="908720"/>
            <a:ext cx="8568952" cy="1728192"/>
          </a:xfrm>
          <a:noFill/>
        </p:spPr>
        <p:txBody>
          <a:bodyPr/>
          <a:lstStyle/>
          <a:p>
            <a:pPr eaLnBrk="1" hangingPunct="1"/>
            <a:r>
              <a:rPr lang="ja-JP" altLang="en-US" sz="2600" dirty="0" smtClean="0"/>
              <a:t>信号線幅</a:t>
            </a:r>
            <a:r>
              <a:rPr lang="en-US" altLang="ja-JP" sz="2600" dirty="0" smtClean="0"/>
              <a:t>:4μm	GND-GND</a:t>
            </a:r>
            <a:r>
              <a:rPr lang="ja-JP" altLang="en-US" sz="2600" dirty="0" smtClean="0"/>
              <a:t>幅</a:t>
            </a:r>
            <a:r>
              <a:rPr lang="en-US" altLang="ja-JP" sz="2600" dirty="0" smtClean="0"/>
              <a:t>:15μm</a:t>
            </a:r>
          </a:p>
          <a:p>
            <a:pPr eaLnBrk="1" hangingPunct="1"/>
            <a:r>
              <a:rPr lang="en-US" altLang="ja-JP" sz="2600" dirty="0" smtClean="0"/>
              <a:t>MT</a:t>
            </a:r>
            <a:r>
              <a:rPr lang="ja-JP" altLang="en-US" sz="2600" dirty="0" smtClean="0"/>
              <a:t>が信号線、</a:t>
            </a:r>
            <a:r>
              <a:rPr lang="en-US" altLang="ja-JP" sz="2600" dirty="0" smtClean="0"/>
              <a:t>M1</a:t>
            </a:r>
            <a:r>
              <a:rPr lang="ja-JP" altLang="en-US" sz="2600" dirty="0" smtClean="0"/>
              <a:t>～</a:t>
            </a:r>
            <a:r>
              <a:rPr lang="en-US" altLang="ja-JP" sz="2600" dirty="0" smtClean="0"/>
              <a:t>M2</a:t>
            </a:r>
            <a:r>
              <a:rPr lang="ja-JP" altLang="en-US" sz="2600" dirty="0" smtClean="0"/>
              <a:t>を</a:t>
            </a:r>
            <a:r>
              <a:rPr lang="en-US" altLang="ja-JP" sz="2600" dirty="0" smtClean="0"/>
              <a:t>GND</a:t>
            </a:r>
            <a:r>
              <a:rPr lang="ja-JP" altLang="en-US" sz="2600" dirty="0" smtClean="0"/>
              <a:t> シールド</a:t>
            </a:r>
            <a:endParaRPr lang="en-US" altLang="ja-JP" sz="2600" dirty="0" smtClean="0"/>
          </a:p>
          <a:p>
            <a:pPr eaLnBrk="1" hangingPunct="1"/>
            <a:r>
              <a:rPr lang="ja-JP" altLang="en-US" sz="2600" dirty="0" smtClean="0"/>
              <a:t>特性インピーダンス</a:t>
            </a:r>
            <a:r>
              <a:rPr lang="en-US" altLang="ja-JP" sz="2600" dirty="0" smtClean="0"/>
              <a:t>:50Ω</a:t>
            </a:r>
          </a:p>
        </p:txBody>
      </p:sp>
      <p:pic>
        <p:nvPicPr>
          <p:cNvPr id="1029"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7524" y="2528899"/>
            <a:ext cx="8594725" cy="391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円/楕円 2"/>
          <p:cNvSpPr/>
          <p:nvPr/>
        </p:nvSpPr>
        <p:spPr bwMode="auto">
          <a:xfrm>
            <a:off x="7200396" y="3609020"/>
            <a:ext cx="936000" cy="468000"/>
          </a:xfrm>
          <a:prstGeom prst="ellipse">
            <a:avLst/>
          </a:prstGeom>
          <a:noFill/>
          <a:ln w="25400" cap="flat" cmpd="sng" algn="ctr">
            <a:solidFill>
              <a:srgbClr val="FF0000"/>
            </a:solidFill>
            <a:prstDash val="solid"/>
            <a:round/>
            <a:headEnd type="none" w="med" len="med"/>
            <a:tailEnd type="none" w="med" len="med"/>
          </a:ln>
          <a:effectLst/>
        </p:spPr>
        <p:txBody>
          <a:bodyPr vert="horz" wrap="square" lIns="90000" tIns="46800" rIns="90000" bIns="46800" numCol="1" rtlCol="0" anchor="t" anchorCtr="0" compatLnSpc="1">
            <a:prstTxWarp prst="textNoShape">
              <a:avLst/>
            </a:prstTxWarp>
            <a:spAutoFit/>
          </a:bodyPr>
          <a:lstStyle/>
          <a:p>
            <a:pPr marL="269875" marR="0" indent="-269875" algn="l" defTabSz="914400" rtl="0" eaLnBrk="1" fontAlgn="base" latinLnBrk="0" hangingPunct="1">
              <a:lnSpc>
                <a:spcPct val="100000"/>
              </a:lnSpc>
              <a:spcBef>
                <a:spcPct val="0"/>
              </a:spcBef>
              <a:spcAft>
                <a:spcPct val="0"/>
              </a:spcAft>
              <a:buClrTx/>
              <a:buSzTx/>
              <a:buFontTx/>
              <a:buNone/>
              <a:tabLst/>
            </a:pPr>
            <a:endParaRPr kumimoji="1" lang="ja-JP" altLang="en-US" sz="3600" b="0" i="0" u="none" strike="noStrike" cap="none" normalizeH="0" baseline="0" smtClean="0">
              <a:ln>
                <a:noFill/>
              </a:ln>
              <a:solidFill>
                <a:schemeClr val="tx1"/>
              </a:solidFill>
              <a:effectLst/>
              <a:latin typeface="Arial" charset="0"/>
              <a:ea typeface="ＭＳ Ｐゴシック" pitchFamily="50" charset="-128"/>
            </a:endParaRPr>
          </a:p>
        </p:txBody>
      </p:sp>
      <p:sp>
        <p:nvSpPr>
          <p:cNvPr id="11" name="円/楕円 10"/>
          <p:cNvSpPr/>
          <p:nvPr/>
        </p:nvSpPr>
        <p:spPr bwMode="auto">
          <a:xfrm>
            <a:off x="7056412" y="3501008"/>
            <a:ext cx="1224000" cy="648000"/>
          </a:xfrm>
          <a:prstGeom prst="ellipse">
            <a:avLst/>
          </a:prstGeom>
          <a:noFill/>
          <a:ln w="25400" cap="flat" cmpd="sng" algn="ctr">
            <a:solidFill>
              <a:srgbClr val="FF0000"/>
            </a:solidFill>
            <a:prstDash val="solid"/>
            <a:round/>
            <a:headEnd type="none" w="med" len="med"/>
            <a:tailEnd type="none" w="med" len="med"/>
          </a:ln>
          <a:effectLst/>
        </p:spPr>
        <p:txBody>
          <a:bodyPr vert="horz" wrap="square" lIns="90000" tIns="46800" rIns="90000" bIns="46800" numCol="1" rtlCol="0" anchor="t" anchorCtr="0" compatLnSpc="1">
            <a:prstTxWarp prst="textNoShape">
              <a:avLst/>
            </a:prstTxWarp>
            <a:spAutoFit/>
          </a:bodyPr>
          <a:lstStyle/>
          <a:p>
            <a:pPr marL="269875" marR="0" indent="-269875" algn="l" defTabSz="914400" rtl="0" eaLnBrk="1" fontAlgn="base" latinLnBrk="0" hangingPunct="1">
              <a:lnSpc>
                <a:spcPct val="100000"/>
              </a:lnSpc>
              <a:spcBef>
                <a:spcPct val="0"/>
              </a:spcBef>
              <a:spcAft>
                <a:spcPct val="0"/>
              </a:spcAft>
              <a:buClrTx/>
              <a:buSzTx/>
              <a:buFontTx/>
              <a:buNone/>
              <a:tabLst/>
            </a:pPr>
            <a:endParaRPr kumimoji="1" lang="ja-JP" altLang="en-US" sz="3600" b="0" i="0" u="none" strike="noStrike" cap="none" normalizeH="0" baseline="0" smtClean="0">
              <a:ln>
                <a:noFill/>
              </a:ln>
              <a:solidFill>
                <a:schemeClr val="tx1"/>
              </a:solidFill>
              <a:effectLst/>
              <a:latin typeface="Arial" charset="0"/>
              <a:ea typeface="ＭＳ Ｐゴシック" pitchFamily="50" charset="-128"/>
            </a:endParaRPr>
          </a:p>
        </p:txBody>
      </p:sp>
      <p:sp>
        <p:nvSpPr>
          <p:cNvPr id="19" name="フリーフォーム 18"/>
          <p:cNvSpPr/>
          <p:nvPr/>
        </p:nvSpPr>
        <p:spPr bwMode="auto">
          <a:xfrm>
            <a:off x="7380311" y="3971925"/>
            <a:ext cx="149201" cy="233363"/>
          </a:xfrm>
          <a:custGeom>
            <a:avLst/>
            <a:gdLst>
              <a:gd name="connsiteX0" fmla="*/ 190500 w 190500"/>
              <a:gd name="connsiteY0" fmla="*/ 0 h 233363"/>
              <a:gd name="connsiteX1" fmla="*/ 0 w 190500"/>
              <a:gd name="connsiteY1" fmla="*/ 233363 h 233363"/>
            </a:gdLst>
            <a:ahLst/>
            <a:cxnLst>
              <a:cxn ang="0">
                <a:pos x="connsiteX0" y="connsiteY0"/>
              </a:cxn>
              <a:cxn ang="0">
                <a:pos x="connsiteX1" y="connsiteY1"/>
              </a:cxn>
            </a:cxnLst>
            <a:rect l="l" t="t" r="r" b="b"/>
            <a:pathLst>
              <a:path w="190500" h="233363">
                <a:moveTo>
                  <a:pt x="190500" y="0"/>
                </a:moveTo>
                <a:cubicBezTo>
                  <a:pt x="111125" y="75803"/>
                  <a:pt x="31750" y="151607"/>
                  <a:pt x="0" y="233363"/>
                </a:cubicBezTo>
              </a:path>
            </a:pathLst>
          </a:custGeom>
          <a:noFill/>
          <a:ln w="25400" cap="flat" cmpd="sng" algn="ctr">
            <a:solidFill>
              <a:srgbClr val="0000FF"/>
            </a:solidFill>
            <a:prstDash val="solid"/>
            <a:round/>
            <a:headEnd type="none" w="med" len="med"/>
            <a:tailEnd type="none" w="med" len="med"/>
          </a:ln>
          <a:effectLst/>
        </p:spPr>
        <p:txBody>
          <a:bodyPr vert="horz" wrap="square" lIns="90000" tIns="46800" rIns="90000" bIns="46800" numCol="1" rtlCol="0" anchor="t" anchorCtr="0" compatLnSpc="1">
            <a:prstTxWarp prst="textNoShape">
              <a:avLst/>
            </a:prstTxWarp>
            <a:spAutoFit/>
          </a:bodyPr>
          <a:lstStyle/>
          <a:p>
            <a:pPr marL="269875" marR="0" indent="-269875" algn="l" defTabSz="914400" rtl="0" eaLnBrk="1" fontAlgn="base" latinLnBrk="0" hangingPunct="1">
              <a:lnSpc>
                <a:spcPct val="100000"/>
              </a:lnSpc>
              <a:spcBef>
                <a:spcPct val="0"/>
              </a:spcBef>
              <a:spcAft>
                <a:spcPct val="0"/>
              </a:spcAft>
              <a:buClrTx/>
              <a:buSzTx/>
              <a:buFontTx/>
              <a:buNone/>
              <a:tabLst/>
            </a:pPr>
            <a:endParaRPr kumimoji="1" lang="ja-JP" altLang="en-US" sz="3600" b="0" i="0" u="none" strike="noStrike" cap="none" normalizeH="0" baseline="0" smtClean="0">
              <a:ln>
                <a:noFill/>
              </a:ln>
              <a:solidFill>
                <a:schemeClr val="tx1"/>
              </a:solidFill>
              <a:effectLst/>
              <a:latin typeface="Arial" charset="0"/>
              <a:ea typeface="ＭＳ Ｐゴシック" pitchFamily="50" charset="-128"/>
            </a:endParaRPr>
          </a:p>
        </p:txBody>
      </p:sp>
      <p:sp>
        <p:nvSpPr>
          <p:cNvPr id="27" name="フリーフォーム 26"/>
          <p:cNvSpPr/>
          <p:nvPr/>
        </p:nvSpPr>
        <p:spPr bwMode="auto">
          <a:xfrm flipH="1">
            <a:off x="7807175" y="3971925"/>
            <a:ext cx="149201" cy="233363"/>
          </a:xfrm>
          <a:custGeom>
            <a:avLst/>
            <a:gdLst>
              <a:gd name="connsiteX0" fmla="*/ 190500 w 190500"/>
              <a:gd name="connsiteY0" fmla="*/ 0 h 233363"/>
              <a:gd name="connsiteX1" fmla="*/ 0 w 190500"/>
              <a:gd name="connsiteY1" fmla="*/ 233363 h 233363"/>
            </a:gdLst>
            <a:ahLst/>
            <a:cxnLst>
              <a:cxn ang="0">
                <a:pos x="connsiteX0" y="connsiteY0"/>
              </a:cxn>
              <a:cxn ang="0">
                <a:pos x="connsiteX1" y="connsiteY1"/>
              </a:cxn>
            </a:cxnLst>
            <a:rect l="l" t="t" r="r" b="b"/>
            <a:pathLst>
              <a:path w="190500" h="233363">
                <a:moveTo>
                  <a:pt x="190500" y="0"/>
                </a:moveTo>
                <a:cubicBezTo>
                  <a:pt x="111125" y="75803"/>
                  <a:pt x="31750" y="151607"/>
                  <a:pt x="0" y="233363"/>
                </a:cubicBezTo>
              </a:path>
            </a:pathLst>
          </a:custGeom>
          <a:noFill/>
          <a:ln w="25400" cap="flat" cmpd="sng" algn="ctr">
            <a:solidFill>
              <a:srgbClr val="0000FF"/>
            </a:solidFill>
            <a:prstDash val="solid"/>
            <a:round/>
            <a:headEnd type="none" w="med" len="med"/>
            <a:tailEnd type="none" w="med" len="med"/>
          </a:ln>
          <a:effectLst/>
        </p:spPr>
        <p:txBody>
          <a:bodyPr vert="horz" wrap="square" lIns="90000" tIns="46800" rIns="90000" bIns="46800" numCol="1" rtlCol="0" anchor="t" anchorCtr="0" compatLnSpc="1">
            <a:prstTxWarp prst="textNoShape">
              <a:avLst/>
            </a:prstTxWarp>
            <a:spAutoFit/>
          </a:bodyPr>
          <a:lstStyle/>
          <a:p>
            <a:pPr marL="269875" marR="0" indent="-269875" algn="l" defTabSz="914400" rtl="0" eaLnBrk="1" fontAlgn="base" latinLnBrk="0" hangingPunct="1">
              <a:lnSpc>
                <a:spcPct val="100000"/>
              </a:lnSpc>
              <a:spcBef>
                <a:spcPct val="0"/>
              </a:spcBef>
              <a:spcAft>
                <a:spcPct val="0"/>
              </a:spcAft>
              <a:buClrTx/>
              <a:buSzTx/>
              <a:buFontTx/>
              <a:buNone/>
              <a:tabLst/>
            </a:pPr>
            <a:endParaRPr kumimoji="1" lang="ja-JP" altLang="en-US" sz="3600" b="0" i="0" u="none" strike="noStrike" cap="none" normalizeH="0" baseline="0" smtClean="0">
              <a:ln>
                <a:noFill/>
              </a:ln>
              <a:solidFill>
                <a:schemeClr val="tx1"/>
              </a:solidFill>
              <a:effectLst/>
              <a:latin typeface="Arial" charset="0"/>
              <a:ea typeface="ＭＳ Ｐゴシック" pitchFamily="50" charset="-128"/>
            </a:endParaRPr>
          </a:p>
        </p:txBody>
      </p:sp>
      <p:sp>
        <p:nvSpPr>
          <p:cNvPr id="20" name="フリーフォーム 19"/>
          <p:cNvSpPr/>
          <p:nvPr/>
        </p:nvSpPr>
        <p:spPr bwMode="auto">
          <a:xfrm>
            <a:off x="7093036" y="3861048"/>
            <a:ext cx="395288" cy="333375"/>
          </a:xfrm>
          <a:custGeom>
            <a:avLst/>
            <a:gdLst>
              <a:gd name="connsiteX0" fmla="*/ 395288 w 395288"/>
              <a:gd name="connsiteY0" fmla="*/ 0 h 333375"/>
              <a:gd name="connsiteX1" fmla="*/ 119063 w 395288"/>
              <a:gd name="connsiteY1" fmla="*/ 157162 h 333375"/>
              <a:gd name="connsiteX2" fmla="*/ 0 w 395288"/>
              <a:gd name="connsiteY2" fmla="*/ 333375 h 333375"/>
            </a:gdLst>
            <a:ahLst/>
            <a:cxnLst>
              <a:cxn ang="0">
                <a:pos x="connsiteX0" y="connsiteY0"/>
              </a:cxn>
              <a:cxn ang="0">
                <a:pos x="connsiteX1" y="connsiteY1"/>
              </a:cxn>
              <a:cxn ang="0">
                <a:pos x="connsiteX2" y="connsiteY2"/>
              </a:cxn>
            </a:cxnLst>
            <a:rect l="l" t="t" r="r" b="b"/>
            <a:pathLst>
              <a:path w="395288" h="333375">
                <a:moveTo>
                  <a:pt x="395288" y="0"/>
                </a:moveTo>
                <a:cubicBezTo>
                  <a:pt x="290116" y="50800"/>
                  <a:pt x="184944" y="101600"/>
                  <a:pt x="119063" y="157162"/>
                </a:cubicBezTo>
                <a:cubicBezTo>
                  <a:pt x="53182" y="212724"/>
                  <a:pt x="14287" y="307975"/>
                  <a:pt x="0" y="333375"/>
                </a:cubicBezTo>
              </a:path>
            </a:pathLst>
          </a:custGeom>
          <a:noFill/>
          <a:ln w="25400" cap="flat" cmpd="sng" algn="ctr">
            <a:solidFill>
              <a:srgbClr val="0000FF"/>
            </a:solidFill>
            <a:prstDash val="solid"/>
            <a:round/>
            <a:headEnd type="none" w="med" len="med"/>
            <a:tailEnd type="none" w="med" len="med"/>
          </a:ln>
          <a:effectLst/>
        </p:spPr>
        <p:txBody>
          <a:bodyPr vert="horz" wrap="none" lIns="90000" tIns="46800" rIns="90000" bIns="46800" numCol="1" rtlCol="0" anchor="t" anchorCtr="0" compatLnSpc="1">
            <a:prstTxWarp prst="textNoShape">
              <a:avLst/>
            </a:prstTxWarp>
            <a:spAutoFit/>
          </a:bodyPr>
          <a:lstStyle/>
          <a:p>
            <a:pPr marL="269875" marR="0" indent="-269875" algn="l" defTabSz="914400" rtl="0" eaLnBrk="1" fontAlgn="base" latinLnBrk="0" hangingPunct="1">
              <a:lnSpc>
                <a:spcPct val="100000"/>
              </a:lnSpc>
              <a:spcBef>
                <a:spcPct val="0"/>
              </a:spcBef>
              <a:spcAft>
                <a:spcPct val="0"/>
              </a:spcAft>
              <a:buClrTx/>
              <a:buSzTx/>
              <a:buFontTx/>
              <a:buNone/>
              <a:tabLst/>
            </a:pPr>
            <a:endParaRPr kumimoji="1" lang="ja-JP" altLang="en-US" sz="3600" b="0" i="0" u="none" strike="noStrike" cap="none" normalizeH="0" baseline="0" smtClean="0">
              <a:ln>
                <a:noFill/>
              </a:ln>
              <a:solidFill>
                <a:schemeClr val="tx1"/>
              </a:solidFill>
              <a:effectLst/>
              <a:latin typeface="Arial" charset="0"/>
              <a:ea typeface="ＭＳ Ｐゴシック" pitchFamily="50" charset="-128"/>
            </a:endParaRPr>
          </a:p>
        </p:txBody>
      </p:sp>
      <p:sp>
        <p:nvSpPr>
          <p:cNvPr id="29" name="フリーフォーム 28"/>
          <p:cNvSpPr/>
          <p:nvPr/>
        </p:nvSpPr>
        <p:spPr bwMode="auto">
          <a:xfrm flipH="1">
            <a:off x="7848364" y="3861048"/>
            <a:ext cx="395288" cy="333375"/>
          </a:xfrm>
          <a:custGeom>
            <a:avLst/>
            <a:gdLst>
              <a:gd name="connsiteX0" fmla="*/ 395288 w 395288"/>
              <a:gd name="connsiteY0" fmla="*/ 0 h 333375"/>
              <a:gd name="connsiteX1" fmla="*/ 119063 w 395288"/>
              <a:gd name="connsiteY1" fmla="*/ 157162 h 333375"/>
              <a:gd name="connsiteX2" fmla="*/ 0 w 395288"/>
              <a:gd name="connsiteY2" fmla="*/ 333375 h 333375"/>
            </a:gdLst>
            <a:ahLst/>
            <a:cxnLst>
              <a:cxn ang="0">
                <a:pos x="connsiteX0" y="connsiteY0"/>
              </a:cxn>
              <a:cxn ang="0">
                <a:pos x="connsiteX1" y="connsiteY1"/>
              </a:cxn>
              <a:cxn ang="0">
                <a:pos x="connsiteX2" y="connsiteY2"/>
              </a:cxn>
            </a:cxnLst>
            <a:rect l="l" t="t" r="r" b="b"/>
            <a:pathLst>
              <a:path w="395288" h="333375">
                <a:moveTo>
                  <a:pt x="395288" y="0"/>
                </a:moveTo>
                <a:cubicBezTo>
                  <a:pt x="290116" y="50800"/>
                  <a:pt x="184944" y="101600"/>
                  <a:pt x="119063" y="157162"/>
                </a:cubicBezTo>
                <a:cubicBezTo>
                  <a:pt x="53182" y="212724"/>
                  <a:pt x="14287" y="307975"/>
                  <a:pt x="0" y="333375"/>
                </a:cubicBezTo>
              </a:path>
            </a:pathLst>
          </a:custGeom>
          <a:noFill/>
          <a:ln w="25400" cap="flat" cmpd="sng" algn="ctr">
            <a:solidFill>
              <a:srgbClr val="0000FF"/>
            </a:solidFill>
            <a:prstDash val="solid"/>
            <a:round/>
            <a:headEnd type="none" w="med" len="med"/>
            <a:tailEnd type="none" w="med" len="med"/>
          </a:ln>
          <a:effectLst/>
        </p:spPr>
        <p:txBody>
          <a:bodyPr vert="horz" wrap="none" lIns="90000" tIns="46800" rIns="90000" bIns="46800" numCol="1" rtlCol="0" anchor="t" anchorCtr="0" compatLnSpc="1">
            <a:prstTxWarp prst="textNoShape">
              <a:avLst/>
            </a:prstTxWarp>
            <a:spAutoFit/>
          </a:bodyPr>
          <a:lstStyle/>
          <a:p>
            <a:pPr marL="269875" marR="0" indent="-269875" algn="l" defTabSz="914400" rtl="0" eaLnBrk="1" fontAlgn="base" latinLnBrk="0" hangingPunct="1">
              <a:lnSpc>
                <a:spcPct val="100000"/>
              </a:lnSpc>
              <a:spcBef>
                <a:spcPct val="0"/>
              </a:spcBef>
              <a:spcAft>
                <a:spcPct val="0"/>
              </a:spcAft>
              <a:buClrTx/>
              <a:buSzTx/>
              <a:buFontTx/>
              <a:buNone/>
              <a:tabLst/>
            </a:pPr>
            <a:endParaRPr kumimoji="1" lang="ja-JP" altLang="en-US" sz="3600" b="0" i="0" u="none" strike="noStrike" cap="none" normalizeH="0" baseline="0" smtClean="0">
              <a:ln>
                <a:noFill/>
              </a:ln>
              <a:solidFill>
                <a:schemeClr val="tx1"/>
              </a:solidFill>
              <a:effectLst/>
              <a:latin typeface="Arial" charset="0"/>
              <a:ea typeface="ＭＳ Ｐゴシック" pitchFamily="50" charset="-128"/>
            </a:endParaRPr>
          </a:p>
        </p:txBody>
      </p:sp>
      <p:sp>
        <p:nvSpPr>
          <p:cNvPr id="26" name="フリーフォーム 25"/>
          <p:cNvSpPr/>
          <p:nvPr/>
        </p:nvSpPr>
        <p:spPr bwMode="auto">
          <a:xfrm>
            <a:off x="6619875" y="3434596"/>
            <a:ext cx="871538" cy="370642"/>
          </a:xfrm>
          <a:custGeom>
            <a:avLst/>
            <a:gdLst>
              <a:gd name="connsiteX0" fmla="*/ 871538 w 871538"/>
              <a:gd name="connsiteY0" fmla="*/ 365879 h 370642"/>
              <a:gd name="connsiteX1" fmla="*/ 766763 w 871538"/>
              <a:gd name="connsiteY1" fmla="*/ 189667 h 370642"/>
              <a:gd name="connsiteX2" fmla="*/ 552450 w 871538"/>
              <a:gd name="connsiteY2" fmla="*/ 32504 h 370642"/>
              <a:gd name="connsiteX3" fmla="*/ 347663 w 871538"/>
              <a:gd name="connsiteY3" fmla="*/ 3929 h 370642"/>
              <a:gd name="connsiteX4" fmla="*/ 161925 w 871538"/>
              <a:gd name="connsiteY4" fmla="*/ 89654 h 370642"/>
              <a:gd name="connsiteX5" fmla="*/ 0 w 871538"/>
              <a:gd name="connsiteY5" fmla="*/ 370642 h 3706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71538" h="370642">
                <a:moveTo>
                  <a:pt x="871538" y="365879"/>
                </a:moveTo>
                <a:cubicBezTo>
                  <a:pt x="845741" y="305554"/>
                  <a:pt x="819944" y="245229"/>
                  <a:pt x="766763" y="189667"/>
                </a:cubicBezTo>
                <a:cubicBezTo>
                  <a:pt x="713582" y="134104"/>
                  <a:pt x="622300" y="63460"/>
                  <a:pt x="552450" y="32504"/>
                </a:cubicBezTo>
                <a:cubicBezTo>
                  <a:pt x="482600" y="1548"/>
                  <a:pt x="412750" y="-5596"/>
                  <a:pt x="347663" y="3929"/>
                </a:cubicBezTo>
                <a:cubicBezTo>
                  <a:pt x="282576" y="13454"/>
                  <a:pt x="219869" y="28535"/>
                  <a:pt x="161925" y="89654"/>
                </a:cubicBezTo>
                <a:cubicBezTo>
                  <a:pt x="103981" y="150773"/>
                  <a:pt x="51990" y="260707"/>
                  <a:pt x="0" y="370642"/>
                </a:cubicBezTo>
              </a:path>
            </a:pathLst>
          </a:custGeom>
          <a:noFill/>
          <a:ln w="25400" cap="flat" cmpd="sng" algn="ctr">
            <a:solidFill>
              <a:srgbClr val="0000FF"/>
            </a:solidFill>
            <a:prstDash val="solid"/>
            <a:round/>
            <a:headEnd type="none" w="med" len="med"/>
            <a:tailEnd type="none" w="med" len="med"/>
          </a:ln>
          <a:effectLst/>
        </p:spPr>
        <p:txBody>
          <a:bodyPr vert="horz" wrap="none" lIns="90000" tIns="46800" rIns="90000" bIns="46800" numCol="1" rtlCol="0" anchor="t" anchorCtr="0" compatLnSpc="1">
            <a:prstTxWarp prst="textNoShape">
              <a:avLst/>
            </a:prstTxWarp>
            <a:spAutoFit/>
          </a:bodyPr>
          <a:lstStyle/>
          <a:p>
            <a:pPr marL="269875" marR="0" indent="-269875" algn="l" defTabSz="914400" rtl="0" eaLnBrk="1" fontAlgn="base" latinLnBrk="0" hangingPunct="1">
              <a:lnSpc>
                <a:spcPct val="100000"/>
              </a:lnSpc>
              <a:spcBef>
                <a:spcPct val="0"/>
              </a:spcBef>
              <a:spcAft>
                <a:spcPct val="0"/>
              </a:spcAft>
              <a:buClrTx/>
              <a:buSzTx/>
              <a:buFontTx/>
              <a:buNone/>
              <a:tabLst/>
            </a:pPr>
            <a:endParaRPr kumimoji="1" lang="ja-JP" altLang="en-US" sz="3600" b="0" i="0" u="none" strike="noStrike" cap="none" normalizeH="0" baseline="0" smtClean="0">
              <a:ln>
                <a:noFill/>
              </a:ln>
              <a:solidFill>
                <a:schemeClr val="tx1"/>
              </a:solidFill>
              <a:effectLst/>
              <a:latin typeface="Arial" charset="0"/>
              <a:ea typeface="ＭＳ Ｐゴシック" pitchFamily="50" charset="-128"/>
            </a:endParaRPr>
          </a:p>
        </p:txBody>
      </p:sp>
      <p:sp>
        <p:nvSpPr>
          <p:cNvPr id="36" name="フリーフォーム 35"/>
          <p:cNvSpPr/>
          <p:nvPr/>
        </p:nvSpPr>
        <p:spPr bwMode="auto">
          <a:xfrm flipH="1">
            <a:off x="7840922" y="3434596"/>
            <a:ext cx="871538" cy="370642"/>
          </a:xfrm>
          <a:custGeom>
            <a:avLst/>
            <a:gdLst>
              <a:gd name="connsiteX0" fmla="*/ 871538 w 871538"/>
              <a:gd name="connsiteY0" fmla="*/ 365879 h 370642"/>
              <a:gd name="connsiteX1" fmla="*/ 766763 w 871538"/>
              <a:gd name="connsiteY1" fmla="*/ 189667 h 370642"/>
              <a:gd name="connsiteX2" fmla="*/ 552450 w 871538"/>
              <a:gd name="connsiteY2" fmla="*/ 32504 h 370642"/>
              <a:gd name="connsiteX3" fmla="*/ 347663 w 871538"/>
              <a:gd name="connsiteY3" fmla="*/ 3929 h 370642"/>
              <a:gd name="connsiteX4" fmla="*/ 161925 w 871538"/>
              <a:gd name="connsiteY4" fmla="*/ 89654 h 370642"/>
              <a:gd name="connsiteX5" fmla="*/ 0 w 871538"/>
              <a:gd name="connsiteY5" fmla="*/ 370642 h 3706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71538" h="370642">
                <a:moveTo>
                  <a:pt x="871538" y="365879"/>
                </a:moveTo>
                <a:cubicBezTo>
                  <a:pt x="845741" y="305554"/>
                  <a:pt x="819944" y="245229"/>
                  <a:pt x="766763" y="189667"/>
                </a:cubicBezTo>
                <a:cubicBezTo>
                  <a:pt x="713582" y="134104"/>
                  <a:pt x="622300" y="63460"/>
                  <a:pt x="552450" y="32504"/>
                </a:cubicBezTo>
                <a:cubicBezTo>
                  <a:pt x="482600" y="1548"/>
                  <a:pt x="412750" y="-5596"/>
                  <a:pt x="347663" y="3929"/>
                </a:cubicBezTo>
                <a:cubicBezTo>
                  <a:pt x="282576" y="13454"/>
                  <a:pt x="219869" y="28535"/>
                  <a:pt x="161925" y="89654"/>
                </a:cubicBezTo>
                <a:cubicBezTo>
                  <a:pt x="103981" y="150773"/>
                  <a:pt x="51990" y="260707"/>
                  <a:pt x="0" y="370642"/>
                </a:cubicBezTo>
              </a:path>
            </a:pathLst>
          </a:custGeom>
          <a:noFill/>
          <a:ln w="25400" cap="flat" cmpd="sng" algn="ctr">
            <a:solidFill>
              <a:srgbClr val="0000FF"/>
            </a:solidFill>
            <a:prstDash val="solid"/>
            <a:round/>
            <a:headEnd type="none" w="med" len="med"/>
            <a:tailEnd type="none" w="med" len="med"/>
          </a:ln>
          <a:effectLst/>
        </p:spPr>
        <p:txBody>
          <a:bodyPr vert="horz" wrap="none" lIns="90000" tIns="46800" rIns="90000" bIns="46800" numCol="1" rtlCol="0" anchor="t" anchorCtr="0" compatLnSpc="1">
            <a:prstTxWarp prst="textNoShape">
              <a:avLst/>
            </a:prstTxWarp>
            <a:spAutoFit/>
          </a:bodyPr>
          <a:lstStyle/>
          <a:p>
            <a:pPr marL="269875" marR="0" indent="-269875" algn="l" defTabSz="914400" rtl="0" eaLnBrk="1" fontAlgn="base" latinLnBrk="0" hangingPunct="1">
              <a:lnSpc>
                <a:spcPct val="100000"/>
              </a:lnSpc>
              <a:spcBef>
                <a:spcPct val="0"/>
              </a:spcBef>
              <a:spcAft>
                <a:spcPct val="0"/>
              </a:spcAft>
              <a:buClrTx/>
              <a:buSzTx/>
              <a:buFontTx/>
              <a:buNone/>
              <a:tabLst/>
            </a:pPr>
            <a:endParaRPr kumimoji="1" lang="ja-JP" altLang="en-US" sz="3600" b="0" i="0" u="none" strike="noStrike" cap="none" normalizeH="0" baseline="0" smtClean="0">
              <a:ln>
                <a:noFill/>
              </a:ln>
              <a:solidFill>
                <a:schemeClr val="tx1"/>
              </a:solidFill>
              <a:effectLst/>
              <a:latin typeface="Arial" charset="0"/>
              <a:ea typeface="ＭＳ Ｐゴシック" pitchFamily="50" charset="-128"/>
            </a:endParaRPr>
          </a:p>
        </p:txBody>
      </p:sp>
      <p:sp>
        <p:nvSpPr>
          <p:cNvPr id="28" name="フリーフォーム 27"/>
          <p:cNvSpPr/>
          <p:nvPr/>
        </p:nvSpPr>
        <p:spPr bwMode="auto">
          <a:xfrm>
            <a:off x="6244954" y="3104745"/>
            <a:ext cx="1329326" cy="720495"/>
          </a:xfrm>
          <a:custGeom>
            <a:avLst/>
            <a:gdLst>
              <a:gd name="connsiteX0" fmla="*/ 1329326 w 1329326"/>
              <a:gd name="connsiteY0" fmla="*/ 705255 h 720495"/>
              <a:gd name="connsiteX1" fmla="*/ 1215026 w 1329326"/>
              <a:gd name="connsiteY1" fmla="*/ 385215 h 720495"/>
              <a:gd name="connsiteX2" fmla="*/ 879746 w 1329326"/>
              <a:gd name="connsiteY2" fmla="*/ 11835 h 720495"/>
              <a:gd name="connsiteX3" fmla="*/ 346346 w 1329326"/>
              <a:gd name="connsiteY3" fmla="*/ 133755 h 720495"/>
              <a:gd name="connsiteX4" fmla="*/ 49166 w 1329326"/>
              <a:gd name="connsiteY4" fmla="*/ 537615 h 720495"/>
              <a:gd name="connsiteX5" fmla="*/ 3446 w 1329326"/>
              <a:gd name="connsiteY5" fmla="*/ 720495 h 7204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329326" h="720495">
                <a:moveTo>
                  <a:pt x="1329326" y="705255"/>
                </a:moveTo>
                <a:cubicBezTo>
                  <a:pt x="1309641" y="603020"/>
                  <a:pt x="1289956" y="500785"/>
                  <a:pt x="1215026" y="385215"/>
                </a:cubicBezTo>
                <a:cubicBezTo>
                  <a:pt x="1140096" y="269645"/>
                  <a:pt x="1024526" y="53745"/>
                  <a:pt x="879746" y="11835"/>
                </a:cubicBezTo>
                <a:cubicBezTo>
                  <a:pt x="734966" y="-30075"/>
                  <a:pt x="484776" y="46125"/>
                  <a:pt x="346346" y="133755"/>
                </a:cubicBezTo>
                <a:cubicBezTo>
                  <a:pt x="207916" y="221385"/>
                  <a:pt x="106316" y="439825"/>
                  <a:pt x="49166" y="537615"/>
                </a:cubicBezTo>
                <a:cubicBezTo>
                  <a:pt x="-7984" y="635405"/>
                  <a:pt x="-2269" y="677950"/>
                  <a:pt x="3446" y="720495"/>
                </a:cubicBezTo>
              </a:path>
            </a:pathLst>
          </a:custGeom>
          <a:noFill/>
          <a:ln w="25400" cap="flat" cmpd="sng" algn="ctr">
            <a:solidFill>
              <a:srgbClr val="0000FF"/>
            </a:solidFill>
            <a:prstDash val="dash"/>
            <a:round/>
            <a:headEnd type="none" w="med" len="med"/>
            <a:tailEnd type="none" w="med" len="med"/>
          </a:ln>
          <a:effectLst/>
        </p:spPr>
        <p:txBody>
          <a:bodyPr vert="horz" wrap="none" lIns="90000" tIns="46800" rIns="90000" bIns="46800" numCol="1" rtlCol="0" anchor="t" anchorCtr="0" compatLnSpc="1">
            <a:prstTxWarp prst="textNoShape">
              <a:avLst/>
            </a:prstTxWarp>
            <a:spAutoFit/>
          </a:bodyPr>
          <a:lstStyle/>
          <a:p>
            <a:pPr marL="269875" marR="0" indent="-269875" algn="l" defTabSz="914400" rtl="0" eaLnBrk="1" fontAlgn="base" latinLnBrk="0" hangingPunct="1">
              <a:lnSpc>
                <a:spcPct val="100000"/>
              </a:lnSpc>
              <a:spcBef>
                <a:spcPct val="0"/>
              </a:spcBef>
              <a:spcAft>
                <a:spcPct val="0"/>
              </a:spcAft>
              <a:buClrTx/>
              <a:buSzTx/>
              <a:buFontTx/>
              <a:buNone/>
              <a:tabLst/>
            </a:pPr>
            <a:endParaRPr kumimoji="1" lang="ja-JP" altLang="en-US" sz="3600" b="0" i="0" u="none" strike="noStrike" cap="none" normalizeH="0" baseline="0" smtClean="0">
              <a:ln>
                <a:noFill/>
              </a:ln>
              <a:solidFill>
                <a:schemeClr val="tx1"/>
              </a:solidFill>
              <a:effectLst/>
              <a:latin typeface="Arial" charset="0"/>
              <a:ea typeface="ＭＳ Ｐゴシック" pitchFamily="50" charset="-128"/>
            </a:endParaRPr>
          </a:p>
        </p:txBody>
      </p:sp>
      <p:cxnSp>
        <p:nvCxnSpPr>
          <p:cNvPr id="31" name="直線コネクタ 30"/>
          <p:cNvCxnSpPr/>
          <p:nvPr/>
        </p:nvCxnSpPr>
        <p:spPr bwMode="auto">
          <a:xfrm>
            <a:off x="7668412" y="3969060"/>
            <a:ext cx="0" cy="285167"/>
          </a:xfrm>
          <a:prstGeom prst="line">
            <a:avLst/>
          </a:prstGeom>
          <a:solidFill>
            <a:schemeClr val="accent1"/>
          </a:solidFill>
          <a:ln w="25400" cap="flat" cmpd="sng" algn="ctr">
            <a:solidFill>
              <a:srgbClr val="0000FF"/>
            </a:solidFill>
            <a:prstDash val="solid"/>
            <a:round/>
            <a:headEnd type="none" w="med" len="med"/>
            <a:tailEnd type="none" w="med" len="med"/>
          </a:ln>
          <a:effectLst/>
        </p:spPr>
      </p:cxnSp>
    </p:spTree>
    <p:extLst>
      <p:ext uri="{BB962C8B-B14F-4D97-AF65-F5344CB8AC3E}">
        <p14:creationId xmlns:p14="http://schemas.microsoft.com/office/powerpoint/2010/main" val="488170239"/>
      </p:ext>
    </p:extLst>
  </p:cSld>
  <p:clrMapOvr>
    <a:masterClrMapping/>
  </p:clrMapOvr>
  <mc:AlternateContent xmlns:mc="http://schemas.openxmlformats.org/markup-compatibility/2006" xmlns:p14="http://schemas.microsoft.com/office/powerpoint/2010/main">
    <mc:Choice Requires="p14">
      <p:transition p14:dur="100" advTm="56925">
        <p:cut/>
      </p:transition>
    </mc:Choice>
    <mc:Fallback xmlns="">
      <p:transition advTm="56925">
        <p:cut/>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95529" y="930178"/>
            <a:ext cx="5140567" cy="308952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タイトル 1"/>
          <p:cNvSpPr>
            <a:spLocks noGrp="1"/>
          </p:cNvSpPr>
          <p:nvPr>
            <p:ph type="title"/>
          </p:nvPr>
        </p:nvSpPr>
        <p:spPr>
          <a:xfrm>
            <a:off x="107504" y="39713"/>
            <a:ext cx="6000361" cy="661962"/>
          </a:xfrm>
        </p:spPr>
        <p:txBody>
          <a:bodyPr/>
          <a:lstStyle/>
          <a:p>
            <a:r>
              <a:rPr kumimoji="1" lang="en-US" altLang="ja-JP" b="1" dirty="0" smtClean="0"/>
              <a:t>1</a:t>
            </a:r>
            <a:r>
              <a:rPr kumimoji="1" lang="ja-JP" altLang="en-US" b="1" dirty="0" smtClean="0"/>
              <a:t>段増幅器シミュレーション</a:t>
            </a:r>
            <a:endParaRPr kumimoji="1" lang="ja-JP" altLang="en-US" b="1" dirty="0"/>
          </a:p>
        </p:txBody>
      </p:sp>
      <p:sp>
        <p:nvSpPr>
          <p:cNvPr id="7" name="円/楕円 6"/>
          <p:cNvSpPr/>
          <p:nvPr/>
        </p:nvSpPr>
        <p:spPr bwMode="auto">
          <a:xfrm>
            <a:off x="2069722" y="2060848"/>
            <a:ext cx="1350150" cy="936104"/>
          </a:xfrm>
          <a:prstGeom prst="ellipse">
            <a:avLst/>
          </a:prstGeom>
          <a:noFill/>
          <a:ln w="38100" cap="flat" cmpd="sng" algn="ctr">
            <a:solidFill>
              <a:srgbClr val="FF0000"/>
            </a:solidFill>
            <a:prstDash val="solid"/>
            <a:round/>
            <a:headEnd type="none" w="med" len="med"/>
            <a:tailEnd type="none" w="med" len="med"/>
          </a:ln>
          <a:effectLst/>
        </p:spPr>
        <p:txBody>
          <a:bodyPr vert="horz" wrap="square" lIns="90000" tIns="46800" rIns="90000" bIns="46800" numCol="1" rtlCol="0" anchor="t" anchorCtr="0" compatLnSpc="1">
            <a:prstTxWarp prst="textNoShape">
              <a:avLst/>
            </a:prstTxWarp>
            <a:spAutoFit/>
          </a:bodyPr>
          <a:lstStyle/>
          <a:p>
            <a:pPr marL="269875" marR="0" indent="-269875" algn="l" defTabSz="914400" rtl="0" eaLnBrk="1" fontAlgn="base" latinLnBrk="0" hangingPunct="1">
              <a:lnSpc>
                <a:spcPct val="100000"/>
              </a:lnSpc>
              <a:spcBef>
                <a:spcPct val="0"/>
              </a:spcBef>
              <a:spcAft>
                <a:spcPct val="0"/>
              </a:spcAft>
              <a:buClrTx/>
              <a:buSzTx/>
              <a:buFontTx/>
              <a:buNone/>
              <a:tabLst/>
            </a:pPr>
            <a:endParaRPr kumimoji="1" lang="ja-JP" altLang="en-US" sz="3600" b="0" i="0" u="none" strike="noStrike" cap="none" normalizeH="0" baseline="0" smtClean="0">
              <a:ln>
                <a:noFill/>
              </a:ln>
              <a:solidFill>
                <a:schemeClr val="tx1"/>
              </a:solidFill>
              <a:effectLst/>
              <a:latin typeface="Arial" charset="0"/>
              <a:ea typeface="ＭＳ Ｐゴシック" pitchFamily="50" charset="-128"/>
            </a:endParaRPr>
          </a:p>
        </p:txBody>
      </p:sp>
      <p:sp>
        <p:nvSpPr>
          <p:cNvPr id="14" name="右矢印 13"/>
          <p:cNvSpPr/>
          <p:nvPr/>
        </p:nvSpPr>
        <p:spPr bwMode="auto">
          <a:xfrm>
            <a:off x="3599892" y="2492896"/>
            <a:ext cx="1836204" cy="720080"/>
          </a:xfrm>
          <a:prstGeom prst="rightArrow">
            <a:avLst/>
          </a:prstGeom>
          <a:noFill/>
          <a:ln w="38100" cap="flat" cmpd="sng" algn="ctr">
            <a:solidFill>
              <a:schemeClr val="tx1"/>
            </a:solidFill>
            <a:prstDash val="solid"/>
            <a:round/>
            <a:headEnd type="none" w="med" len="med"/>
            <a:tailEnd type="none" w="med" len="med"/>
          </a:ln>
          <a:effectLst/>
        </p:spPr>
        <p:txBody>
          <a:bodyPr vert="horz" wrap="square" lIns="90000" tIns="46800" rIns="90000" bIns="46800" numCol="1" rtlCol="0" anchor="t" anchorCtr="0" compatLnSpc="1">
            <a:prstTxWarp prst="textNoShape">
              <a:avLst/>
            </a:prstTxWarp>
            <a:spAutoFit/>
          </a:bodyPr>
          <a:lstStyle/>
          <a:p>
            <a:pPr marL="269875" marR="0" indent="-269875" algn="l" defTabSz="914400" rtl="0" eaLnBrk="1" fontAlgn="base" latinLnBrk="0" hangingPunct="1">
              <a:lnSpc>
                <a:spcPct val="100000"/>
              </a:lnSpc>
              <a:spcBef>
                <a:spcPct val="0"/>
              </a:spcBef>
              <a:spcAft>
                <a:spcPct val="0"/>
              </a:spcAft>
              <a:buClrTx/>
              <a:buSzTx/>
              <a:buFontTx/>
              <a:buNone/>
              <a:tabLst/>
            </a:pPr>
            <a:endParaRPr kumimoji="1" lang="ja-JP" altLang="en-US" sz="3600" b="0" i="0" u="none" strike="noStrike" cap="none" normalizeH="0" baseline="0" smtClean="0">
              <a:ln>
                <a:noFill/>
              </a:ln>
              <a:solidFill>
                <a:schemeClr val="tx1"/>
              </a:solidFill>
              <a:effectLst/>
              <a:latin typeface="Arial" charset="0"/>
              <a:ea typeface="ＭＳ Ｐゴシック" pitchFamily="50" charset="-128"/>
            </a:endParaRPr>
          </a:p>
        </p:txBody>
      </p:sp>
      <p:pic>
        <p:nvPicPr>
          <p:cNvPr id="4102" name="Picture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763922" y="1736812"/>
            <a:ext cx="3236570" cy="158417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5" name="正方形/長方形 14"/>
          <p:cNvSpPr/>
          <p:nvPr/>
        </p:nvSpPr>
        <p:spPr bwMode="auto">
          <a:xfrm>
            <a:off x="5619906" y="1736812"/>
            <a:ext cx="3380586" cy="1908212"/>
          </a:xfrm>
          <a:prstGeom prst="rect">
            <a:avLst/>
          </a:prstGeom>
          <a:noFill/>
          <a:ln w="38100" cap="flat" cmpd="sng" algn="ctr">
            <a:solidFill>
              <a:srgbClr val="FF0000"/>
            </a:solidFill>
            <a:prstDash val="solid"/>
            <a:round/>
            <a:headEnd type="none" w="med" len="med"/>
            <a:tailEnd type="none" w="med" len="med"/>
          </a:ln>
          <a:effectLst/>
        </p:spPr>
        <p:txBody>
          <a:bodyPr vert="horz" wrap="square" lIns="90000" tIns="46800" rIns="90000" bIns="46800" numCol="1" rtlCol="0" anchor="t" anchorCtr="0" compatLnSpc="1">
            <a:prstTxWarp prst="textNoShape">
              <a:avLst/>
            </a:prstTxWarp>
            <a:spAutoFit/>
          </a:bodyPr>
          <a:lstStyle/>
          <a:p>
            <a:pPr marL="269875" marR="0" indent="-269875" algn="l" defTabSz="914400" rtl="0" eaLnBrk="1" fontAlgn="base" latinLnBrk="0" hangingPunct="1">
              <a:lnSpc>
                <a:spcPct val="100000"/>
              </a:lnSpc>
              <a:spcBef>
                <a:spcPct val="0"/>
              </a:spcBef>
              <a:spcAft>
                <a:spcPct val="0"/>
              </a:spcAft>
              <a:buClrTx/>
              <a:buSzTx/>
              <a:buFontTx/>
              <a:buNone/>
              <a:tabLst/>
            </a:pPr>
            <a:endParaRPr kumimoji="1" lang="ja-JP" altLang="en-US" sz="3600" b="0" i="0" u="none" strike="noStrike" cap="none" normalizeH="0" baseline="0" smtClean="0">
              <a:ln>
                <a:noFill/>
              </a:ln>
              <a:solidFill>
                <a:schemeClr val="tx1"/>
              </a:solidFill>
              <a:effectLst/>
              <a:latin typeface="Arial" charset="0"/>
              <a:ea typeface="ＭＳ Ｐゴシック" pitchFamily="50" charset="-128"/>
            </a:endParaRPr>
          </a:p>
        </p:txBody>
      </p:sp>
      <p:sp>
        <p:nvSpPr>
          <p:cNvPr id="24" name="テキスト ボックス 23"/>
          <p:cNvSpPr txBox="1"/>
          <p:nvPr/>
        </p:nvSpPr>
        <p:spPr>
          <a:xfrm>
            <a:off x="287524" y="4005064"/>
            <a:ext cx="8493154" cy="2723823"/>
          </a:xfrm>
          <a:prstGeom prst="rect">
            <a:avLst/>
          </a:prstGeom>
          <a:noFill/>
        </p:spPr>
        <p:txBody>
          <a:bodyPr wrap="square" rtlCol="0">
            <a:spAutoFit/>
          </a:bodyPr>
          <a:lstStyle/>
          <a:p>
            <a:pPr marL="571500" indent="-571500" algn="l">
              <a:buFont typeface="Arial" pitchFamily="34" charset="0"/>
              <a:buChar char="•"/>
            </a:pPr>
            <a:r>
              <a:rPr lang="ja-JP" altLang="en-US" sz="3200" dirty="0" smtClean="0"/>
              <a:t>トランジスタ入力側と出力側の伝送線路がカップリングした場合を想定</a:t>
            </a:r>
            <a:r>
              <a:rPr lang="en-US" altLang="ja-JP" sz="3200" dirty="0" smtClean="0"/>
              <a:t>(</a:t>
            </a:r>
            <a:r>
              <a:rPr lang="ja-JP" altLang="en-US" sz="3200" dirty="0" smtClean="0"/>
              <a:t>エネルギー差があるため</a:t>
            </a:r>
            <a:r>
              <a:rPr lang="en-US" altLang="ja-JP" sz="3200" dirty="0" smtClean="0"/>
              <a:t>)</a:t>
            </a:r>
          </a:p>
          <a:p>
            <a:pPr algn="l"/>
            <a:endParaRPr lang="en-US" altLang="ja-JP" sz="1100" dirty="0" smtClean="0"/>
          </a:p>
          <a:p>
            <a:pPr marL="571500" indent="-571500" algn="l">
              <a:buFont typeface="Arial" pitchFamily="34" charset="0"/>
              <a:buChar char="•"/>
            </a:pPr>
            <a:r>
              <a:rPr lang="ja-JP" altLang="en-US" sz="3200" dirty="0" smtClean="0"/>
              <a:t>カップリングする</a:t>
            </a:r>
            <a:r>
              <a:rPr lang="en-US" altLang="ja-JP" sz="3200" dirty="0" smtClean="0"/>
              <a:t>TL</a:t>
            </a:r>
            <a:r>
              <a:rPr lang="ja-JP" altLang="en-US" sz="3200" dirty="0" smtClean="0"/>
              <a:t>の長さ及び</a:t>
            </a:r>
            <a:r>
              <a:rPr lang="en-US" altLang="ja-JP" sz="3200" dirty="0" smtClean="0"/>
              <a:t>TL</a:t>
            </a:r>
            <a:r>
              <a:rPr lang="ja-JP" altLang="en-US" sz="3200" dirty="0" smtClean="0"/>
              <a:t>間距離を変えた場合の影響についてシミュレーション</a:t>
            </a:r>
            <a:endParaRPr kumimoji="1" lang="ja-JP" altLang="en-US" sz="3200" dirty="0"/>
          </a:p>
        </p:txBody>
      </p:sp>
    </p:spTree>
    <p:extLst>
      <p:ext uri="{BB962C8B-B14F-4D97-AF65-F5344CB8AC3E}">
        <p14:creationId xmlns:p14="http://schemas.microsoft.com/office/powerpoint/2010/main" val="7436509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07504" y="39713"/>
            <a:ext cx="8183651" cy="661962"/>
          </a:xfrm>
        </p:spPr>
        <p:txBody>
          <a:bodyPr/>
          <a:lstStyle/>
          <a:p>
            <a:r>
              <a:rPr kumimoji="1" lang="en-US" altLang="ja-JP" b="1" dirty="0" smtClean="0"/>
              <a:t>TL</a:t>
            </a:r>
            <a:r>
              <a:rPr kumimoji="1" lang="ja-JP" altLang="en-US" b="1" dirty="0" smtClean="0"/>
              <a:t>の長さを変えた場合（線路間</a:t>
            </a:r>
            <a:r>
              <a:rPr kumimoji="1" lang="en-US" altLang="ja-JP" b="1" dirty="0" smtClean="0"/>
              <a:t>5μm</a:t>
            </a:r>
            <a:r>
              <a:rPr kumimoji="1" lang="ja-JP" altLang="en-US" b="1" dirty="0" smtClean="0"/>
              <a:t>）</a:t>
            </a:r>
            <a:endParaRPr kumimoji="1" lang="ja-JP" altLang="en-US" b="1" dirty="0"/>
          </a:p>
        </p:txBody>
      </p:sp>
      <p:sp>
        <p:nvSpPr>
          <p:cNvPr id="11" name="テキスト ボックス 10"/>
          <p:cNvSpPr txBox="1"/>
          <p:nvPr/>
        </p:nvSpPr>
        <p:spPr>
          <a:xfrm>
            <a:off x="287524" y="5697252"/>
            <a:ext cx="8712967" cy="1200329"/>
          </a:xfrm>
          <a:prstGeom prst="rect">
            <a:avLst/>
          </a:prstGeom>
          <a:noFill/>
        </p:spPr>
        <p:txBody>
          <a:bodyPr wrap="square" rtlCol="0">
            <a:spAutoFit/>
          </a:bodyPr>
          <a:lstStyle/>
          <a:p>
            <a:pPr marL="457200" indent="-457200" algn="l">
              <a:buFont typeface="Arial" pitchFamily="34" charset="0"/>
              <a:buChar char="•"/>
            </a:pPr>
            <a:r>
              <a:rPr kumimoji="1" lang="ja-JP" altLang="en-US" sz="2400" dirty="0" smtClean="0"/>
              <a:t>短い</a:t>
            </a:r>
            <a:r>
              <a:rPr kumimoji="1" lang="en-US" altLang="ja-JP" sz="2400" dirty="0" smtClean="0"/>
              <a:t>TL(50μm</a:t>
            </a:r>
            <a:r>
              <a:rPr kumimoji="1" lang="ja-JP" altLang="en-US" sz="2400" dirty="0" smtClean="0"/>
              <a:t>程度</a:t>
            </a:r>
            <a:r>
              <a:rPr kumimoji="1" lang="en-US" altLang="ja-JP" sz="2400" dirty="0" smtClean="0"/>
              <a:t>)</a:t>
            </a:r>
            <a:r>
              <a:rPr kumimoji="1" lang="ja-JP" altLang="en-US" sz="2400" dirty="0" smtClean="0"/>
              <a:t>ではカップリングの影響</a:t>
            </a:r>
            <a:r>
              <a:rPr lang="ja-JP" altLang="en-US" sz="2400" dirty="0"/>
              <a:t>なし</a:t>
            </a:r>
            <a:endParaRPr kumimoji="1" lang="en-US" altLang="ja-JP" sz="2400" dirty="0" smtClean="0"/>
          </a:p>
          <a:p>
            <a:pPr marL="457200" indent="-457200" algn="l">
              <a:buFont typeface="Arial" pitchFamily="34" charset="0"/>
              <a:buChar char="•"/>
            </a:pPr>
            <a:r>
              <a:rPr lang="en-US" altLang="ja-JP" sz="2400" dirty="0" smtClean="0"/>
              <a:t>200μm</a:t>
            </a:r>
            <a:r>
              <a:rPr lang="ja-JP" altLang="en-US" sz="2400" dirty="0" err="1" smtClean="0"/>
              <a:t>のような</a:t>
            </a:r>
            <a:r>
              <a:rPr lang="ja-JP" altLang="en-US" sz="2400" dirty="0" smtClean="0"/>
              <a:t>長い</a:t>
            </a:r>
            <a:r>
              <a:rPr lang="en-US" altLang="ja-JP" sz="2400" dirty="0" smtClean="0"/>
              <a:t>TL</a:t>
            </a:r>
            <a:r>
              <a:rPr lang="ja-JP" altLang="en-US" sz="2400" dirty="0" smtClean="0"/>
              <a:t>ではカップリングの影響で利得が最大</a:t>
            </a:r>
            <a:r>
              <a:rPr lang="en-US" altLang="ja-JP" sz="2400" dirty="0" smtClean="0">
                <a:solidFill>
                  <a:srgbClr val="FF0000"/>
                </a:solidFill>
              </a:rPr>
              <a:t>0.4dB</a:t>
            </a:r>
            <a:r>
              <a:rPr lang="ja-JP" altLang="en-US" sz="2400" dirty="0" smtClean="0"/>
              <a:t>程度変化</a:t>
            </a:r>
            <a:endParaRPr kumimoji="1" lang="ja-JP" altLang="en-US" sz="2400" dirty="0"/>
          </a:p>
        </p:txBody>
      </p:sp>
      <p:pic>
        <p:nvPicPr>
          <p:cNvPr id="2061" name="Picture 1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98234" y="1412776"/>
            <a:ext cx="3657701" cy="36577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9" name="円/楕円 8"/>
          <p:cNvSpPr/>
          <p:nvPr/>
        </p:nvSpPr>
        <p:spPr bwMode="auto">
          <a:xfrm>
            <a:off x="7227084" y="3284984"/>
            <a:ext cx="144000" cy="504000"/>
          </a:xfrm>
          <a:prstGeom prst="ellipse">
            <a:avLst/>
          </a:prstGeom>
          <a:noFill/>
          <a:ln w="38100" cap="flat" cmpd="sng" algn="ctr">
            <a:solidFill>
              <a:schemeClr val="tx1"/>
            </a:solidFill>
            <a:prstDash val="solid"/>
            <a:round/>
            <a:headEnd type="none" w="med" len="med"/>
            <a:tailEnd type="none" w="med" len="med"/>
          </a:ln>
          <a:effectLst/>
        </p:spPr>
        <p:txBody>
          <a:bodyPr vert="horz" wrap="square" lIns="90000" tIns="46800" rIns="90000" bIns="46800" numCol="1" rtlCol="0" anchor="t" anchorCtr="0" compatLnSpc="1">
            <a:prstTxWarp prst="textNoShape">
              <a:avLst/>
            </a:prstTxWarp>
            <a:spAutoFit/>
          </a:bodyPr>
          <a:lstStyle/>
          <a:p>
            <a:pPr marL="269875" marR="0" indent="-269875" algn="l" defTabSz="914400" rtl="0" eaLnBrk="1" fontAlgn="base" latinLnBrk="0" hangingPunct="1">
              <a:lnSpc>
                <a:spcPct val="100000"/>
              </a:lnSpc>
              <a:spcBef>
                <a:spcPct val="0"/>
              </a:spcBef>
              <a:spcAft>
                <a:spcPct val="0"/>
              </a:spcAft>
              <a:buClrTx/>
              <a:buSzTx/>
              <a:buFontTx/>
              <a:buNone/>
              <a:tabLst/>
            </a:pPr>
            <a:endParaRPr kumimoji="1" lang="ja-JP" altLang="en-US" sz="3600" b="0" i="0" u="none" strike="noStrike" cap="none" normalizeH="0" baseline="0" smtClean="0">
              <a:ln>
                <a:noFill/>
              </a:ln>
              <a:solidFill>
                <a:schemeClr val="tx1"/>
              </a:solidFill>
              <a:effectLst/>
              <a:latin typeface="Arial" charset="0"/>
              <a:ea typeface="ＭＳ Ｐゴシック" pitchFamily="50" charset="-128"/>
            </a:endParaRPr>
          </a:p>
        </p:txBody>
      </p:sp>
      <p:sp>
        <p:nvSpPr>
          <p:cNvPr id="26" name="円/楕円 25"/>
          <p:cNvSpPr/>
          <p:nvPr/>
        </p:nvSpPr>
        <p:spPr bwMode="auto">
          <a:xfrm>
            <a:off x="7172868" y="2564904"/>
            <a:ext cx="144000" cy="504000"/>
          </a:xfrm>
          <a:prstGeom prst="ellipse">
            <a:avLst/>
          </a:prstGeom>
          <a:noFill/>
          <a:ln w="38100" cap="flat" cmpd="sng" algn="ctr">
            <a:solidFill>
              <a:schemeClr val="tx1"/>
            </a:solidFill>
            <a:prstDash val="solid"/>
            <a:round/>
            <a:headEnd type="none" w="med" len="med"/>
            <a:tailEnd type="none" w="med" len="med"/>
          </a:ln>
          <a:effectLst/>
        </p:spPr>
        <p:txBody>
          <a:bodyPr vert="horz" wrap="square" lIns="90000" tIns="46800" rIns="90000" bIns="46800" numCol="1" rtlCol="0" anchor="t" anchorCtr="0" compatLnSpc="1">
            <a:prstTxWarp prst="textNoShape">
              <a:avLst/>
            </a:prstTxWarp>
            <a:spAutoFit/>
          </a:bodyPr>
          <a:lstStyle/>
          <a:p>
            <a:pPr marL="269875" marR="0" indent="-269875" algn="l" defTabSz="914400" rtl="0" eaLnBrk="1" fontAlgn="base" latinLnBrk="0" hangingPunct="1">
              <a:lnSpc>
                <a:spcPct val="100000"/>
              </a:lnSpc>
              <a:spcBef>
                <a:spcPct val="0"/>
              </a:spcBef>
              <a:spcAft>
                <a:spcPct val="0"/>
              </a:spcAft>
              <a:buClrTx/>
              <a:buSzTx/>
              <a:buFontTx/>
              <a:buNone/>
              <a:tabLst/>
            </a:pPr>
            <a:endParaRPr kumimoji="1" lang="ja-JP" altLang="en-US" sz="3600" b="0" i="0" u="none" strike="noStrike" cap="none" normalizeH="0" baseline="0" smtClean="0">
              <a:ln>
                <a:noFill/>
              </a:ln>
              <a:solidFill>
                <a:schemeClr val="tx1"/>
              </a:solidFill>
              <a:effectLst/>
              <a:latin typeface="Arial" charset="0"/>
              <a:ea typeface="ＭＳ Ｐゴシック" pitchFamily="50" charset="-128"/>
            </a:endParaRPr>
          </a:p>
        </p:txBody>
      </p:sp>
      <p:cxnSp>
        <p:nvCxnSpPr>
          <p:cNvPr id="12" name="直線矢印コネクタ 11"/>
          <p:cNvCxnSpPr/>
          <p:nvPr/>
        </p:nvCxnSpPr>
        <p:spPr bwMode="auto">
          <a:xfrm flipH="1">
            <a:off x="6696236" y="3788984"/>
            <a:ext cx="548632" cy="576120"/>
          </a:xfrm>
          <a:prstGeom prst="straightConnector1">
            <a:avLst/>
          </a:prstGeom>
          <a:solidFill>
            <a:schemeClr val="accent1"/>
          </a:solidFill>
          <a:ln w="38100" cap="flat" cmpd="sng" algn="ctr">
            <a:solidFill>
              <a:schemeClr val="tx1"/>
            </a:solidFill>
            <a:prstDash val="solid"/>
            <a:round/>
            <a:headEnd type="none" w="med" len="med"/>
            <a:tailEnd type="arrow"/>
          </a:ln>
          <a:effectLst/>
        </p:spPr>
      </p:cxnSp>
      <p:cxnSp>
        <p:nvCxnSpPr>
          <p:cNvPr id="14" name="直線矢印コネクタ 13"/>
          <p:cNvCxnSpPr/>
          <p:nvPr/>
        </p:nvCxnSpPr>
        <p:spPr bwMode="auto">
          <a:xfrm flipV="1">
            <a:off x="7299084" y="2132856"/>
            <a:ext cx="441268" cy="432048"/>
          </a:xfrm>
          <a:prstGeom prst="straightConnector1">
            <a:avLst/>
          </a:prstGeom>
          <a:solidFill>
            <a:schemeClr val="accent1"/>
          </a:solidFill>
          <a:ln w="38100" cap="flat" cmpd="sng" algn="ctr">
            <a:solidFill>
              <a:schemeClr val="tx1"/>
            </a:solidFill>
            <a:prstDash val="solid"/>
            <a:round/>
            <a:headEnd type="none" w="med" len="med"/>
            <a:tailEnd type="arrow"/>
          </a:ln>
          <a:effectLst/>
        </p:spPr>
      </p:cxnSp>
      <p:sp>
        <p:nvSpPr>
          <p:cNvPr id="18" name="テキスト ボックス 17"/>
          <p:cNvSpPr txBox="1"/>
          <p:nvPr/>
        </p:nvSpPr>
        <p:spPr>
          <a:xfrm>
            <a:off x="6156176" y="4401108"/>
            <a:ext cx="720080" cy="461665"/>
          </a:xfrm>
          <a:prstGeom prst="rect">
            <a:avLst/>
          </a:prstGeom>
          <a:solidFill>
            <a:schemeClr val="bg1"/>
          </a:solidFill>
          <a:ln w="25400">
            <a:solidFill>
              <a:schemeClr val="tx1"/>
            </a:solidFill>
          </a:ln>
        </p:spPr>
        <p:txBody>
          <a:bodyPr wrap="square" rtlCol="0">
            <a:spAutoFit/>
          </a:bodyPr>
          <a:lstStyle/>
          <a:p>
            <a:r>
              <a:rPr kumimoji="1" lang="en-US" altLang="ja-JP" sz="2400" b="1" dirty="0" smtClean="0"/>
              <a:t>S11</a:t>
            </a:r>
            <a:endParaRPr kumimoji="1" lang="ja-JP" altLang="en-US" sz="2400" b="1" dirty="0"/>
          </a:p>
        </p:txBody>
      </p:sp>
      <p:sp>
        <p:nvSpPr>
          <p:cNvPr id="32" name="テキスト ボックス 31"/>
          <p:cNvSpPr txBox="1"/>
          <p:nvPr/>
        </p:nvSpPr>
        <p:spPr>
          <a:xfrm>
            <a:off x="7519718" y="1628800"/>
            <a:ext cx="756000" cy="461665"/>
          </a:xfrm>
          <a:prstGeom prst="rect">
            <a:avLst/>
          </a:prstGeom>
          <a:solidFill>
            <a:schemeClr val="bg1"/>
          </a:solidFill>
          <a:ln w="25400">
            <a:solidFill>
              <a:schemeClr val="tx1"/>
            </a:solidFill>
          </a:ln>
        </p:spPr>
        <p:txBody>
          <a:bodyPr wrap="square" rtlCol="0">
            <a:spAutoFit/>
          </a:bodyPr>
          <a:lstStyle/>
          <a:p>
            <a:r>
              <a:rPr kumimoji="1" lang="en-US" altLang="ja-JP" sz="2400" b="1" dirty="0" smtClean="0"/>
              <a:t>S22</a:t>
            </a:r>
            <a:endParaRPr kumimoji="1" lang="ja-JP" altLang="en-US" sz="2400" b="1" dirty="0"/>
          </a:p>
        </p:txBody>
      </p:sp>
      <p:pic>
        <p:nvPicPr>
          <p:cNvPr id="1026" name="Picture 2" descr="C:\Documents and Settings\Administrator\デスクトップ\WS000000.BMP"/>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51620" y="940273"/>
            <a:ext cx="2576896" cy="1661534"/>
          </a:xfrm>
          <a:prstGeom prst="rect">
            <a:avLst/>
          </a:prstGeom>
          <a:noFill/>
          <a:extLst>
            <a:ext uri="{909E8E84-426E-40DD-AFC4-6F175D3DCCD1}">
              <a14:hiddenFill xmlns:a14="http://schemas.microsoft.com/office/drawing/2010/main">
                <a:solidFill>
                  <a:srgbClr val="FFFFFF"/>
                </a:solidFill>
              </a14:hiddenFill>
            </a:ext>
          </a:extLst>
        </p:spPr>
      </p:pic>
      <p:cxnSp>
        <p:nvCxnSpPr>
          <p:cNvPr id="4" name="直線矢印コネクタ 3"/>
          <p:cNvCxnSpPr/>
          <p:nvPr/>
        </p:nvCxnSpPr>
        <p:spPr bwMode="auto">
          <a:xfrm>
            <a:off x="1151620" y="836712"/>
            <a:ext cx="2576896" cy="0"/>
          </a:xfrm>
          <a:prstGeom prst="straightConnector1">
            <a:avLst/>
          </a:prstGeom>
          <a:solidFill>
            <a:schemeClr val="accent1"/>
          </a:solidFill>
          <a:ln w="38100" cap="flat" cmpd="sng" algn="ctr">
            <a:solidFill>
              <a:schemeClr val="tx1"/>
            </a:solidFill>
            <a:prstDash val="solid"/>
            <a:round/>
            <a:headEnd type="arrow"/>
            <a:tailEnd type="arrow"/>
          </a:ln>
          <a:effectLst/>
        </p:spPr>
      </p:cxnSp>
      <p:sp>
        <p:nvSpPr>
          <p:cNvPr id="5" name="テキスト ボックス 4"/>
          <p:cNvSpPr txBox="1"/>
          <p:nvPr/>
        </p:nvSpPr>
        <p:spPr>
          <a:xfrm>
            <a:off x="3671900" y="652626"/>
            <a:ext cx="504056" cy="461665"/>
          </a:xfrm>
          <a:prstGeom prst="rect">
            <a:avLst/>
          </a:prstGeom>
          <a:noFill/>
        </p:spPr>
        <p:txBody>
          <a:bodyPr wrap="square" rtlCol="0">
            <a:spAutoFit/>
          </a:bodyPr>
          <a:lstStyle/>
          <a:p>
            <a:r>
              <a:rPr kumimoji="1" lang="en-US" altLang="ja-JP" sz="2400" b="1" dirty="0" smtClean="0"/>
              <a:t>L</a:t>
            </a:r>
            <a:endParaRPr kumimoji="1" lang="ja-JP" altLang="en-US" sz="2400" b="1" dirty="0"/>
          </a:p>
        </p:txBody>
      </p:sp>
      <p:cxnSp>
        <p:nvCxnSpPr>
          <p:cNvPr id="7" name="直線矢印コネクタ 6"/>
          <p:cNvCxnSpPr/>
          <p:nvPr/>
        </p:nvCxnSpPr>
        <p:spPr bwMode="auto">
          <a:xfrm flipH="1">
            <a:off x="3743908" y="1771040"/>
            <a:ext cx="360040" cy="0"/>
          </a:xfrm>
          <a:prstGeom prst="straightConnector1">
            <a:avLst/>
          </a:prstGeom>
          <a:solidFill>
            <a:schemeClr val="accent1"/>
          </a:solidFill>
          <a:ln w="38100" cap="flat" cmpd="sng" algn="ctr">
            <a:solidFill>
              <a:schemeClr val="tx1"/>
            </a:solidFill>
            <a:prstDash val="solid"/>
            <a:round/>
            <a:headEnd type="none" w="med" len="med"/>
            <a:tailEnd type="arrow"/>
          </a:ln>
          <a:effectLst/>
        </p:spPr>
      </p:cxnSp>
      <p:sp>
        <p:nvSpPr>
          <p:cNvPr id="19" name="テキスト ボックス 18"/>
          <p:cNvSpPr txBox="1"/>
          <p:nvPr/>
        </p:nvSpPr>
        <p:spPr>
          <a:xfrm>
            <a:off x="4034464" y="1570985"/>
            <a:ext cx="1363770" cy="400110"/>
          </a:xfrm>
          <a:prstGeom prst="rect">
            <a:avLst/>
          </a:prstGeom>
          <a:noFill/>
        </p:spPr>
        <p:txBody>
          <a:bodyPr wrap="square" rtlCol="0">
            <a:spAutoFit/>
          </a:bodyPr>
          <a:lstStyle/>
          <a:p>
            <a:r>
              <a:rPr kumimoji="1" lang="en-US" altLang="ja-JP" sz="2000" b="1" dirty="0" smtClean="0"/>
              <a:t>GND:5μm</a:t>
            </a:r>
            <a:endParaRPr kumimoji="1" lang="ja-JP" altLang="en-US" sz="2000" b="1" dirty="0"/>
          </a:p>
        </p:txBody>
      </p:sp>
      <p:cxnSp>
        <p:nvCxnSpPr>
          <p:cNvPr id="17" name="直線矢印コネクタ 16"/>
          <p:cNvCxnSpPr/>
          <p:nvPr/>
        </p:nvCxnSpPr>
        <p:spPr bwMode="auto">
          <a:xfrm flipH="1">
            <a:off x="3751002" y="2095691"/>
            <a:ext cx="360040" cy="0"/>
          </a:xfrm>
          <a:prstGeom prst="straightConnector1">
            <a:avLst/>
          </a:prstGeom>
          <a:solidFill>
            <a:schemeClr val="accent1"/>
          </a:solidFill>
          <a:ln w="38100" cap="flat" cmpd="sng" algn="ctr">
            <a:solidFill>
              <a:schemeClr val="tx1"/>
            </a:solidFill>
            <a:prstDash val="solid"/>
            <a:round/>
            <a:headEnd type="none" w="med" len="med"/>
            <a:tailEnd type="arrow"/>
          </a:ln>
          <a:effectLst/>
        </p:spPr>
      </p:cxnSp>
      <p:sp>
        <p:nvSpPr>
          <p:cNvPr id="20" name="テキスト ボックス 19"/>
          <p:cNvSpPr txBox="1"/>
          <p:nvPr/>
        </p:nvSpPr>
        <p:spPr>
          <a:xfrm>
            <a:off x="4041558" y="1895636"/>
            <a:ext cx="1363770" cy="400110"/>
          </a:xfrm>
          <a:prstGeom prst="rect">
            <a:avLst/>
          </a:prstGeom>
          <a:noFill/>
        </p:spPr>
        <p:txBody>
          <a:bodyPr wrap="square" rtlCol="0">
            <a:spAutoFit/>
          </a:bodyPr>
          <a:lstStyle/>
          <a:p>
            <a:pPr algn="l"/>
            <a:r>
              <a:rPr kumimoji="1" lang="ja-JP" altLang="en-US" sz="2000" b="1" dirty="0" smtClean="0"/>
              <a:t>信号線</a:t>
            </a:r>
            <a:endParaRPr kumimoji="1" lang="ja-JP" altLang="en-US" sz="2000" b="1" dirty="0"/>
          </a:p>
        </p:txBody>
      </p:sp>
      <p:cxnSp>
        <p:nvCxnSpPr>
          <p:cNvPr id="21" name="直線矢印コネクタ 20"/>
          <p:cNvCxnSpPr/>
          <p:nvPr/>
        </p:nvCxnSpPr>
        <p:spPr bwMode="auto">
          <a:xfrm flipH="1">
            <a:off x="3743908" y="1448780"/>
            <a:ext cx="360040" cy="0"/>
          </a:xfrm>
          <a:prstGeom prst="straightConnector1">
            <a:avLst/>
          </a:prstGeom>
          <a:solidFill>
            <a:schemeClr val="accent1"/>
          </a:solidFill>
          <a:ln w="38100" cap="flat" cmpd="sng" algn="ctr">
            <a:solidFill>
              <a:schemeClr val="tx1"/>
            </a:solidFill>
            <a:prstDash val="solid"/>
            <a:round/>
            <a:headEnd type="none" w="med" len="med"/>
            <a:tailEnd type="arrow"/>
          </a:ln>
          <a:effectLst/>
        </p:spPr>
      </p:cxnSp>
      <p:sp>
        <p:nvSpPr>
          <p:cNvPr id="22" name="テキスト ボックス 21"/>
          <p:cNvSpPr txBox="1"/>
          <p:nvPr/>
        </p:nvSpPr>
        <p:spPr>
          <a:xfrm>
            <a:off x="4034464" y="1248725"/>
            <a:ext cx="1363770" cy="400110"/>
          </a:xfrm>
          <a:prstGeom prst="rect">
            <a:avLst/>
          </a:prstGeom>
          <a:noFill/>
        </p:spPr>
        <p:txBody>
          <a:bodyPr wrap="square" rtlCol="0">
            <a:spAutoFit/>
          </a:bodyPr>
          <a:lstStyle/>
          <a:p>
            <a:pPr algn="l"/>
            <a:r>
              <a:rPr kumimoji="1" lang="ja-JP" altLang="en-US" sz="2000" b="1" dirty="0" smtClean="0"/>
              <a:t>信号線</a:t>
            </a:r>
            <a:endParaRPr kumimoji="1" lang="ja-JP" altLang="en-US" sz="2000" b="1" dirty="0"/>
          </a:p>
        </p:txBody>
      </p:sp>
      <p:sp>
        <p:nvSpPr>
          <p:cNvPr id="3" name="正方形/長方形 2"/>
          <p:cNvSpPr/>
          <p:nvPr/>
        </p:nvSpPr>
        <p:spPr bwMode="auto">
          <a:xfrm>
            <a:off x="1140024" y="1376772"/>
            <a:ext cx="2576896" cy="180000"/>
          </a:xfrm>
          <a:prstGeom prst="rect">
            <a:avLst/>
          </a:prstGeom>
          <a:noFill/>
          <a:ln w="38100" cap="flat" cmpd="sng" algn="ctr">
            <a:solidFill>
              <a:srgbClr val="FFFF00"/>
            </a:solidFill>
            <a:prstDash val="solid"/>
            <a:round/>
            <a:headEnd type="none" w="med" len="med"/>
            <a:tailEnd type="none" w="med" len="med"/>
          </a:ln>
          <a:effectLst/>
        </p:spPr>
        <p:txBody>
          <a:bodyPr vert="horz" wrap="square" lIns="90000" tIns="46800" rIns="90000" bIns="46800" numCol="1" rtlCol="0" anchor="t" anchorCtr="0" compatLnSpc="1">
            <a:prstTxWarp prst="textNoShape">
              <a:avLst/>
            </a:prstTxWarp>
            <a:spAutoFit/>
          </a:bodyPr>
          <a:lstStyle/>
          <a:p>
            <a:pPr marL="269875" marR="0" indent="-269875" algn="l" defTabSz="914400" rtl="0" eaLnBrk="1" fontAlgn="base" latinLnBrk="0" hangingPunct="1">
              <a:lnSpc>
                <a:spcPct val="100000"/>
              </a:lnSpc>
              <a:spcBef>
                <a:spcPct val="0"/>
              </a:spcBef>
              <a:spcAft>
                <a:spcPct val="0"/>
              </a:spcAft>
              <a:buClrTx/>
              <a:buSzTx/>
              <a:buFontTx/>
              <a:buNone/>
              <a:tabLst/>
            </a:pPr>
            <a:endParaRPr kumimoji="1" lang="ja-JP" altLang="en-US" sz="3600" b="0" i="0" u="none" strike="noStrike" cap="none" normalizeH="0" baseline="0" smtClean="0">
              <a:ln>
                <a:noFill/>
              </a:ln>
              <a:solidFill>
                <a:schemeClr val="tx1"/>
              </a:solidFill>
              <a:effectLst/>
              <a:latin typeface="Arial" charset="0"/>
              <a:ea typeface="ＭＳ Ｐゴシック" pitchFamily="50" charset="-128"/>
            </a:endParaRPr>
          </a:p>
        </p:txBody>
      </p:sp>
      <p:sp>
        <p:nvSpPr>
          <p:cNvPr id="23" name="正方形/長方形 22"/>
          <p:cNvSpPr/>
          <p:nvPr/>
        </p:nvSpPr>
        <p:spPr bwMode="auto">
          <a:xfrm>
            <a:off x="1151620" y="1988840"/>
            <a:ext cx="2576896" cy="180000"/>
          </a:xfrm>
          <a:prstGeom prst="rect">
            <a:avLst/>
          </a:prstGeom>
          <a:noFill/>
          <a:ln w="38100" cap="flat" cmpd="sng" algn="ctr">
            <a:solidFill>
              <a:srgbClr val="FFFF00"/>
            </a:solidFill>
            <a:prstDash val="solid"/>
            <a:round/>
            <a:headEnd type="none" w="med" len="med"/>
            <a:tailEnd type="none" w="med" len="med"/>
          </a:ln>
          <a:effectLst/>
        </p:spPr>
        <p:txBody>
          <a:bodyPr vert="horz" wrap="square" lIns="90000" tIns="46800" rIns="90000" bIns="46800" numCol="1" rtlCol="0" anchor="t" anchorCtr="0" compatLnSpc="1">
            <a:prstTxWarp prst="textNoShape">
              <a:avLst/>
            </a:prstTxWarp>
            <a:spAutoFit/>
          </a:bodyPr>
          <a:lstStyle/>
          <a:p>
            <a:pPr marL="269875" marR="0" indent="-269875" algn="l" defTabSz="914400" rtl="0" eaLnBrk="1" fontAlgn="base" latinLnBrk="0" hangingPunct="1">
              <a:lnSpc>
                <a:spcPct val="100000"/>
              </a:lnSpc>
              <a:spcBef>
                <a:spcPct val="0"/>
              </a:spcBef>
              <a:spcAft>
                <a:spcPct val="0"/>
              </a:spcAft>
              <a:buClrTx/>
              <a:buSzTx/>
              <a:buFontTx/>
              <a:buNone/>
              <a:tabLst/>
            </a:pPr>
            <a:endParaRPr kumimoji="1" lang="ja-JP" altLang="en-US" sz="3600" b="0" i="0" u="none" strike="noStrike" cap="none" normalizeH="0" baseline="0" smtClean="0">
              <a:ln>
                <a:noFill/>
              </a:ln>
              <a:solidFill>
                <a:schemeClr val="tx1"/>
              </a:solidFill>
              <a:effectLst/>
              <a:latin typeface="Arial" charset="0"/>
              <a:ea typeface="ＭＳ Ｐゴシック" pitchFamily="50" charset="-128"/>
            </a:endParaRPr>
          </a:p>
        </p:txBody>
      </p:sp>
      <p:pic>
        <p:nvPicPr>
          <p:cNvPr id="6" name="Picture 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21269" y="2600908"/>
            <a:ext cx="4990791" cy="299274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5641125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70635" y="1433580"/>
            <a:ext cx="3665861" cy="36516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3" name="Picture 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9242" y="2812511"/>
            <a:ext cx="4990810" cy="299275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9" name="円/楕円 8"/>
          <p:cNvSpPr/>
          <p:nvPr/>
        </p:nvSpPr>
        <p:spPr bwMode="auto">
          <a:xfrm>
            <a:off x="7227084" y="3320988"/>
            <a:ext cx="144000" cy="504000"/>
          </a:xfrm>
          <a:prstGeom prst="ellipse">
            <a:avLst/>
          </a:prstGeom>
          <a:noFill/>
          <a:ln w="38100" cap="flat" cmpd="sng" algn="ctr">
            <a:solidFill>
              <a:schemeClr val="tx1"/>
            </a:solidFill>
            <a:prstDash val="solid"/>
            <a:round/>
            <a:headEnd type="none" w="med" len="med"/>
            <a:tailEnd type="none" w="med" len="med"/>
          </a:ln>
          <a:effectLst/>
        </p:spPr>
        <p:txBody>
          <a:bodyPr vert="horz" wrap="square" lIns="90000" tIns="46800" rIns="90000" bIns="46800" numCol="1" rtlCol="0" anchor="t" anchorCtr="0" compatLnSpc="1">
            <a:prstTxWarp prst="textNoShape">
              <a:avLst/>
            </a:prstTxWarp>
            <a:spAutoFit/>
          </a:bodyPr>
          <a:lstStyle/>
          <a:p>
            <a:pPr marL="269875" marR="0" indent="-269875" algn="l" defTabSz="914400" rtl="0" eaLnBrk="1" fontAlgn="base" latinLnBrk="0" hangingPunct="1">
              <a:lnSpc>
                <a:spcPct val="100000"/>
              </a:lnSpc>
              <a:spcBef>
                <a:spcPct val="0"/>
              </a:spcBef>
              <a:spcAft>
                <a:spcPct val="0"/>
              </a:spcAft>
              <a:buClrTx/>
              <a:buSzTx/>
              <a:buFontTx/>
              <a:buNone/>
              <a:tabLst/>
            </a:pPr>
            <a:endParaRPr kumimoji="1" lang="ja-JP" altLang="en-US" sz="3600" b="0" i="0" u="none" strike="noStrike" cap="none" normalizeH="0" baseline="0" smtClean="0">
              <a:ln>
                <a:noFill/>
              </a:ln>
              <a:solidFill>
                <a:schemeClr val="tx1"/>
              </a:solidFill>
              <a:effectLst/>
              <a:latin typeface="Arial" charset="0"/>
              <a:ea typeface="ＭＳ Ｐゴシック" pitchFamily="50" charset="-128"/>
            </a:endParaRPr>
          </a:p>
        </p:txBody>
      </p:sp>
      <p:sp>
        <p:nvSpPr>
          <p:cNvPr id="26" name="円/楕円 25"/>
          <p:cNvSpPr/>
          <p:nvPr/>
        </p:nvSpPr>
        <p:spPr bwMode="auto">
          <a:xfrm>
            <a:off x="7172868" y="2600908"/>
            <a:ext cx="144000" cy="504000"/>
          </a:xfrm>
          <a:prstGeom prst="ellipse">
            <a:avLst/>
          </a:prstGeom>
          <a:noFill/>
          <a:ln w="38100" cap="flat" cmpd="sng" algn="ctr">
            <a:solidFill>
              <a:schemeClr val="tx1"/>
            </a:solidFill>
            <a:prstDash val="solid"/>
            <a:round/>
            <a:headEnd type="none" w="med" len="med"/>
            <a:tailEnd type="none" w="med" len="med"/>
          </a:ln>
          <a:effectLst/>
        </p:spPr>
        <p:txBody>
          <a:bodyPr vert="horz" wrap="square" lIns="90000" tIns="46800" rIns="90000" bIns="46800" numCol="1" rtlCol="0" anchor="t" anchorCtr="0" compatLnSpc="1">
            <a:prstTxWarp prst="textNoShape">
              <a:avLst/>
            </a:prstTxWarp>
            <a:spAutoFit/>
          </a:bodyPr>
          <a:lstStyle/>
          <a:p>
            <a:pPr marL="269875" marR="0" indent="-269875" algn="l" defTabSz="914400" rtl="0" eaLnBrk="1" fontAlgn="base" latinLnBrk="0" hangingPunct="1">
              <a:lnSpc>
                <a:spcPct val="100000"/>
              </a:lnSpc>
              <a:spcBef>
                <a:spcPct val="0"/>
              </a:spcBef>
              <a:spcAft>
                <a:spcPct val="0"/>
              </a:spcAft>
              <a:buClrTx/>
              <a:buSzTx/>
              <a:buFontTx/>
              <a:buNone/>
              <a:tabLst/>
            </a:pPr>
            <a:endParaRPr kumimoji="1" lang="ja-JP" altLang="en-US" sz="3600" b="0" i="0" u="none" strike="noStrike" cap="none" normalizeH="0" baseline="0" smtClean="0">
              <a:ln>
                <a:noFill/>
              </a:ln>
              <a:solidFill>
                <a:schemeClr val="tx1"/>
              </a:solidFill>
              <a:effectLst/>
              <a:latin typeface="Arial" charset="0"/>
              <a:ea typeface="ＭＳ Ｐゴシック" pitchFamily="50" charset="-128"/>
            </a:endParaRPr>
          </a:p>
        </p:txBody>
      </p:sp>
      <p:cxnSp>
        <p:nvCxnSpPr>
          <p:cNvPr id="12" name="直線矢印コネクタ 11"/>
          <p:cNvCxnSpPr/>
          <p:nvPr/>
        </p:nvCxnSpPr>
        <p:spPr bwMode="auto">
          <a:xfrm flipH="1">
            <a:off x="6696236" y="3824988"/>
            <a:ext cx="548632" cy="576120"/>
          </a:xfrm>
          <a:prstGeom prst="straightConnector1">
            <a:avLst/>
          </a:prstGeom>
          <a:solidFill>
            <a:schemeClr val="accent1"/>
          </a:solidFill>
          <a:ln w="38100" cap="flat" cmpd="sng" algn="ctr">
            <a:solidFill>
              <a:schemeClr val="tx1"/>
            </a:solidFill>
            <a:prstDash val="solid"/>
            <a:round/>
            <a:headEnd type="none" w="med" len="med"/>
            <a:tailEnd type="arrow"/>
          </a:ln>
          <a:effectLst/>
        </p:spPr>
      </p:cxnSp>
      <p:cxnSp>
        <p:nvCxnSpPr>
          <p:cNvPr id="14" name="直線矢印コネクタ 13"/>
          <p:cNvCxnSpPr/>
          <p:nvPr/>
        </p:nvCxnSpPr>
        <p:spPr bwMode="auto">
          <a:xfrm flipV="1">
            <a:off x="7299084" y="2168860"/>
            <a:ext cx="441268" cy="432048"/>
          </a:xfrm>
          <a:prstGeom prst="straightConnector1">
            <a:avLst/>
          </a:prstGeom>
          <a:solidFill>
            <a:schemeClr val="accent1"/>
          </a:solidFill>
          <a:ln w="38100" cap="flat" cmpd="sng" algn="ctr">
            <a:solidFill>
              <a:schemeClr val="tx1"/>
            </a:solidFill>
            <a:prstDash val="solid"/>
            <a:round/>
            <a:headEnd type="none" w="med" len="med"/>
            <a:tailEnd type="arrow"/>
          </a:ln>
          <a:effectLst/>
        </p:spPr>
      </p:cxnSp>
      <p:sp>
        <p:nvSpPr>
          <p:cNvPr id="18" name="テキスト ボックス 17"/>
          <p:cNvSpPr txBox="1"/>
          <p:nvPr/>
        </p:nvSpPr>
        <p:spPr>
          <a:xfrm>
            <a:off x="6156176" y="4437112"/>
            <a:ext cx="720080" cy="461665"/>
          </a:xfrm>
          <a:prstGeom prst="rect">
            <a:avLst/>
          </a:prstGeom>
          <a:solidFill>
            <a:schemeClr val="bg1"/>
          </a:solidFill>
          <a:ln w="25400">
            <a:solidFill>
              <a:schemeClr val="tx1"/>
            </a:solidFill>
          </a:ln>
        </p:spPr>
        <p:txBody>
          <a:bodyPr wrap="square" rtlCol="0">
            <a:spAutoFit/>
          </a:bodyPr>
          <a:lstStyle/>
          <a:p>
            <a:r>
              <a:rPr kumimoji="1" lang="en-US" altLang="ja-JP" sz="2400" b="1" dirty="0" smtClean="0"/>
              <a:t>S11</a:t>
            </a:r>
            <a:endParaRPr kumimoji="1" lang="ja-JP" altLang="en-US" sz="2400" b="1" dirty="0"/>
          </a:p>
        </p:txBody>
      </p:sp>
      <p:sp>
        <p:nvSpPr>
          <p:cNvPr id="32" name="テキスト ボックス 31"/>
          <p:cNvSpPr txBox="1"/>
          <p:nvPr/>
        </p:nvSpPr>
        <p:spPr>
          <a:xfrm>
            <a:off x="7519718" y="1664804"/>
            <a:ext cx="756000" cy="461665"/>
          </a:xfrm>
          <a:prstGeom prst="rect">
            <a:avLst/>
          </a:prstGeom>
          <a:solidFill>
            <a:schemeClr val="bg1"/>
          </a:solidFill>
          <a:ln w="25400">
            <a:solidFill>
              <a:schemeClr val="tx1"/>
            </a:solidFill>
          </a:ln>
        </p:spPr>
        <p:txBody>
          <a:bodyPr wrap="square" rtlCol="0">
            <a:spAutoFit/>
          </a:bodyPr>
          <a:lstStyle/>
          <a:p>
            <a:r>
              <a:rPr kumimoji="1" lang="en-US" altLang="ja-JP" sz="2400" b="1" dirty="0" smtClean="0"/>
              <a:t>S22</a:t>
            </a:r>
            <a:endParaRPr kumimoji="1" lang="ja-JP" altLang="en-US" sz="2400" b="1" dirty="0"/>
          </a:p>
        </p:txBody>
      </p:sp>
      <p:sp>
        <p:nvSpPr>
          <p:cNvPr id="17" name="テキスト ボックス 16"/>
          <p:cNvSpPr txBox="1"/>
          <p:nvPr/>
        </p:nvSpPr>
        <p:spPr>
          <a:xfrm>
            <a:off x="215516" y="5751257"/>
            <a:ext cx="8712967" cy="954107"/>
          </a:xfrm>
          <a:prstGeom prst="rect">
            <a:avLst/>
          </a:prstGeom>
          <a:noFill/>
        </p:spPr>
        <p:txBody>
          <a:bodyPr wrap="square" rtlCol="0">
            <a:spAutoFit/>
          </a:bodyPr>
          <a:lstStyle/>
          <a:p>
            <a:pPr marL="457200" indent="-457200" algn="l">
              <a:buFont typeface="Arial" pitchFamily="34" charset="0"/>
              <a:buChar char="•"/>
            </a:pPr>
            <a:r>
              <a:rPr lang="ja-JP" altLang="en-US" sz="2800" dirty="0"/>
              <a:t>カップリング</a:t>
            </a:r>
            <a:r>
              <a:rPr lang="ja-JP" altLang="en-US" sz="2800" dirty="0" smtClean="0"/>
              <a:t>の</a:t>
            </a:r>
            <a:r>
              <a:rPr lang="ja-JP" altLang="en-US" sz="2800" dirty="0"/>
              <a:t>影響</a:t>
            </a:r>
            <a:r>
              <a:rPr lang="ja-JP" altLang="en-US" sz="2800" dirty="0" smtClean="0"/>
              <a:t>は</a:t>
            </a:r>
            <a:r>
              <a:rPr lang="en-US" altLang="ja-JP" sz="2800" dirty="0" smtClean="0"/>
              <a:t>GND</a:t>
            </a:r>
            <a:r>
              <a:rPr lang="ja-JP" altLang="en-US" sz="2800" dirty="0" smtClean="0"/>
              <a:t>を間に必要量入れることにより抑えることができる</a:t>
            </a:r>
            <a:r>
              <a:rPr lang="en-US" altLang="ja-JP" sz="2800" dirty="0" smtClean="0"/>
              <a:t>(200μm</a:t>
            </a:r>
            <a:r>
              <a:rPr lang="ja-JP" altLang="en-US" sz="2800" dirty="0" smtClean="0"/>
              <a:t>では</a:t>
            </a:r>
            <a:r>
              <a:rPr lang="en-US" altLang="ja-JP" sz="2800" dirty="0" smtClean="0"/>
              <a:t>GND30μm</a:t>
            </a:r>
            <a:r>
              <a:rPr lang="ja-JP" altLang="en-US" sz="2800" dirty="0" smtClean="0"/>
              <a:t>程度</a:t>
            </a:r>
            <a:r>
              <a:rPr lang="en-US" altLang="ja-JP" sz="2800" dirty="0" smtClean="0"/>
              <a:t>)</a:t>
            </a:r>
            <a:endParaRPr kumimoji="1" lang="en-US" altLang="ja-JP" sz="2800" dirty="0" smtClean="0"/>
          </a:p>
        </p:txBody>
      </p:sp>
      <p:sp>
        <p:nvSpPr>
          <p:cNvPr id="20" name="タイトル 1"/>
          <p:cNvSpPr>
            <a:spLocks noGrp="1"/>
          </p:cNvSpPr>
          <p:nvPr>
            <p:ph type="title"/>
          </p:nvPr>
        </p:nvSpPr>
        <p:spPr>
          <a:xfrm>
            <a:off x="107504" y="39713"/>
            <a:ext cx="8696611" cy="661962"/>
          </a:xfrm>
        </p:spPr>
        <p:txBody>
          <a:bodyPr/>
          <a:lstStyle/>
          <a:p>
            <a:r>
              <a:rPr kumimoji="1" lang="ja-JP" altLang="en-US" b="1" dirty="0" smtClean="0"/>
              <a:t>線路間の長さを変えた場合（</a:t>
            </a:r>
            <a:r>
              <a:rPr kumimoji="1" lang="en-US" altLang="ja-JP" b="1" dirty="0" smtClean="0"/>
              <a:t>TL200μm</a:t>
            </a:r>
            <a:r>
              <a:rPr kumimoji="1" lang="ja-JP" altLang="en-US" b="1" dirty="0" smtClean="0"/>
              <a:t>）</a:t>
            </a:r>
            <a:endParaRPr kumimoji="1" lang="ja-JP" altLang="en-US" b="1" dirty="0"/>
          </a:p>
        </p:txBody>
      </p:sp>
      <p:pic>
        <p:nvPicPr>
          <p:cNvPr id="2050" name="Picture 2" descr="C:\Documents and Settings\Administrator\デスクトップ\WS000001.BMP"/>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330961" y="899013"/>
            <a:ext cx="2196244" cy="1978099"/>
          </a:xfrm>
          <a:prstGeom prst="rect">
            <a:avLst/>
          </a:prstGeom>
          <a:noFill/>
          <a:extLst>
            <a:ext uri="{909E8E84-426E-40DD-AFC4-6F175D3DCCD1}">
              <a14:hiddenFill xmlns:a14="http://schemas.microsoft.com/office/drawing/2010/main">
                <a:solidFill>
                  <a:srgbClr val="FFFFFF"/>
                </a:solidFill>
              </a14:hiddenFill>
            </a:ext>
          </a:extLst>
        </p:spPr>
      </p:pic>
      <p:cxnSp>
        <p:nvCxnSpPr>
          <p:cNvPr id="19" name="直線矢印コネクタ 18"/>
          <p:cNvCxnSpPr/>
          <p:nvPr/>
        </p:nvCxnSpPr>
        <p:spPr bwMode="auto">
          <a:xfrm>
            <a:off x="1330961" y="827390"/>
            <a:ext cx="2196244" cy="0"/>
          </a:xfrm>
          <a:prstGeom prst="straightConnector1">
            <a:avLst/>
          </a:prstGeom>
          <a:solidFill>
            <a:schemeClr val="accent1"/>
          </a:solidFill>
          <a:ln w="38100" cap="flat" cmpd="sng" algn="ctr">
            <a:solidFill>
              <a:schemeClr val="tx1"/>
            </a:solidFill>
            <a:prstDash val="solid"/>
            <a:round/>
            <a:headEnd type="arrow"/>
            <a:tailEnd type="arrow"/>
          </a:ln>
          <a:effectLst/>
        </p:spPr>
      </p:cxnSp>
      <p:sp>
        <p:nvSpPr>
          <p:cNvPr id="21" name="テキスト ボックス 20"/>
          <p:cNvSpPr txBox="1"/>
          <p:nvPr/>
        </p:nvSpPr>
        <p:spPr>
          <a:xfrm>
            <a:off x="3383868" y="627075"/>
            <a:ext cx="1404156" cy="461665"/>
          </a:xfrm>
          <a:prstGeom prst="rect">
            <a:avLst/>
          </a:prstGeom>
          <a:noFill/>
        </p:spPr>
        <p:txBody>
          <a:bodyPr wrap="square" rtlCol="0">
            <a:spAutoFit/>
          </a:bodyPr>
          <a:lstStyle/>
          <a:p>
            <a:r>
              <a:rPr kumimoji="1" lang="en-US" altLang="ja-JP" sz="2400" b="1" dirty="0" smtClean="0"/>
              <a:t>200μm</a:t>
            </a:r>
            <a:endParaRPr kumimoji="1" lang="ja-JP" altLang="en-US" sz="2400" b="1" dirty="0"/>
          </a:p>
        </p:txBody>
      </p:sp>
      <p:cxnSp>
        <p:nvCxnSpPr>
          <p:cNvPr id="4" name="直線矢印コネクタ 3"/>
          <p:cNvCxnSpPr/>
          <p:nvPr/>
        </p:nvCxnSpPr>
        <p:spPr bwMode="auto">
          <a:xfrm flipV="1">
            <a:off x="3599892" y="1556792"/>
            <a:ext cx="0" cy="684076"/>
          </a:xfrm>
          <a:prstGeom prst="straightConnector1">
            <a:avLst/>
          </a:prstGeom>
          <a:solidFill>
            <a:schemeClr val="accent1"/>
          </a:solidFill>
          <a:ln w="38100" cap="flat" cmpd="sng" algn="ctr">
            <a:solidFill>
              <a:schemeClr val="tx1"/>
            </a:solidFill>
            <a:prstDash val="solid"/>
            <a:round/>
            <a:headEnd type="arrow"/>
            <a:tailEnd type="arrow"/>
          </a:ln>
          <a:effectLst/>
        </p:spPr>
      </p:cxnSp>
      <p:sp>
        <p:nvSpPr>
          <p:cNvPr id="22" name="テキスト ボックス 21"/>
          <p:cNvSpPr txBox="1"/>
          <p:nvPr/>
        </p:nvSpPr>
        <p:spPr>
          <a:xfrm>
            <a:off x="3457734" y="1649712"/>
            <a:ext cx="1870350" cy="461665"/>
          </a:xfrm>
          <a:prstGeom prst="rect">
            <a:avLst/>
          </a:prstGeom>
          <a:noFill/>
        </p:spPr>
        <p:txBody>
          <a:bodyPr wrap="square" rtlCol="0">
            <a:spAutoFit/>
          </a:bodyPr>
          <a:lstStyle/>
          <a:p>
            <a:r>
              <a:rPr lang="en-US" altLang="ja-JP" sz="2400" b="1" dirty="0" err="1" smtClean="0"/>
              <a:t>GND:</a:t>
            </a:r>
            <a:r>
              <a:rPr lang="en-US" altLang="ja-JP" sz="2400" b="1" i="1" dirty="0" err="1" smtClean="0"/>
              <a:t>d</a:t>
            </a:r>
            <a:r>
              <a:rPr kumimoji="1" lang="en-US" altLang="ja-JP" sz="2400" b="1" dirty="0" smtClean="0"/>
              <a:t> </a:t>
            </a:r>
            <a:r>
              <a:rPr kumimoji="1" lang="en-US" altLang="ja-JP" sz="2400" b="1" dirty="0" err="1" smtClean="0"/>
              <a:t>μm</a:t>
            </a:r>
            <a:endParaRPr kumimoji="1" lang="ja-JP" altLang="en-US" sz="2400" b="1" dirty="0"/>
          </a:p>
        </p:txBody>
      </p:sp>
      <p:cxnSp>
        <p:nvCxnSpPr>
          <p:cNvPr id="25" name="直線矢印コネクタ 24"/>
          <p:cNvCxnSpPr/>
          <p:nvPr/>
        </p:nvCxnSpPr>
        <p:spPr bwMode="auto">
          <a:xfrm flipH="1">
            <a:off x="3599892" y="2472861"/>
            <a:ext cx="360040" cy="0"/>
          </a:xfrm>
          <a:prstGeom prst="straightConnector1">
            <a:avLst/>
          </a:prstGeom>
          <a:solidFill>
            <a:schemeClr val="accent1"/>
          </a:solidFill>
          <a:ln w="38100" cap="flat" cmpd="sng" algn="ctr">
            <a:solidFill>
              <a:schemeClr val="tx1"/>
            </a:solidFill>
            <a:prstDash val="solid"/>
            <a:round/>
            <a:headEnd type="none" w="med" len="med"/>
            <a:tailEnd type="arrow"/>
          </a:ln>
          <a:effectLst/>
        </p:spPr>
      </p:cxnSp>
      <p:sp>
        <p:nvSpPr>
          <p:cNvPr id="27" name="テキスト ボックス 26"/>
          <p:cNvSpPr txBox="1"/>
          <p:nvPr/>
        </p:nvSpPr>
        <p:spPr>
          <a:xfrm>
            <a:off x="3890448" y="2272806"/>
            <a:ext cx="1363770" cy="400110"/>
          </a:xfrm>
          <a:prstGeom prst="rect">
            <a:avLst/>
          </a:prstGeom>
          <a:noFill/>
        </p:spPr>
        <p:txBody>
          <a:bodyPr wrap="square" rtlCol="0">
            <a:spAutoFit/>
          </a:bodyPr>
          <a:lstStyle/>
          <a:p>
            <a:pPr algn="l"/>
            <a:r>
              <a:rPr kumimoji="1" lang="ja-JP" altLang="en-US" sz="2000" b="1" dirty="0" smtClean="0"/>
              <a:t>信号線</a:t>
            </a:r>
            <a:endParaRPr kumimoji="1" lang="ja-JP" altLang="en-US" sz="2000" b="1" dirty="0"/>
          </a:p>
        </p:txBody>
      </p:sp>
      <p:cxnSp>
        <p:nvCxnSpPr>
          <p:cNvPr id="28" name="直線矢印コネクタ 27"/>
          <p:cNvCxnSpPr/>
          <p:nvPr/>
        </p:nvCxnSpPr>
        <p:spPr bwMode="auto">
          <a:xfrm flipH="1">
            <a:off x="3599892" y="1360803"/>
            <a:ext cx="360040" cy="0"/>
          </a:xfrm>
          <a:prstGeom prst="straightConnector1">
            <a:avLst/>
          </a:prstGeom>
          <a:solidFill>
            <a:schemeClr val="accent1"/>
          </a:solidFill>
          <a:ln w="38100" cap="flat" cmpd="sng" algn="ctr">
            <a:solidFill>
              <a:schemeClr val="tx1"/>
            </a:solidFill>
            <a:prstDash val="solid"/>
            <a:round/>
            <a:headEnd type="none" w="med" len="med"/>
            <a:tailEnd type="arrow"/>
          </a:ln>
          <a:effectLst/>
        </p:spPr>
      </p:cxnSp>
      <p:sp>
        <p:nvSpPr>
          <p:cNvPr id="29" name="テキスト ボックス 28"/>
          <p:cNvSpPr txBox="1"/>
          <p:nvPr/>
        </p:nvSpPr>
        <p:spPr>
          <a:xfrm>
            <a:off x="3890448" y="1160748"/>
            <a:ext cx="1363770" cy="400110"/>
          </a:xfrm>
          <a:prstGeom prst="rect">
            <a:avLst/>
          </a:prstGeom>
          <a:noFill/>
        </p:spPr>
        <p:txBody>
          <a:bodyPr wrap="square" rtlCol="0">
            <a:spAutoFit/>
          </a:bodyPr>
          <a:lstStyle/>
          <a:p>
            <a:pPr algn="l"/>
            <a:r>
              <a:rPr kumimoji="1" lang="ja-JP" altLang="en-US" sz="2000" b="1" dirty="0" smtClean="0"/>
              <a:t>信号線</a:t>
            </a:r>
            <a:endParaRPr kumimoji="1" lang="ja-JP" altLang="en-US" sz="2000" b="1" dirty="0"/>
          </a:p>
        </p:txBody>
      </p:sp>
      <p:sp>
        <p:nvSpPr>
          <p:cNvPr id="30" name="正方形/長方形 29"/>
          <p:cNvSpPr/>
          <p:nvPr/>
        </p:nvSpPr>
        <p:spPr bwMode="auto">
          <a:xfrm>
            <a:off x="1331884" y="1268780"/>
            <a:ext cx="2196000" cy="180000"/>
          </a:xfrm>
          <a:prstGeom prst="rect">
            <a:avLst/>
          </a:prstGeom>
          <a:noFill/>
          <a:ln w="38100" cap="flat" cmpd="sng" algn="ctr">
            <a:solidFill>
              <a:srgbClr val="FFFF00"/>
            </a:solidFill>
            <a:prstDash val="solid"/>
            <a:round/>
            <a:headEnd type="none" w="med" len="med"/>
            <a:tailEnd type="none" w="med" len="med"/>
          </a:ln>
          <a:effectLst/>
        </p:spPr>
        <p:txBody>
          <a:bodyPr vert="horz" wrap="square" lIns="90000" tIns="46800" rIns="90000" bIns="46800" numCol="1" rtlCol="0" anchor="t" anchorCtr="0" compatLnSpc="1">
            <a:prstTxWarp prst="textNoShape">
              <a:avLst/>
            </a:prstTxWarp>
            <a:spAutoFit/>
          </a:bodyPr>
          <a:lstStyle/>
          <a:p>
            <a:pPr marL="269875" marR="0" indent="-269875" algn="l" defTabSz="914400" rtl="0" eaLnBrk="1" fontAlgn="base" latinLnBrk="0" hangingPunct="1">
              <a:lnSpc>
                <a:spcPct val="100000"/>
              </a:lnSpc>
              <a:spcBef>
                <a:spcPct val="0"/>
              </a:spcBef>
              <a:spcAft>
                <a:spcPct val="0"/>
              </a:spcAft>
              <a:buClrTx/>
              <a:buSzTx/>
              <a:buFontTx/>
              <a:buNone/>
              <a:tabLst/>
            </a:pPr>
            <a:endParaRPr kumimoji="1" lang="ja-JP" altLang="en-US" sz="3600" b="0" i="0" u="none" strike="noStrike" cap="none" normalizeH="0" baseline="0" smtClean="0">
              <a:ln>
                <a:noFill/>
              </a:ln>
              <a:solidFill>
                <a:schemeClr val="tx1"/>
              </a:solidFill>
              <a:effectLst/>
              <a:latin typeface="Arial" charset="0"/>
              <a:ea typeface="ＭＳ Ｐゴシック" pitchFamily="50" charset="-128"/>
            </a:endParaRPr>
          </a:p>
        </p:txBody>
      </p:sp>
      <p:sp>
        <p:nvSpPr>
          <p:cNvPr id="31" name="正方形/長方形 30"/>
          <p:cNvSpPr/>
          <p:nvPr/>
        </p:nvSpPr>
        <p:spPr bwMode="auto">
          <a:xfrm>
            <a:off x="1331640" y="2370037"/>
            <a:ext cx="2196000" cy="180000"/>
          </a:xfrm>
          <a:prstGeom prst="rect">
            <a:avLst/>
          </a:prstGeom>
          <a:noFill/>
          <a:ln w="38100" cap="flat" cmpd="sng" algn="ctr">
            <a:solidFill>
              <a:srgbClr val="FFFF00"/>
            </a:solidFill>
            <a:prstDash val="solid"/>
            <a:round/>
            <a:headEnd type="none" w="med" len="med"/>
            <a:tailEnd type="none" w="med" len="med"/>
          </a:ln>
          <a:effectLst/>
        </p:spPr>
        <p:txBody>
          <a:bodyPr vert="horz" wrap="square" lIns="90000" tIns="46800" rIns="90000" bIns="46800" numCol="1" rtlCol="0" anchor="t" anchorCtr="0" compatLnSpc="1">
            <a:prstTxWarp prst="textNoShape">
              <a:avLst/>
            </a:prstTxWarp>
            <a:spAutoFit/>
          </a:bodyPr>
          <a:lstStyle/>
          <a:p>
            <a:pPr marL="269875" marR="0" indent="-269875" algn="l" defTabSz="914400" rtl="0" eaLnBrk="1" fontAlgn="base" latinLnBrk="0" hangingPunct="1">
              <a:lnSpc>
                <a:spcPct val="100000"/>
              </a:lnSpc>
              <a:spcBef>
                <a:spcPct val="0"/>
              </a:spcBef>
              <a:spcAft>
                <a:spcPct val="0"/>
              </a:spcAft>
              <a:buClrTx/>
              <a:buSzTx/>
              <a:buFontTx/>
              <a:buNone/>
              <a:tabLst/>
            </a:pPr>
            <a:endParaRPr kumimoji="1" lang="ja-JP" altLang="en-US" sz="3600" b="0" i="0" u="none" strike="noStrike" cap="none" normalizeH="0" baseline="0" smtClean="0">
              <a:ln>
                <a:noFill/>
              </a:ln>
              <a:solidFill>
                <a:schemeClr val="tx1"/>
              </a:solidFill>
              <a:effectLst/>
              <a:latin typeface="Arial" charset="0"/>
              <a:ea typeface="ＭＳ Ｐゴシック" pitchFamily="50" charset="-128"/>
            </a:endParaRPr>
          </a:p>
        </p:txBody>
      </p:sp>
    </p:spTree>
    <p:extLst>
      <p:ext uri="{BB962C8B-B14F-4D97-AF65-F5344CB8AC3E}">
        <p14:creationId xmlns:p14="http://schemas.microsoft.com/office/powerpoint/2010/main" val="3157601875"/>
      </p:ext>
    </p:extLst>
  </p:cSld>
  <p:clrMapOvr>
    <a:masterClrMapping/>
  </p:clrMapOvr>
  <p:timing>
    <p:tnLst>
      <p:par>
        <p:cTn id="1" dur="indefinite" restart="never" nodeType="tmRoot"/>
      </p:par>
    </p:tnLst>
  </p:timing>
</p:sld>
</file>

<file path=ppt/theme/theme1.xml><?xml version="1.0" encoding="utf-8"?>
<a:theme xmlns:a="http://schemas.openxmlformats.org/drawingml/2006/main" name="標準デザイン">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Arial"/>
        <a:ea typeface="ＭＳ 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noFill/>
        <a:ln w="38100" cap="flat" cmpd="sng" algn="ctr">
          <a:solidFill>
            <a:srgbClr val="FF0000"/>
          </a:solidFill>
          <a:prstDash val="solid"/>
          <a:round/>
          <a:headEnd type="none" w="med" len="med"/>
          <a:tailEnd type="none" w="med" len="med"/>
        </a:ln>
        <a:effectLst/>
      </a:spPr>
      <a:bodyPr vert="horz" wrap="square" lIns="90000" tIns="46800" rIns="90000" bIns="46800" numCol="1" rtlCol="0" anchor="t" anchorCtr="0" compatLnSpc="1">
        <a:prstTxWarp prst="textNoShape">
          <a:avLst/>
        </a:prstTxWarp>
        <a:spAutoFit/>
      </a:bodyPr>
      <a:lstStyle>
        <a:defPPr marL="269875" marR="0" indent="-269875" algn="l" defTabSz="914400" rtl="0" eaLnBrk="1" fontAlgn="base" latinLnBrk="0" hangingPunct="1">
          <a:lnSpc>
            <a:spcPct val="100000"/>
          </a:lnSpc>
          <a:spcBef>
            <a:spcPct val="0"/>
          </a:spcBef>
          <a:spcAft>
            <a:spcPct val="0"/>
          </a:spcAft>
          <a:buClrTx/>
          <a:buSzTx/>
          <a:buFontTx/>
          <a:buNone/>
          <a:tabLst/>
          <a:defRPr kumimoji="1" sz="3600" b="0" i="0" u="none" strike="noStrike" cap="none" normalizeH="0" baseline="0" smtClean="0">
            <a:ln>
              <a:noFill/>
            </a:ln>
            <a:solidFill>
              <a:schemeClr val="tx1"/>
            </a:solidFill>
            <a:effectLst/>
            <a:latin typeface="Arial" charset="0"/>
            <a:ea typeface="ＭＳ Ｐゴシック" pitchFamily="50" charset="-128"/>
          </a:defRPr>
        </a:defPPr>
      </a:lstStyle>
    </a:spDef>
    <a:lnDef>
      <a:spPr bwMode="auto">
        <a:xfrm>
          <a:off x="0" y="0"/>
          <a:ext cx="1" cy="1"/>
        </a:xfrm>
        <a:custGeom>
          <a:avLst/>
          <a:gdLst/>
          <a:ahLst/>
          <a:cxnLst/>
          <a:rect l="0" t="0" r="0" b="0"/>
          <a:pathLst/>
        </a:custGeom>
        <a:solidFill>
          <a:schemeClr val="accent1"/>
        </a:solidFill>
        <a:ln w="38100" cap="flat" cmpd="sng" algn="ctr">
          <a:solidFill>
            <a:schemeClr val="tx1"/>
          </a:solidFill>
          <a:prstDash val="solid"/>
          <a:round/>
          <a:headEnd type="none" w="med" len="med"/>
          <a:tailEnd type="none" w="med" len="med"/>
        </a:ln>
        <a:effectLst/>
      </a:spPr>
      <a:bodyPr vert="horz" wrap="none" lIns="90000" tIns="46800" rIns="90000" bIns="46800" numCol="1" anchor="t" anchorCtr="0" compatLnSpc="1">
        <a:prstTxWarp prst="textNoShape">
          <a:avLst/>
        </a:prstTxWarp>
        <a:spAutoFit/>
      </a:bodyPr>
      <a:lstStyle>
        <a:defPPr marL="269875" marR="0" indent="-269875" algn="l" defTabSz="914400" rtl="0" eaLnBrk="1" fontAlgn="base" latinLnBrk="0" hangingPunct="1">
          <a:lnSpc>
            <a:spcPct val="100000"/>
          </a:lnSpc>
          <a:spcBef>
            <a:spcPct val="0"/>
          </a:spcBef>
          <a:spcAft>
            <a:spcPct val="0"/>
          </a:spcAft>
          <a:buClrTx/>
          <a:buSzTx/>
          <a:buFontTx/>
          <a:buNone/>
          <a:tabLst/>
          <a:defRPr kumimoji="1" lang="ja-JP" altLang="en-US" sz="3600" b="0" i="0" u="none" strike="noStrike" cap="none" normalizeH="0" baseline="0" smtClean="0">
            <a:ln>
              <a:noFill/>
            </a:ln>
            <a:solidFill>
              <a:schemeClr val="tx1"/>
            </a:solidFill>
            <a:effectLst/>
            <a:latin typeface="Arial" charset="0"/>
            <a:ea typeface="ＭＳ Ｐゴシック" pitchFamily="50" charset="-128"/>
          </a:defRPr>
        </a:defPPr>
      </a:lstStyle>
    </a:lnDef>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70833</TotalTime>
  <Words>1239</Words>
  <Application>Microsoft Office PowerPoint</Application>
  <PresentationFormat>画面に合わせる (4:3)</PresentationFormat>
  <Paragraphs>153</Paragraphs>
  <Slides>12</Slides>
  <Notes>12</Notes>
  <HiddenSlides>0</HiddenSlides>
  <MMClips>0</MMClips>
  <ScaleCrop>false</ScaleCrop>
  <HeadingPairs>
    <vt:vector size="4" baseType="variant">
      <vt:variant>
        <vt:lpstr>テーマ</vt:lpstr>
      </vt:variant>
      <vt:variant>
        <vt:i4>1</vt:i4>
      </vt:variant>
      <vt:variant>
        <vt:lpstr>スライド タイトル</vt:lpstr>
      </vt:variant>
      <vt:variant>
        <vt:i4>12</vt:i4>
      </vt:variant>
    </vt:vector>
  </HeadingPairs>
  <TitlesOfParts>
    <vt:vector size="13" baseType="lpstr">
      <vt:lpstr>標準デザイン</vt:lpstr>
      <vt:lpstr>A Research on the Coupling of  Transmission Lines in 60 GHz Circuit Design</vt:lpstr>
      <vt:lpstr>発表内容</vt:lpstr>
      <vt:lpstr>研究背景</vt:lpstr>
      <vt:lpstr>レイアウト（例：4段電力増幅器）</vt:lpstr>
      <vt:lpstr>研究目的</vt:lpstr>
      <vt:lpstr>伝送線路（TL）の構造</vt:lpstr>
      <vt:lpstr>1段増幅器シミュレーション</vt:lpstr>
      <vt:lpstr>TLの長さを変えた場合（線路間5μm）</vt:lpstr>
      <vt:lpstr>線路間の長さを変えた場合（TL200μm）</vt:lpstr>
      <vt:lpstr>伝送線路間のアイソレーション</vt:lpstr>
      <vt:lpstr>まとめ</vt:lpstr>
      <vt:lpstr>PowerPoint プレゼンテーション</vt:lpstr>
    </vt:vector>
  </TitlesOfParts>
  <Manager>Matsuzawa &amp; Okada Lab</Manager>
  <Company>Tokyo Institute of Technology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Tokyo Tech Template</dc:title>
  <dc:creator>Kenichi Okada</dc:creator>
  <cp:lastModifiedBy>Matsu</cp:lastModifiedBy>
  <cp:revision>1456</cp:revision>
  <cp:lastPrinted>2013-03-18T03:35:04Z</cp:lastPrinted>
  <dcterms:created xsi:type="dcterms:W3CDTF">2007-08-31T11:03:07Z</dcterms:created>
  <dcterms:modified xsi:type="dcterms:W3CDTF">2013-03-18T04:01:27Z</dcterms:modified>
</cp:coreProperties>
</file>