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22.xml" ContentType="application/vnd.openxmlformats-officedocument.presentationml.notesSlide+xml"/>
  <Override PartName="/ppt/charts/chart4.xml" ContentType="application/vnd.openxmlformats-officedocument.drawingml.chart+xml"/>
  <Override PartName="/ppt/notesSlides/notesSlide23.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charts/chart6.xml" ContentType="application/vnd.openxmlformats-officedocument.drawingml.chart+xml"/>
  <Override PartName="/ppt/theme/themeOverride3.xml" ContentType="application/vnd.openxmlformats-officedocument.themeOverride+xml"/>
  <Override PartName="/ppt/notesSlides/notesSlide24.xml" ContentType="application/vnd.openxmlformats-officedocument.presentationml.notesSlide+xml"/>
  <Override PartName="/ppt/charts/chart7.xml" ContentType="application/vnd.openxmlformats-officedocument.drawingml.chart+xml"/>
  <Override PartName="/ppt/theme/themeOverride4.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30"/>
  </p:notesMasterIdLst>
  <p:handoutMasterIdLst>
    <p:handoutMasterId r:id="rId31"/>
  </p:handoutMasterIdLst>
  <p:sldIdLst>
    <p:sldId id="550" r:id="rId2"/>
    <p:sldId id="572" r:id="rId3"/>
    <p:sldId id="613" r:id="rId4"/>
    <p:sldId id="669" r:id="rId5"/>
    <p:sldId id="659" r:id="rId6"/>
    <p:sldId id="674" r:id="rId7"/>
    <p:sldId id="680" r:id="rId8"/>
    <p:sldId id="617" r:id="rId9"/>
    <p:sldId id="673" r:id="rId10"/>
    <p:sldId id="667" r:id="rId11"/>
    <p:sldId id="645" r:id="rId12"/>
    <p:sldId id="622" r:id="rId13"/>
    <p:sldId id="619" r:id="rId14"/>
    <p:sldId id="681" r:id="rId15"/>
    <p:sldId id="683" r:id="rId16"/>
    <p:sldId id="682" r:id="rId17"/>
    <p:sldId id="684" r:id="rId18"/>
    <p:sldId id="685" r:id="rId19"/>
    <p:sldId id="625" r:id="rId20"/>
    <p:sldId id="626" r:id="rId21"/>
    <p:sldId id="627" r:id="rId22"/>
    <p:sldId id="628" r:id="rId23"/>
    <p:sldId id="629" r:id="rId24"/>
    <p:sldId id="633" r:id="rId25"/>
    <p:sldId id="634" r:id="rId26"/>
    <p:sldId id="666" r:id="rId27"/>
    <p:sldId id="636" r:id="rId28"/>
    <p:sldId id="637" r:id="rId29"/>
  </p:sldIdLst>
  <p:sldSz cx="9144000" cy="6858000" type="screen4x3"/>
  <p:notesSz cx="6742113" cy="9872663"/>
  <p:defaultTextStyle>
    <a:defPPr>
      <a:defRPr lang="ja-JP"/>
    </a:defPPr>
    <a:lvl1pPr algn="l" rtl="0" fontAlgn="base">
      <a:spcBef>
        <a:spcPct val="0"/>
      </a:spcBef>
      <a:spcAft>
        <a:spcPct val="0"/>
      </a:spcAft>
      <a:defRPr kumimoji="1" sz="36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umimoji="1" sz="36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umimoji="1" sz="36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umimoji="1" sz="36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umimoji="1" sz="3600" kern="1200">
        <a:solidFill>
          <a:schemeClr val="tx1"/>
        </a:solidFill>
        <a:latin typeface="Arial" charset="0"/>
        <a:ea typeface="ＭＳ Ｐゴシック" pitchFamily="34" charset="-128"/>
        <a:cs typeface="Arial" charset="0"/>
      </a:defRPr>
    </a:lvl5pPr>
    <a:lvl6pPr marL="2286000" algn="l" defTabSz="914400" rtl="0" eaLnBrk="1" latinLnBrk="0" hangingPunct="1">
      <a:defRPr kumimoji="1" sz="3600" kern="1200">
        <a:solidFill>
          <a:schemeClr val="tx1"/>
        </a:solidFill>
        <a:latin typeface="Arial" charset="0"/>
        <a:ea typeface="ＭＳ Ｐゴシック" pitchFamily="34" charset="-128"/>
        <a:cs typeface="Arial" charset="0"/>
      </a:defRPr>
    </a:lvl6pPr>
    <a:lvl7pPr marL="2743200" algn="l" defTabSz="914400" rtl="0" eaLnBrk="1" latinLnBrk="0" hangingPunct="1">
      <a:defRPr kumimoji="1" sz="3600" kern="1200">
        <a:solidFill>
          <a:schemeClr val="tx1"/>
        </a:solidFill>
        <a:latin typeface="Arial" charset="0"/>
        <a:ea typeface="ＭＳ Ｐゴシック" pitchFamily="34" charset="-128"/>
        <a:cs typeface="Arial" charset="0"/>
      </a:defRPr>
    </a:lvl7pPr>
    <a:lvl8pPr marL="3200400" algn="l" defTabSz="914400" rtl="0" eaLnBrk="1" latinLnBrk="0" hangingPunct="1">
      <a:defRPr kumimoji="1" sz="3600" kern="1200">
        <a:solidFill>
          <a:schemeClr val="tx1"/>
        </a:solidFill>
        <a:latin typeface="Arial" charset="0"/>
        <a:ea typeface="ＭＳ Ｐゴシック" pitchFamily="34" charset="-128"/>
        <a:cs typeface="Arial" charset="0"/>
      </a:defRPr>
    </a:lvl8pPr>
    <a:lvl9pPr marL="3657600" algn="l" defTabSz="914400" rtl="0" eaLnBrk="1" latinLnBrk="0" hangingPunct="1">
      <a:defRPr kumimoji="1" sz="3600" kern="1200">
        <a:solidFill>
          <a:schemeClr val="tx1"/>
        </a:solidFill>
        <a:latin typeface="Arial"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CC"/>
    <a:srgbClr val="0099CC"/>
    <a:srgbClr val="33CCCC"/>
    <a:srgbClr val="FF0000"/>
    <a:srgbClr val="FFFF00"/>
    <a:srgbClr val="FFFFFF"/>
    <a:srgbClr val="BBE0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72" autoAdjust="0"/>
    <p:restoredTop sz="84170" autoAdjust="0"/>
  </p:normalViewPr>
  <p:slideViewPr>
    <p:cSldViewPr>
      <p:cViewPr varScale="1">
        <p:scale>
          <a:sx n="92" d="100"/>
          <a:sy n="92" d="100"/>
        </p:scale>
        <p:origin x="-648" y="-102"/>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75" d="100"/>
        <a:sy n="75" d="100"/>
      </p:scale>
      <p:origin x="0" y="4074"/>
    </p:cViewPr>
  </p:sorterViewPr>
  <p:notesViewPr>
    <p:cSldViewPr>
      <p:cViewPr varScale="1">
        <p:scale>
          <a:sx n="53" d="100"/>
          <a:sy n="53" d="100"/>
        </p:scale>
        <p:origin x="-1502" y="-82"/>
      </p:cViewPr>
      <p:guideLst>
        <p:guide orient="horz" pos="3110"/>
        <p:guide pos="2124"/>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J:\PhD_work_backup\Paper_submit\ASSCC_201206\ASSCC\PPT\&#21103;&#26412;DC_LT_Vd_dependence_SUM_update20121113b.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J:\PhD_work_backup\Paper_submit\ASSCC_201206\ASSCC\PPT\&#21103;&#26412;RF_LT_Freq_dependence_SUM20121113.xls"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I:\WU_Rui\Paper_submit\ASSCC_201206\ASSCC\fig\Meas\Real\PA_Performance_DiffVdd.xlsx"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1" Type="http://schemas.openxmlformats.org/officeDocument/2006/relationships/oleObject" Target="file:///J:\PhD_work_backup\Paper_submit\ASSCC_201206\ASSCC\PPT\LT_Pout_P2Update20121113.xlsx" TargetMode="Externa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I:\WU_Rui\Paper_submit\ASSCC_201206\ASSCC\fig\Meas\Real\201206_LDOPA_spectrum\Spectrum_62.64GHz_1V.xls" TargetMode="External"/><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oleObject" Target="file:///I:\WU_Rui\Paper_submit\ASSCC_201206\ASSCC\fig\Meas\Real\201206_LDOPA_spectrum\Spectrum_62.64GHz_1V.xls" TargetMode="External"/><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2" Type="http://schemas.openxmlformats.org/officeDocument/2006/relationships/oleObject" Target="file:///I:\WU_Rui\Paper_submit\ASSCC_201206\ASSCC\fig\Meas\Real\EVM_vs_Vpa_Pout.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1"/>
          <c:order val="0"/>
          <c:spPr>
            <a:ln w="38100">
              <a:solidFill>
                <a:schemeClr val="tx1"/>
              </a:solidFill>
            </a:ln>
          </c:spPr>
          <c:marker>
            <c:symbol val="none"/>
          </c:marker>
          <c:xVal>
            <c:numRef>
              <c:f>Sheet2!$F$59:$F$60</c:f>
              <c:numCache>
                <c:formatCode>General</c:formatCode>
                <c:ptCount val="2"/>
                <c:pt idx="0">
                  <c:v>0.4</c:v>
                </c:pt>
                <c:pt idx="1">
                  <c:v>0.9</c:v>
                </c:pt>
              </c:numCache>
            </c:numRef>
          </c:xVal>
          <c:yVal>
            <c:numRef>
              <c:f>Sheet2!$G$59:$G$60</c:f>
              <c:numCache>
                <c:formatCode>General</c:formatCode>
                <c:ptCount val="2"/>
                <c:pt idx="0">
                  <c:v>8.3927602326133961</c:v>
                </c:pt>
                <c:pt idx="1">
                  <c:v>40613625761.946182</c:v>
                </c:pt>
              </c:numCache>
            </c:numRef>
          </c:yVal>
          <c:smooth val="0"/>
        </c:ser>
        <c:ser>
          <c:idx val="2"/>
          <c:order val="1"/>
          <c:spPr>
            <a:ln w="28575">
              <a:noFill/>
            </a:ln>
          </c:spPr>
          <c:marker>
            <c:symbol val="diamond"/>
            <c:size val="19"/>
            <c:spPr>
              <a:solidFill>
                <a:schemeClr val="bg1"/>
              </a:solidFill>
              <a:ln w="38100">
                <a:solidFill>
                  <a:schemeClr val="tx1"/>
                </a:solidFill>
              </a:ln>
            </c:spPr>
          </c:marker>
          <c:xVal>
            <c:numRef>
              <c:f>Sheet2!$B$14:$B$16</c:f>
              <c:numCache>
                <c:formatCode>General</c:formatCode>
                <c:ptCount val="3"/>
                <c:pt idx="0">
                  <c:v>0.55555555555555558</c:v>
                </c:pt>
                <c:pt idx="1">
                  <c:v>0.5</c:v>
                </c:pt>
                <c:pt idx="2">
                  <c:v>0.45454545454545453</c:v>
                </c:pt>
              </c:numCache>
            </c:numRef>
          </c:xVal>
          <c:yVal>
            <c:numRef>
              <c:f>Sheet2!$C$9:$C$11</c:f>
              <c:numCache>
                <c:formatCode>General</c:formatCode>
                <c:ptCount val="3"/>
                <c:pt idx="0">
                  <c:v>9000</c:v>
                </c:pt>
                <c:pt idx="1">
                  <c:v>700</c:v>
                </c:pt>
                <c:pt idx="2">
                  <c:v>100</c:v>
                </c:pt>
              </c:numCache>
            </c:numRef>
          </c:yVal>
          <c:smooth val="0"/>
        </c:ser>
        <c:dLbls>
          <c:showLegendKey val="0"/>
          <c:showVal val="0"/>
          <c:showCatName val="0"/>
          <c:showSerName val="0"/>
          <c:showPercent val="0"/>
          <c:showBubbleSize val="0"/>
        </c:dLbls>
        <c:axId val="152389888"/>
        <c:axId val="156402048"/>
      </c:scatterChart>
      <c:valAx>
        <c:axId val="152389888"/>
        <c:scaling>
          <c:orientation val="minMax"/>
          <c:max val="0.9"/>
          <c:min val="0.4"/>
        </c:scaling>
        <c:delete val="0"/>
        <c:axPos val="b"/>
        <c:majorGridlines>
          <c:spPr>
            <a:ln w="15875">
              <a:solidFill>
                <a:schemeClr val="tx1">
                  <a:tint val="75000"/>
                  <a:shade val="95000"/>
                  <a:satMod val="105000"/>
                </a:schemeClr>
              </a:solidFill>
              <a:prstDash val="dash"/>
            </a:ln>
          </c:spPr>
        </c:majorGridlines>
        <c:numFmt formatCode="General" sourceLinked="1"/>
        <c:majorTickMark val="out"/>
        <c:minorTickMark val="in"/>
        <c:tickLblPos val="nextTo"/>
        <c:spPr>
          <a:ln w="38100">
            <a:solidFill>
              <a:schemeClr val="tx1"/>
            </a:solidFill>
          </a:ln>
        </c:spPr>
        <c:txPr>
          <a:bodyPr/>
          <a:lstStyle/>
          <a:p>
            <a:pPr>
              <a:defRPr sz="2400" b="1">
                <a:latin typeface="Arial" pitchFamily="34" charset="0"/>
                <a:cs typeface="Arial" pitchFamily="34" charset="0"/>
              </a:defRPr>
            </a:pPr>
            <a:endParaRPr lang="en-US"/>
          </a:p>
        </c:txPr>
        <c:crossAx val="156402048"/>
        <c:crosses val="autoZero"/>
        <c:crossBetween val="midCat"/>
        <c:majorUnit val="0.1"/>
        <c:minorUnit val="1.0000000000000002E-2"/>
      </c:valAx>
      <c:valAx>
        <c:axId val="156402048"/>
        <c:scaling>
          <c:logBase val="10"/>
          <c:orientation val="minMax"/>
          <c:max val="10000000000"/>
          <c:min val="1"/>
        </c:scaling>
        <c:delete val="0"/>
        <c:axPos val="l"/>
        <c:majorGridlines>
          <c:spPr>
            <a:ln w="15875">
              <a:prstDash val="dash"/>
            </a:ln>
          </c:spPr>
        </c:majorGridlines>
        <c:numFmt formatCode="0E+00" sourceLinked="0"/>
        <c:majorTickMark val="out"/>
        <c:minorTickMark val="in"/>
        <c:tickLblPos val="nextTo"/>
        <c:spPr>
          <a:ln w="38100">
            <a:solidFill>
              <a:schemeClr val="tx1"/>
            </a:solidFill>
            <a:prstDash val="solid"/>
          </a:ln>
        </c:spPr>
        <c:txPr>
          <a:bodyPr/>
          <a:lstStyle/>
          <a:p>
            <a:pPr>
              <a:defRPr sz="2000" b="1">
                <a:latin typeface="Arial" pitchFamily="34" charset="0"/>
                <a:cs typeface="Arial" pitchFamily="34" charset="0"/>
              </a:defRPr>
            </a:pPr>
            <a:endParaRPr lang="en-US"/>
          </a:p>
        </c:txPr>
        <c:crossAx val="152389888"/>
        <c:crosses val="autoZero"/>
        <c:crossBetween val="midCat"/>
        <c:majorUnit val="100"/>
      </c:valAx>
      <c:spPr>
        <a:ln w="38100">
          <a:solidFill>
            <a:schemeClr val="tx1"/>
          </a:solidFill>
        </a:ln>
      </c:spPr>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1"/>
          <c:order val="0"/>
          <c:spPr>
            <a:ln w="38100">
              <a:solidFill>
                <a:schemeClr val="tx1"/>
              </a:solidFill>
            </a:ln>
          </c:spPr>
          <c:marker>
            <c:symbol val="none"/>
          </c:marker>
          <c:xVal>
            <c:numRef>
              <c:f>Sheet3!$N$86:$N$87</c:f>
              <c:numCache>
                <c:formatCode>General</c:formatCode>
                <c:ptCount val="2"/>
                <c:pt idx="0">
                  <c:v>100</c:v>
                </c:pt>
                <c:pt idx="1">
                  <c:v>100000</c:v>
                </c:pt>
              </c:numCache>
            </c:numRef>
          </c:xVal>
          <c:yVal>
            <c:numRef>
              <c:f>Sheet3!$O$86:$O$87</c:f>
              <c:numCache>
                <c:formatCode>General</c:formatCode>
                <c:ptCount val="2"/>
                <c:pt idx="0">
                  <c:v>2.3417972854274636</c:v>
                </c:pt>
                <c:pt idx="1">
                  <c:v>23.364113011304624</c:v>
                </c:pt>
              </c:numCache>
            </c:numRef>
          </c:yVal>
          <c:smooth val="0"/>
        </c:ser>
        <c:ser>
          <c:idx val="2"/>
          <c:order val="1"/>
          <c:spPr>
            <a:ln w="28575">
              <a:noFill/>
            </a:ln>
          </c:spPr>
          <c:marker>
            <c:symbol val="diamond"/>
            <c:size val="20"/>
            <c:spPr>
              <a:solidFill>
                <a:schemeClr val="bg1"/>
              </a:solidFill>
              <a:ln w="38100">
                <a:solidFill>
                  <a:schemeClr val="tx1"/>
                </a:solidFill>
              </a:ln>
            </c:spPr>
          </c:marker>
          <c:xVal>
            <c:numRef>
              <c:f>Sheet3!$A$30:$A$42</c:f>
              <c:numCache>
                <c:formatCode>General</c:formatCode>
                <c:ptCount val="13"/>
                <c:pt idx="0">
                  <c:v>1000</c:v>
                </c:pt>
                <c:pt idx="1">
                  <c:v>2000</c:v>
                </c:pt>
                <c:pt idx="2">
                  <c:v>3000</c:v>
                </c:pt>
                <c:pt idx="3">
                  <c:v>4000</c:v>
                </c:pt>
                <c:pt idx="4">
                  <c:v>5000</c:v>
                </c:pt>
                <c:pt idx="5">
                  <c:v>6000</c:v>
                </c:pt>
                <c:pt idx="6">
                  <c:v>7000</c:v>
                </c:pt>
                <c:pt idx="7">
                  <c:v>8000</c:v>
                </c:pt>
                <c:pt idx="8">
                  <c:v>9000</c:v>
                </c:pt>
                <c:pt idx="9">
                  <c:v>10000</c:v>
                </c:pt>
                <c:pt idx="10">
                  <c:v>11000</c:v>
                </c:pt>
                <c:pt idx="11">
                  <c:v>13000</c:v>
                </c:pt>
                <c:pt idx="12">
                  <c:v>14000</c:v>
                </c:pt>
              </c:numCache>
            </c:numRef>
          </c:xVal>
          <c:yVal>
            <c:numRef>
              <c:f>Sheet3!$D$30:$D$42</c:f>
              <c:numCache>
                <c:formatCode>General</c:formatCode>
                <c:ptCount val="13"/>
                <c:pt idx="0">
                  <c:v>4.9999999999999973</c:v>
                </c:pt>
                <c:pt idx="1">
                  <c:v>6.4935064935064934</c:v>
                </c:pt>
                <c:pt idx="2">
                  <c:v>7.2402597402597415</c:v>
                </c:pt>
                <c:pt idx="3">
                  <c:v>7.9220779220779258</c:v>
                </c:pt>
                <c:pt idx="4">
                  <c:v>8.6038961038961119</c:v>
                </c:pt>
                <c:pt idx="5">
                  <c:v>9.1558441558441555</c:v>
                </c:pt>
                <c:pt idx="6">
                  <c:v>9.610389610389614</c:v>
                </c:pt>
                <c:pt idx="7">
                  <c:v>10.097402597402596</c:v>
                </c:pt>
                <c:pt idx="8">
                  <c:v>10.519480519480526</c:v>
                </c:pt>
                <c:pt idx="9">
                  <c:v>10.87662337662338</c:v>
                </c:pt>
                <c:pt idx="10">
                  <c:v>11.233766233766238</c:v>
                </c:pt>
                <c:pt idx="11">
                  <c:v>11.850649350649357</c:v>
                </c:pt>
                <c:pt idx="12" formatCode="0.00_ ">
                  <c:v>12.110389610389612</c:v>
                </c:pt>
              </c:numCache>
            </c:numRef>
          </c:yVal>
          <c:smooth val="0"/>
        </c:ser>
        <c:dLbls>
          <c:showLegendKey val="0"/>
          <c:showVal val="0"/>
          <c:showCatName val="0"/>
          <c:showSerName val="0"/>
          <c:showPercent val="0"/>
          <c:showBubbleSize val="0"/>
        </c:dLbls>
        <c:axId val="106550784"/>
        <c:axId val="106552704"/>
      </c:scatterChart>
      <c:valAx>
        <c:axId val="106550784"/>
        <c:scaling>
          <c:logBase val="10"/>
          <c:orientation val="minMax"/>
          <c:max val="100000"/>
          <c:min val="100"/>
        </c:scaling>
        <c:delete val="0"/>
        <c:axPos val="b"/>
        <c:majorGridlines>
          <c:spPr>
            <a:ln w="12700">
              <a:prstDash val="dash"/>
            </a:ln>
          </c:spPr>
        </c:majorGridlines>
        <c:numFmt formatCode="0E+00" sourceLinked="0"/>
        <c:majorTickMark val="out"/>
        <c:minorTickMark val="in"/>
        <c:tickLblPos val="nextTo"/>
        <c:spPr>
          <a:ln w="38100">
            <a:solidFill>
              <a:schemeClr val="tx1"/>
            </a:solidFill>
          </a:ln>
        </c:spPr>
        <c:txPr>
          <a:bodyPr rot="0" vert="horz"/>
          <a:lstStyle/>
          <a:p>
            <a:pPr>
              <a:defRPr sz="2400" b="1" i="0" u="none" strike="noStrike" baseline="0">
                <a:solidFill>
                  <a:srgbClr val="000000"/>
                </a:solidFill>
                <a:latin typeface="Arial"/>
                <a:ea typeface="Arial"/>
                <a:cs typeface="Arial"/>
              </a:defRPr>
            </a:pPr>
            <a:endParaRPr lang="en-US"/>
          </a:p>
        </c:txPr>
        <c:crossAx val="106552704"/>
        <c:crosses val="autoZero"/>
        <c:crossBetween val="midCat"/>
      </c:valAx>
      <c:valAx>
        <c:axId val="106552704"/>
        <c:scaling>
          <c:logBase val="10"/>
          <c:orientation val="minMax"/>
        </c:scaling>
        <c:delete val="0"/>
        <c:axPos val="l"/>
        <c:majorGridlines>
          <c:spPr>
            <a:ln w="12700">
              <a:prstDash val="dash"/>
            </a:ln>
          </c:spPr>
        </c:majorGridlines>
        <c:numFmt formatCode="General" sourceLinked="1"/>
        <c:majorTickMark val="out"/>
        <c:minorTickMark val="in"/>
        <c:tickLblPos val="nextTo"/>
        <c:spPr>
          <a:ln w="38100">
            <a:solidFill>
              <a:schemeClr val="tx1"/>
            </a:solidFill>
          </a:ln>
        </c:spPr>
        <c:txPr>
          <a:bodyPr rot="0" vert="horz"/>
          <a:lstStyle/>
          <a:p>
            <a:pPr>
              <a:defRPr sz="2400" b="1" i="0" u="none" strike="noStrike" baseline="0">
                <a:solidFill>
                  <a:srgbClr val="000000"/>
                </a:solidFill>
                <a:latin typeface="Arial"/>
                <a:ea typeface="Arial"/>
                <a:cs typeface="Arial"/>
              </a:defRPr>
            </a:pPr>
            <a:endParaRPr lang="en-US"/>
          </a:p>
        </c:txPr>
        <c:crossAx val="106550784"/>
        <c:crosses val="autoZero"/>
        <c:crossBetween val="midCat"/>
      </c:valAx>
      <c:spPr>
        <a:noFill/>
        <a:ln w="38100">
          <a:solidFill>
            <a:schemeClr val="tx1"/>
          </a:solidFill>
        </a:ln>
      </c:spPr>
    </c:plotArea>
    <c:plotVisOnly val="1"/>
    <c:dispBlanksAs val="gap"/>
    <c:showDLblsOverMax val="0"/>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spPr>
            <a:ln w="31750">
              <a:solidFill>
                <a:schemeClr val="tx1"/>
              </a:solidFill>
            </a:ln>
          </c:spPr>
          <c:marker>
            <c:symbol val="diamond"/>
            <c:size val="18"/>
            <c:spPr>
              <a:solidFill>
                <a:schemeClr val="bg1"/>
              </a:solidFill>
              <a:ln w="25400" cap="flat">
                <a:solidFill>
                  <a:schemeClr val="tx1"/>
                </a:solidFill>
                <a:miter lim="800000"/>
              </a:ln>
            </c:spPr>
          </c:marker>
          <c:xVal>
            <c:numRef>
              <c:f>Sheet1!$A$2:$A$7</c:f>
              <c:numCache>
                <c:formatCode>General</c:formatCode>
                <c:ptCount val="6"/>
                <c:pt idx="0">
                  <c:v>0.70000000000000018</c:v>
                </c:pt>
                <c:pt idx="1">
                  <c:v>0.8</c:v>
                </c:pt>
                <c:pt idx="2">
                  <c:v>0.9</c:v>
                </c:pt>
                <c:pt idx="3">
                  <c:v>1</c:v>
                </c:pt>
              </c:numCache>
            </c:numRef>
          </c:xVal>
          <c:yVal>
            <c:numRef>
              <c:f>Sheet1!$B$2:$B$7</c:f>
              <c:numCache>
                <c:formatCode>General</c:formatCode>
                <c:ptCount val="6"/>
                <c:pt idx="0">
                  <c:v>10.1</c:v>
                </c:pt>
                <c:pt idx="1">
                  <c:v>11.1</c:v>
                </c:pt>
                <c:pt idx="2">
                  <c:v>12</c:v>
                </c:pt>
                <c:pt idx="3">
                  <c:v>13.2</c:v>
                </c:pt>
              </c:numCache>
            </c:numRef>
          </c:yVal>
          <c:smooth val="0"/>
        </c:ser>
        <c:ser>
          <c:idx val="1"/>
          <c:order val="1"/>
          <c:spPr>
            <a:ln w="31750">
              <a:solidFill>
                <a:schemeClr val="tx1"/>
              </a:solidFill>
            </a:ln>
          </c:spPr>
          <c:marker>
            <c:symbol val="square"/>
            <c:size val="15"/>
            <c:spPr>
              <a:solidFill>
                <a:schemeClr val="bg1"/>
              </a:solidFill>
              <a:ln w="25400">
                <a:solidFill>
                  <a:schemeClr val="tx1"/>
                </a:solidFill>
                <a:miter lim="800000"/>
              </a:ln>
            </c:spPr>
          </c:marker>
          <c:xVal>
            <c:numRef>
              <c:f>Sheet1!$A$2:$A$7</c:f>
              <c:numCache>
                <c:formatCode>General</c:formatCode>
                <c:ptCount val="6"/>
                <c:pt idx="0">
                  <c:v>0.70000000000000018</c:v>
                </c:pt>
                <c:pt idx="1">
                  <c:v>0.8</c:v>
                </c:pt>
                <c:pt idx="2">
                  <c:v>0.9</c:v>
                </c:pt>
                <c:pt idx="3">
                  <c:v>1</c:v>
                </c:pt>
              </c:numCache>
            </c:numRef>
          </c:xVal>
          <c:yVal>
            <c:numRef>
              <c:f>Sheet1!$C$2:$C$7</c:f>
              <c:numCache>
                <c:formatCode>General</c:formatCode>
                <c:ptCount val="6"/>
                <c:pt idx="0">
                  <c:v>5.8</c:v>
                </c:pt>
                <c:pt idx="1">
                  <c:v>7.3</c:v>
                </c:pt>
                <c:pt idx="2">
                  <c:v>8.5</c:v>
                </c:pt>
                <c:pt idx="3">
                  <c:v>10.200000000000001</c:v>
                </c:pt>
              </c:numCache>
            </c:numRef>
          </c:yVal>
          <c:smooth val="0"/>
        </c:ser>
        <c:dLbls>
          <c:showLegendKey val="0"/>
          <c:showVal val="0"/>
          <c:showCatName val="0"/>
          <c:showSerName val="0"/>
          <c:showPercent val="0"/>
          <c:showBubbleSize val="0"/>
        </c:dLbls>
        <c:axId val="158375936"/>
        <c:axId val="158377856"/>
      </c:scatterChart>
      <c:scatterChart>
        <c:scatterStyle val="lineMarker"/>
        <c:varyColors val="0"/>
        <c:ser>
          <c:idx val="2"/>
          <c:order val="2"/>
          <c:spPr>
            <a:ln w="31750">
              <a:solidFill>
                <a:schemeClr val="tx1"/>
              </a:solidFill>
            </a:ln>
          </c:spPr>
          <c:marker>
            <c:symbol val="triangle"/>
            <c:size val="17"/>
            <c:spPr>
              <a:solidFill>
                <a:schemeClr val="bg1"/>
              </a:solidFill>
              <a:ln w="25400">
                <a:solidFill>
                  <a:schemeClr val="tx1"/>
                </a:solidFill>
                <a:miter lim="800000"/>
              </a:ln>
            </c:spPr>
          </c:marker>
          <c:xVal>
            <c:numRef>
              <c:f>Sheet1!$A$2:$A$7</c:f>
              <c:numCache>
                <c:formatCode>General</c:formatCode>
                <c:ptCount val="6"/>
                <c:pt idx="0">
                  <c:v>0.70000000000000018</c:v>
                </c:pt>
                <c:pt idx="1">
                  <c:v>0.8</c:v>
                </c:pt>
                <c:pt idx="2">
                  <c:v>0.9</c:v>
                </c:pt>
                <c:pt idx="3">
                  <c:v>1</c:v>
                </c:pt>
              </c:numCache>
            </c:numRef>
          </c:xVal>
          <c:yVal>
            <c:numRef>
              <c:f>Sheet1!$D$2:$D$7</c:f>
              <c:numCache>
                <c:formatCode>General</c:formatCode>
                <c:ptCount val="6"/>
                <c:pt idx="0">
                  <c:v>8.1</c:v>
                </c:pt>
                <c:pt idx="1">
                  <c:v>10</c:v>
                </c:pt>
                <c:pt idx="2">
                  <c:v>11.9</c:v>
                </c:pt>
                <c:pt idx="3">
                  <c:v>15</c:v>
                </c:pt>
              </c:numCache>
            </c:numRef>
          </c:yVal>
          <c:smooth val="0"/>
        </c:ser>
        <c:dLbls>
          <c:showLegendKey val="0"/>
          <c:showVal val="0"/>
          <c:showCatName val="0"/>
          <c:showSerName val="0"/>
          <c:showPercent val="0"/>
          <c:showBubbleSize val="0"/>
        </c:dLbls>
        <c:axId val="158381184"/>
        <c:axId val="158379392"/>
      </c:scatterChart>
      <c:valAx>
        <c:axId val="158375936"/>
        <c:scaling>
          <c:orientation val="minMax"/>
          <c:max val="1"/>
          <c:min val="0.70000000000000029"/>
        </c:scaling>
        <c:delete val="0"/>
        <c:axPos val="b"/>
        <c:numFmt formatCode="#,##0.0" sourceLinked="0"/>
        <c:majorTickMark val="out"/>
        <c:minorTickMark val="none"/>
        <c:tickLblPos val="nextTo"/>
        <c:spPr>
          <a:ln w="38100">
            <a:solidFill>
              <a:schemeClr val="tx1"/>
            </a:solidFill>
          </a:ln>
        </c:spPr>
        <c:txPr>
          <a:bodyPr/>
          <a:lstStyle/>
          <a:p>
            <a:pPr>
              <a:defRPr sz="2800" b="1">
                <a:latin typeface="Arial" pitchFamily="34" charset="0"/>
                <a:cs typeface="Arial" pitchFamily="34" charset="0"/>
              </a:defRPr>
            </a:pPr>
            <a:endParaRPr lang="en-US"/>
          </a:p>
        </c:txPr>
        <c:crossAx val="158377856"/>
        <c:crosses val="autoZero"/>
        <c:crossBetween val="midCat"/>
        <c:majorUnit val="0.1"/>
      </c:valAx>
      <c:valAx>
        <c:axId val="158377856"/>
        <c:scaling>
          <c:orientation val="minMax"/>
          <c:max val="15"/>
          <c:min val="0"/>
        </c:scaling>
        <c:delete val="0"/>
        <c:axPos val="l"/>
        <c:majorGridlines>
          <c:spPr>
            <a:ln w="15875">
              <a:solidFill>
                <a:schemeClr val="bg1">
                  <a:lumMod val="65000"/>
                </a:schemeClr>
              </a:solidFill>
              <a:prstDash val="dash"/>
            </a:ln>
          </c:spPr>
        </c:majorGridlines>
        <c:numFmt formatCode="General" sourceLinked="1"/>
        <c:majorTickMark val="out"/>
        <c:minorTickMark val="in"/>
        <c:tickLblPos val="nextTo"/>
        <c:spPr>
          <a:ln w="38100">
            <a:solidFill>
              <a:schemeClr val="tx1"/>
            </a:solidFill>
          </a:ln>
        </c:spPr>
        <c:txPr>
          <a:bodyPr/>
          <a:lstStyle/>
          <a:p>
            <a:pPr>
              <a:defRPr sz="2800" b="1">
                <a:latin typeface="Arial" pitchFamily="34" charset="0"/>
                <a:cs typeface="Arial" pitchFamily="34" charset="0"/>
              </a:defRPr>
            </a:pPr>
            <a:endParaRPr lang="en-US"/>
          </a:p>
        </c:txPr>
        <c:crossAx val="158375936"/>
        <c:crosses val="autoZero"/>
        <c:crossBetween val="midCat"/>
        <c:majorUnit val="3"/>
        <c:minorUnit val="1"/>
      </c:valAx>
      <c:valAx>
        <c:axId val="158379392"/>
        <c:scaling>
          <c:orientation val="minMax"/>
          <c:max val="30"/>
          <c:min val="5"/>
        </c:scaling>
        <c:delete val="0"/>
        <c:axPos val="r"/>
        <c:numFmt formatCode="General" sourceLinked="1"/>
        <c:majorTickMark val="out"/>
        <c:minorTickMark val="in"/>
        <c:tickLblPos val="nextTo"/>
        <c:spPr>
          <a:ln w="25400">
            <a:solidFill>
              <a:schemeClr val="tx1"/>
            </a:solidFill>
          </a:ln>
        </c:spPr>
        <c:txPr>
          <a:bodyPr/>
          <a:lstStyle/>
          <a:p>
            <a:pPr>
              <a:defRPr sz="2800" b="1">
                <a:latin typeface="Arial" pitchFamily="34" charset="0"/>
                <a:cs typeface="Arial" pitchFamily="34" charset="0"/>
              </a:defRPr>
            </a:pPr>
            <a:endParaRPr lang="en-US"/>
          </a:p>
        </c:txPr>
        <c:crossAx val="158381184"/>
        <c:crosses val="max"/>
        <c:crossBetween val="midCat"/>
        <c:majorUnit val="5"/>
        <c:minorUnit val="1"/>
      </c:valAx>
      <c:valAx>
        <c:axId val="158381184"/>
        <c:scaling>
          <c:orientation val="minMax"/>
        </c:scaling>
        <c:delete val="1"/>
        <c:axPos val="b"/>
        <c:numFmt formatCode="General" sourceLinked="1"/>
        <c:majorTickMark val="out"/>
        <c:minorTickMark val="none"/>
        <c:tickLblPos val="none"/>
        <c:crossAx val="158379392"/>
        <c:crosses val="autoZero"/>
        <c:crossBetween val="midCat"/>
      </c:valAx>
      <c:spPr>
        <a:ln w="38100">
          <a:solidFill>
            <a:schemeClr val="tx1"/>
          </a:solidFill>
        </a:ln>
      </c:spPr>
    </c:plotArea>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538179465672767"/>
          <c:y val="3.9280362250911471E-2"/>
          <c:w val="0.74685927108432837"/>
          <c:h val="0.83595416618800356"/>
        </c:manualLayout>
      </c:layout>
      <c:scatterChart>
        <c:scatterStyle val="lineMarker"/>
        <c:varyColors val="0"/>
        <c:ser>
          <c:idx val="3"/>
          <c:order val="0"/>
          <c:spPr>
            <a:ln w="31750">
              <a:solidFill>
                <a:schemeClr val="tx1"/>
              </a:solidFill>
            </a:ln>
          </c:spPr>
          <c:marker>
            <c:symbol val="none"/>
          </c:marker>
          <c:xVal>
            <c:numRef>
              <c:f>Sheet1!$L$57:$L$58</c:f>
              <c:numCache>
                <c:formatCode>0.00E+00</c:formatCode>
                <c:ptCount val="2"/>
                <c:pt idx="0" formatCode="General">
                  <c:v>1</c:v>
                </c:pt>
                <c:pt idx="1">
                  <c:v>10000000000</c:v>
                </c:pt>
              </c:numCache>
            </c:numRef>
          </c:xVal>
          <c:yVal>
            <c:numRef>
              <c:f>Sheet1!$M$57:$M$58</c:f>
              <c:numCache>
                <c:formatCode>General</c:formatCode>
                <c:ptCount val="2"/>
                <c:pt idx="0">
                  <c:v>0.1512</c:v>
                </c:pt>
                <c:pt idx="1">
                  <c:v>71.375931839054914</c:v>
                </c:pt>
              </c:numCache>
            </c:numRef>
          </c:yVal>
          <c:smooth val="0"/>
        </c:ser>
        <c:ser>
          <c:idx val="4"/>
          <c:order val="1"/>
          <c:spPr>
            <a:ln w="28575">
              <a:noFill/>
            </a:ln>
          </c:spPr>
          <c:marker>
            <c:symbol val="none"/>
          </c:marker>
          <c:dPt>
            <c:idx val="1"/>
            <c:bubble3D val="0"/>
            <c:spPr>
              <a:ln w="31750">
                <a:solidFill>
                  <a:schemeClr val="tx1"/>
                </a:solidFill>
              </a:ln>
            </c:spPr>
          </c:dPt>
          <c:xVal>
            <c:numRef>
              <c:f>Sheet1!$L$57:$L$58</c:f>
              <c:numCache>
                <c:formatCode>0.00E+00</c:formatCode>
                <c:ptCount val="2"/>
                <c:pt idx="0" formatCode="General">
                  <c:v>1</c:v>
                </c:pt>
                <c:pt idx="1">
                  <c:v>10000000000</c:v>
                </c:pt>
              </c:numCache>
            </c:numRef>
          </c:xVal>
          <c:yVal>
            <c:numRef>
              <c:f>Sheet1!$N$57:$N$58</c:f>
              <c:numCache>
                <c:formatCode>General</c:formatCode>
                <c:ptCount val="2"/>
                <c:pt idx="0">
                  <c:v>5.3199999999999997E-2</c:v>
                </c:pt>
                <c:pt idx="1">
                  <c:v>45.910458741202866</c:v>
                </c:pt>
              </c:numCache>
            </c:numRef>
          </c:yVal>
          <c:smooth val="0"/>
        </c:ser>
        <c:ser>
          <c:idx val="5"/>
          <c:order val="2"/>
          <c:spPr>
            <a:ln w="31750">
              <a:solidFill>
                <a:schemeClr val="tx1"/>
              </a:solidFill>
              <a:prstDash val="solid"/>
            </a:ln>
          </c:spPr>
          <c:marker>
            <c:symbol val="none"/>
          </c:marker>
          <c:xVal>
            <c:numRef>
              <c:f>Sheet1!$L$57:$L$58</c:f>
              <c:numCache>
                <c:formatCode>0.00E+00</c:formatCode>
                <c:ptCount val="2"/>
                <c:pt idx="0" formatCode="General">
                  <c:v>1</c:v>
                </c:pt>
                <c:pt idx="1">
                  <c:v>10000000000</c:v>
                </c:pt>
              </c:numCache>
            </c:numRef>
          </c:xVal>
          <c:yVal>
            <c:numRef>
              <c:f>Sheet1!$O$57:$O$58</c:f>
              <c:numCache>
                <c:formatCode>General</c:formatCode>
                <c:ptCount val="2"/>
                <c:pt idx="0">
                  <c:v>3.0000000000000001E-3</c:v>
                </c:pt>
                <c:pt idx="1">
                  <c:v>2.5889356433009136</c:v>
                </c:pt>
              </c:numCache>
            </c:numRef>
          </c:yVal>
          <c:smooth val="0"/>
        </c:ser>
        <c:ser>
          <c:idx val="6"/>
          <c:order val="3"/>
          <c:spPr>
            <a:ln w="28575">
              <a:noFill/>
            </a:ln>
          </c:spPr>
          <c:marker>
            <c:symbol val="diamond"/>
            <c:size val="18"/>
            <c:spPr>
              <a:solidFill>
                <a:schemeClr val="bg1"/>
              </a:solidFill>
              <a:ln w="38100">
                <a:solidFill>
                  <a:schemeClr val="tx1"/>
                </a:solidFill>
              </a:ln>
            </c:spPr>
          </c:marker>
          <c:xVal>
            <c:numRef>
              <c:f>Sheet1!$A$7:$A$11</c:f>
              <c:numCache>
                <c:formatCode>General</c:formatCode>
                <c:ptCount val="5"/>
                <c:pt idx="0">
                  <c:v>500</c:v>
                </c:pt>
                <c:pt idx="1">
                  <c:v>1000</c:v>
                </c:pt>
                <c:pt idx="2">
                  <c:v>2000</c:v>
                </c:pt>
                <c:pt idx="3">
                  <c:v>5000</c:v>
                </c:pt>
                <c:pt idx="4">
                  <c:v>6000</c:v>
                </c:pt>
              </c:numCache>
            </c:numRef>
          </c:xVal>
          <c:yVal>
            <c:numRef>
              <c:f>Sheet1!$C$7:$C$11</c:f>
              <c:numCache>
                <c:formatCode>General</c:formatCode>
                <c:ptCount val="5"/>
                <c:pt idx="0">
                  <c:v>0.80335312609151388</c:v>
                </c:pt>
                <c:pt idx="1">
                  <c:v>0.97799511002444151</c:v>
                </c:pt>
                <c:pt idx="2">
                  <c:v>1.082780300384208</c:v>
                </c:pt>
                <c:pt idx="3">
                  <c:v>1.5717778553964348</c:v>
                </c:pt>
                <c:pt idx="4">
                  <c:v>1.5019210618232615</c:v>
                </c:pt>
              </c:numCache>
            </c:numRef>
          </c:yVal>
          <c:smooth val="0"/>
        </c:ser>
        <c:ser>
          <c:idx val="7"/>
          <c:order val="4"/>
          <c:spPr>
            <a:ln w="28575">
              <a:noFill/>
            </a:ln>
          </c:spPr>
          <c:marker>
            <c:symbol val="square"/>
            <c:size val="15"/>
            <c:spPr>
              <a:solidFill>
                <a:schemeClr val="bg1"/>
              </a:solidFill>
              <a:ln w="38100">
                <a:solidFill>
                  <a:schemeClr val="tx1"/>
                </a:solidFill>
              </a:ln>
            </c:spPr>
          </c:marker>
          <c:xVal>
            <c:numRef>
              <c:f>Sheet1!$H$6:$H$10</c:f>
              <c:numCache>
                <c:formatCode>General</c:formatCode>
                <c:ptCount val="5"/>
                <c:pt idx="0">
                  <c:v>2000</c:v>
                </c:pt>
                <c:pt idx="1">
                  <c:v>5000</c:v>
                </c:pt>
                <c:pt idx="2">
                  <c:v>13000</c:v>
                </c:pt>
                <c:pt idx="3">
                  <c:v>14000</c:v>
                </c:pt>
                <c:pt idx="4">
                  <c:v>15000</c:v>
                </c:pt>
              </c:numCache>
            </c:numRef>
          </c:xVal>
          <c:yVal>
            <c:numRef>
              <c:f>Sheet1!$I$6:$I$10</c:f>
              <c:numCache>
                <c:formatCode>General</c:formatCode>
                <c:ptCount val="5"/>
                <c:pt idx="0">
                  <c:v>0.48882681564246006</c:v>
                </c:pt>
                <c:pt idx="1">
                  <c:v>0.66340782122905473</c:v>
                </c:pt>
                <c:pt idx="2">
                  <c:v>0.85544692737430517</c:v>
                </c:pt>
                <c:pt idx="3">
                  <c:v>0.87290502793296088</c:v>
                </c:pt>
                <c:pt idx="4">
                  <c:v>0.89036312849161658</c:v>
                </c:pt>
              </c:numCache>
            </c:numRef>
          </c:yVal>
          <c:smooth val="0"/>
        </c:ser>
        <c:ser>
          <c:idx val="8"/>
          <c:order val="5"/>
          <c:spPr>
            <a:ln w="28575">
              <a:noFill/>
            </a:ln>
          </c:spPr>
          <c:marker>
            <c:symbol val="triangle"/>
            <c:size val="17"/>
            <c:spPr>
              <a:solidFill>
                <a:schemeClr val="bg1"/>
              </a:solidFill>
              <a:ln w="38100">
                <a:solidFill>
                  <a:schemeClr val="tx1"/>
                </a:solidFill>
              </a:ln>
            </c:spPr>
          </c:marker>
          <c:xVal>
            <c:numRef>
              <c:f>Sheet1!$L$6:$L$10</c:f>
              <c:numCache>
                <c:formatCode>General</c:formatCode>
                <c:ptCount val="5"/>
                <c:pt idx="0">
                  <c:v>2000</c:v>
                </c:pt>
                <c:pt idx="1">
                  <c:v>10000</c:v>
                </c:pt>
                <c:pt idx="2">
                  <c:v>50000</c:v>
                </c:pt>
                <c:pt idx="3">
                  <c:v>51083</c:v>
                </c:pt>
                <c:pt idx="4">
                  <c:v>52000</c:v>
                </c:pt>
              </c:numCache>
            </c:numRef>
          </c:xVal>
          <c:yVal>
            <c:numRef>
              <c:f>Sheet1!$M$6:$M$10</c:f>
              <c:numCache>
                <c:formatCode>General</c:formatCode>
                <c:ptCount val="5"/>
                <c:pt idx="0">
                  <c:v>1.9113149847090997E-2</c:v>
                </c:pt>
                <c:pt idx="1">
                  <c:v>3.8226299694195574E-2</c:v>
                </c:pt>
                <c:pt idx="2">
                  <c:v>7.6452599388377576E-2</c:v>
                </c:pt>
                <c:pt idx="3">
                  <c:v>9.5565749235468567E-2</c:v>
                </c:pt>
                <c:pt idx="4">
                  <c:v>9.5565749235468567E-2</c:v>
                </c:pt>
              </c:numCache>
            </c:numRef>
          </c:yVal>
          <c:smooth val="0"/>
        </c:ser>
        <c:dLbls>
          <c:showLegendKey val="0"/>
          <c:showVal val="0"/>
          <c:showCatName val="0"/>
          <c:showSerName val="0"/>
          <c:showPercent val="0"/>
          <c:showBubbleSize val="0"/>
        </c:dLbls>
        <c:axId val="159481856"/>
        <c:axId val="159483776"/>
      </c:scatterChart>
      <c:valAx>
        <c:axId val="159481856"/>
        <c:scaling>
          <c:logBase val="10"/>
          <c:orientation val="minMax"/>
          <c:max val="10000000000"/>
          <c:min val="1"/>
        </c:scaling>
        <c:delete val="0"/>
        <c:axPos val="b"/>
        <c:majorGridlines>
          <c:spPr>
            <a:ln w="12700">
              <a:solidFill>
                <a:schemeClr val="bg1">
                  <a:lumMod val="65000"/>
                </a:schemeClr>
              </a:solidFill>
              <a:prstDash val="dash"/>
            </a:ln>
          </c:spPr>
        </c:majorGridlines>
        <c:numFmt formatCode="0.E+00" sourceLinked="0"/>
        <c:majorTickMark val="out"/>
        <c:minorTickMark val="none"/>
        <c:tickLblPos val="nextTo"/>
        <c:spPr>
          <a:ln w="38100">
            <a:solidFill>
              <a:schemeClr val="tx1"/>
            </a:solidFill>
          </a:ln>
        </c:spPr>
        <c:txPr>
          <a:bodyPr/>
          <a:lstStyle/>
          <a:p>
            <a:pPr>
              <a:defRPr sz="2800" b="1">
                <a:latin typeface="Arial" pitchFamily="34" charset="0"/>
                <a:cs typeface="Arial" pitchFamily="34" charset="0"/>
              </a:defRPr>
            </a:pPr>
            <a:endParaRPr lang="en-US"/>
          </a:p>
        </c:txPr>
        <c:crossAx val="159483776"/>
        <c:crossesAt val="1.0000000000000002E-2"/>
        <c:crossBetween val="midCat"/>
        <c:majorUnit val="100"/>
      </c:valAx>
      <c:valAx>
        <c:axId val="159483776"/>
        <c:scaling>
          <c:logBase val="10"/>
          <c:orientation val="minMax"/>
          <c:max val="100"/>
          <c:min val="1.0000000000000002E-2"/>
        </c:scaling>
        <c:delete val="0"/>
        <c:axPos val="l"/>
        <c:majorGridlines>
          <c:spPr>
            <a:ln w="12700">
              <a:solidFill>
                <a:schemeClr val="bg1">
                  <a:lumMod val="65000"/>
                </a:schemeClr>
              </a:solidFill>
              <a:prstDash val="dash"/>
            </a:ln>
          </c:spPr>
        </c:majorGridlines>
        <c:numFmt formatCode="General" sourceLinked="1"/>
        <c:majorTickMark val="out"/>
        <c:minorTickMark val="none"/>
        <c:tickLblPos val="nextTo"/>
        <c:spPr>
          <a:ln w="38100">
            <a:solidFill>
              <a:schemeClr val="tx1"/>
            </a:solidFill>
          </a:ln>
        </c:spPr>
        <c:txPr>
          <a:bodyPr/>
          <a:lstStyle/>
          <a:p>
            <a:pPr>
              <a:defRPr sz="2800" b="1">
                <a:latin typeface="+mn-lt"/>
                <a:cs typeface="Arial" pitchFamily="34" charset="0"/>
              </a:defRPr>
            </a:pPr>
            <a:endParaRPr lang="en-US"/>
          </a:p>
        </c:txPr>
        <c:crossAx val="159481856"/>
        <c:crosses val="autoZero"/>
        <c:crossBetween val="midCat"/>
      </c:valAx>
      <c:spPr>
        <a:ln w="38100">
          <a:solidFill>
            <a:schemeClr val="tx1"/>
          </a:solidFill>
        </a:ln>
      </c:spPr>
    </c:plotArea>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598425196850388"/>
          <c:y val="8.2191964076689356E-2"/>
          <c:w val="0.8015748031496065"/>
          <c:h val="0.70319791487834193"/>
        </c:manualLayout>
      </c:layout>
      <c:scatterChart>
        <c:scatterStyle val="lineMarker"/>
        <c:varyColors val="0"/>
        <c:ser>
          <c:idx val="0"/>
          <c:order val="0"/>
          <c:spPr>
            <a:ln w="3175">
              <a:solidFill>
                <a:srgbClr val="C0C0C0"/>
              </a:solidFill>
              <a:prstDash val="solid"/>
            </a:ln>
          </c:spPr>
          <c:marker>
            <c:symbol val="none"/>
          </c:marker>
          <c:trendline>
            <c:spPr>
              <a:ln w="25400">
                <a:solidFill>
                  <a:srgbClr val="000000"/>
                </a:solidFill>
                <a:prstDash val="solid"/>
              </a:ln>
            </c:spPr>
            <c:trendlineType val="movingAvg"/>
            <c:period val="8"/>
            <c:dispRSqr val="0"/>
            <c:dispEq val="0"/>
          </c:trendline>
          <c:xVal>
            <c:numRef>
              <c:f>'16QAM'!$E$6:$E$606</c:f>
              <c:numCache>
                <c:formatCode>0.00_ </c:formatCode>
                <c:ptCount val="601"/>
                <c:pt idx="0">
                  <c:v>-2.5</c:v>
                </c:pt>
                <c:pt idx="1">
                  <c:v>-2.4916666666666667</c:v>
                </c:pt>
                <c:pt idx="2">
                  <c:v>-2.4833333333333343</c:v>
                </c:pt>
                <c:pt idx="3">
                  <c:v>-2.4749999999999992</c:v>
                </c:pt>
                <c:pt idx="4">
                  <c:v>-2.4666666666666663</c:v>
                </c:pt>
                <c:pt idx="5">
                  <c:v>-2.4583333333333335</c:v>
                </c:pt>
                <c:pt idx="6">
                  <c:v>-2.4499999999999997</c:v>
                </c:pt>
                <c:pt idx="7">
                  <c:v>-2.4416666666666664</c:v>
                </c:pt>
                <c:pt idx="8">
                  <c:v>-2.4333333333333331</c:v>
                </c:pt>
                <c:pt idx="9">
                  <c:v>-2.4249999999999998</c:v>
                </c:pt>
                <c:pt idx="10">
                  <c:v>-2.4166666666666656</c:v>
                </c:pt>
                <c:pt idx="11">
                  <c:v>-2.4083333333333332</c:v>
                </c:pt>
                <c:pt idx="12">
                  <c:v>-2.4</c:v>
                </c:pt>
                <c:pt idx="13">
                  <c:v>-2.3916666666666657</c:v>
                </c:pt>
                <c:pt idx="14">
                  <c:v>-2.3833333333333337</c:v>
                </c:pt>
                <c:pt idx="15">
                  <c:v>-2.3749999999999991</c:v>
                </c:pt>
                <c:pt idx="16">
                  <c:v>-2.3666666666666667</c:v>
                </c:pt>
                <c:pt idx="17">
                  <c:v>-2.3583333333333329</c:v>
                </c:pt>
                <c:pt idx="18">
                  <c:v>-2.3499999999999992</c:v>
                </c:pt>
                <c:pt idx="19">
                  <c:v>-2.3416666666666663</c:v>
                </c:pt>
                <c:pt idx="20">
                  <c:v>-2.333333333333333</c:v>
                </c:pt>
                <c:pt idx="21">
                  <c:v>-2.3249999999999997</c:v>
                </c:pt>
                <c:pt idx="22">
                  <c:v>-2.3166666666666655</c:v>
                </c:pt>
                <c:pt idx="23">
                  <c:v>-2.3083333333333336</c:v>
                </c:pt>
                <c:pt idx="24">
                  <c:v>-2.2999999999999998</c:v>
                </c:pt>
                <c:pt idx="25">
                  <c:v>-2.2916666666666665</c:v>
                </c:pt>
                <c:pt idx="26">
                  <c:v>-2.283333333333335</c:v>
                </c:pt>
                <c:pt idx="27">
                  <c:v>-2.2749999999999999</c:v>
                </c:pt>
                <c:pt idx="28">
                  <c:v>-2.2666666666666671</c:v>
                </c:pt>
                <c:pt idx="29">
                  <c:v>-2.2583333333333342</c:v>
                </c:pt>
                <c:pt idx="30">
                  <c:v>-2.25</c:v>
                </c:pt>
                <c:pt idx="31">
                  <c:v>-2.2416666666666671</c:v>
                </c:pt>
                <c:pt idx="32">
                  <c:v>-2.2333333333333343</c:v>
                </c:pt>
                <c:pt idx="33">
                  <c:v>-2.2250000000000001</c:v>
                </c:pt>
                <c:pt idx="34">
                  <c:v>-2.2166666666666668</c:v>
                </c:pt>
                <c:pt idx="35">
                  <c:v>-2.2083333333333344</c:v>
                </c:pt>
                <c:pt idx="36">
                  <c:v>-2.2000000000000002</c:v>
                </c:pt>
                <c:pt idx="37">
                  <c:v>-2.1916666666666669</c:v>
                </c:pt>
                <c:pt idx="38">
                  <c:v>-2.1833333333333345</c:v>
                </c:pt>
                <c:pt idx="39">
                  <c:v>-2.1750000000000003</c:v>
                </c:pt>
                <c:pt idx="40">
                  <c:v>-2.166666666666667</c:v>
                </c:pt>
                <c:pt idx="41">
                  <c:v>-2.1583333333333341</c:v>
                </c:pt>
                <c:pt idx="42">
                  <c:v>-2.1500000000000004</c:v>
                </c:pt>
                <c:pt idx="43">
                  <c:v>-2.1416666666666671</c:v>
                </c:pt>
                <c:pt idx="44">
                  <c:v>-2.1333333333333342</c:v>
                </c:pt>
                <c:pt idx="45">
                  <c:v>-2.1250000000000004</c:v>
                </c:pt>
                <c:pt idx="46">
                  <c:v>-2.1166666666666667</c:v>
                </c:pt>
                <c:pt idx="47">
                  <c:v>-2.1083333333333347</c:v>
                </c:pt>
                <c:pt idx="48">
                  <c:v>-2.1000000000000005</c:v>
                </c:pt>
                <c:pt idx="49">
                  <c:v>-2.0916666666666668</c:v>
                </c:pt>
                <c:pt idx="50">
                  <c:v>-2.0833333333333348</c:v>
                </c:pt>
                <c:pt idx="51">
                  <c:v>-2.0749999999999997</c:v>
                </c:pt>
                <c:pt idx="52">
                  <c:v>-2.0666666666666669</c:v>
                </c:pt>
                <c:pt idx="53">
                  <c:v>-2.0583333333333336</c:v>
                </c:pt>
                <c:pt idx="54">
                  <c:v>-2.0500000000000003</c:v>
                </c:pt>
                <c:pt idx="55">
                  <c:v>-2.041666666666667</c:v>
                </c:pt>
                <c:pt idx="56">
                  <c:v>-2.0333333333333341</c:v>
                </c:pt>
                <c:pt idx="57">
                  <c:v>-2.0249999999999999</c:v>
                </c:pt>
                <c:pt idx="58">
                  <c:v>-2.0166666666666657</c:v>
                </c:pt>
                <c:pt idx="59">
                  <c:v>-2.0083333333333342</c:v>
                </c:pt>
                <c:pt idx="60">
                  <c:v>-2</c:v>
                </c:pt>
                <c:pt idx="61">
                  <c:v>-1.9916666666666665</c:v>
                </c:pt>
                <c:pt idx="62">
                  <c:v>-1.9833333333333336</c:v>
                </c:pt>
                <c:pt idx="63">
                  <c:v>-1.9750000000000001</c:v>
                </c:pt>
                <c:pt idx="64">
                  <c:v>-1.966666666666667</c:v>
                </c:pt>
                <c:pt idx="65">
                  <c:v>-1.9583333333333335</c:v>
                </c:pt>
                <c:pt idx="66">
                  <c:v>-1.9499999999999993</c:v>
                </c:pt>
                <c:pt idx="67">
                  <c:v>-1.9416666666666664</c:v>
                </c:pt>
                <c:pt idx="68">
                  <c:v>-1.9333333333333331</c:v>
                </c:pt>
                <c:pt idx="69">
                  <c:v>-1.9249999999999996</c:v>
                </c:pt>
                <c:pt idx="70">
                  <c:v>-1.9166666666666663</c:v>
                </c:pt>
                <c:pt idx="71">
                  <c:v>-1.9083333333333334</c:v>
                </c:pt>
                <c:pt idx="72">
                  <c:v>-1.899999999999999</c:v>
                </c:pt>
                <c:pt idx="73">
                  <c:v>-1.8916666666666659</c:v>
                </c:pt>
                <c:pt idx="74">
                  <c:v>-1.8833333333333329</c:v>
                </c:pt>
                <c:pt idx="75">
                  <c:v>-1.8749999999999996</c:v>
                </c:pt>
                <c:pt idx="76">
                  <c:v>-1.866666666666666</c:v>
                </c:pt>
                <c:pt idx="77">
                  <c:v>-1.8583333333333325</c:v>
                </c:pt>
                <c:pt idx="78">
                  <c:v>-1.8499999999999988</c:v>
                </c:pt>
                <c:pt idx="79">
                  <c:v>-1.8416666666666659</c:v>
                </c:pt>
                <c:pt idx="80">
                  <c:v>-1.8333333333333326</c:v>
                </c:pt>
                <c:pt idx="81">
                  <c:v>-1.8249999999999986</c:v>
                </c:pt>
                <c:pt idx="82">
                  <c:v>-1.816666666666666</c:v>
                </c:pt>
                <c:pt idx="83">
                  <c:v>-1.8083333333333325</c:v>
                </c:pt>
                <c:pt idx="84">
                  <c:v>-1.7999999999999985</c:v>
                </c:pt>
                <c:pt idx="85">
                  <c:v>-1.7916666666666656</c:v>
                </c:pt>
                <c:pt idx="86">
                  <c:v>-1.7833333333333319</c:v>
                </c:pt>
                <c:pt idx="87">
                  <c:v>-1.7749999999999986</c:v>
                </c:pt>
                <c:pt idx="88">
                  <c:v>-1.7666666666666655</c:v>
                </c:pt>
                <c:pt idx="89">
                  <c:v>-1.758333333333332</c:v>
                </c:pt>
                <c:pt idx="90">
                  <c:v>-1.749999999999998</c:v>
                </c:pt>
                <c:pt idx="91">
                  <c:v>-1.7416666666666656</c:v>
                </c:pt>
                <c:pt idx="92">
                  <c:v>-1.7333333333333318</c:v>
                </c:pt>
                <c:pt idx="93">
                  <c:v>-1.7249999999999976</c:v>
                </c:pt>
                <c:pt idx="94">
                  <c:v>-1.7166666666666652</c:v>
                </c:pt>
                <c:pt idx="95">
                  <c:v>-1.7083333333333319</c:v>
                </c:pt>
                <c:pt idx="96">
                  <c:v>-1.6999999999999982</c:v>
                </c:pt>
                <c:pt idx="97">
                  <c:v>-1.6916666666666651</c:v>
                </c:pt>
                <c:pt idx="98">
                  <c:v>-1.683333333333332</c:v>
                </c:pt>
                <c:pt idx="99">
                  <c:v>-1.674999999999998</c:v>
                </c:pt>
                <c:pt idx="100">
                  <c:v>-1.6666666666666656</c:v>
                </c:pt>
                <c:pt idx="101">
                  <c:v>-1.6583333333333321</c:v>
                </c:pt>
                <c:pt idx="102">
                  <c:v>-1.6499999999999977</c:v>
                </c:pt>
                <c:pt idx="103">
                  <c:v>-1.6416666666666651</c:v>
                </c:pt>
                <c:pt idx="104">
                  <c:v>-1.6333333333333315</c:v>
                </c:pt>
                <c:pt idx="105">
                  <c:v>-1.6249999999999978</c:v>
                </c:pt>
                <c:pt idx="106">
                  <c:v>-1.6166666666666649</c:v>
                </c:pt>
                <c:pt idx="107">
                  <c:v>-1.6083333333333321</c:v>
                </c:pt>
                <c:pt idx="108">
                  <c:v>-1.5999999999999974</c:v>
                </c:pt>
                <c:pt idx="109">
                  <c:v>-1.5916666666666646</c:v>
                </c:pt>
                <c:pt idx="110">
                  <c:v>-1.5833333333333313</c:v>
                </c:pt>
                <c:pt idx="111">
                  <c:v>-1.5749999999999977</c:v>
                </c:pt>
                <c:pt idx="112">
                  <c:v>-1.5666666666666647</c:v>
                </c:pt>
                <c:pt idx="113">
                  <c:v>-1.5583333333333313</c:v>
                </c:pt>
                <c:pt idx="114">
                  <c:v>-1.5499999999999974</c:v>
                </c:pt>
                <c:pt idx="115">
                  <c:v>-1.5416666666666643</c:v>
                </c:pt>
                <c:pt idx="116">
                  <c:v>-1.5333333333333317</c:v>
                </c:pt>
                <c:pt idx="117">
                  <c:v>-1.5249999999999977</c:v>
                </c:pt>
                <c:pt idx="118">
                  <c:v>-1.5166666666666651</c:v>
                </c:pt>
                <c:pt idx="119">
                  <c:v>-1.5083333333333317</c:v>
                </c:pt>
                <c:pt idx="120">
                  <c:v>-1.4999999999999978</c:v>
                </c:pt>
                <c:pt idx="121">
                  <c:v>-1.4916666666666654</c:v>
                </c:pt>
                <c:pt idx="122">
                  <c:v>-1.4833333333333318</c:v>
                </c:pt>
                <c:pt idx="123">
                  <c:v>-1.4749999999999981</c:v>
                </c:pt>
                <c:pt idx="124">
                  <c:v>-1.4666666666666655</c:v>
                </c:pt>
                <c:pt idx="125">
                  <c:v>-1.4583333333333324</c:v>
                </c:pt>
                <c:pt idx="126">
                  <c:v>-1.4499999999999982</c:v>
                </c:pt>
                <c:pt idx="127">
                  <c:v>-1.4416666666666658</c:v>
                </c:pt>
                <c:pt idx="128">
                  <c:v>-1.433333333333332</c:v>
                </c:pt>
                <c:pt idx="129">
                  <c:v>-1.4249999999999989</c:v>
                </c:pt>
                <c:pt idx="130">
                  <c:v>-1.4166666666666659</c:v>
                </c:pt>
                <c:pt idx="131">
                  <c:v>-1.4083333333333328</c:v>
                </c:pt>
                <c:pt idx="132">
                  <c:v>-1.399999999999999</c:v>
                </c:pt>
                <c:pt idx="133">
                  <c:v>-1.3916666666666662</c:v>
                </c:pt>
                <c:pt idx="134">
                  <c:v>-1.3833333333333331</c:v>
                </c:pt>
                <c:pt idx="135">
                  <c:v>-1.3749999999999998</c:v>
                </c:pt>
                <c:pt idx="136">
                  <c:v>-1.3666666666666665</c:v>
                </c:pt>
                <c:pt idx="137">
                  <c:v>-1.3583333333333336</c:v>
                </c:pt>
                <c:pt idx="138">
                  <c:v>-1.35</c:v>
                </c:pt>
                <c:pt idx="139">
                  <c:v>-1.3416666666666668</c:v>
                </c:pt>
                <c:pt idx="140">
                  <c:v>-1.3333333333333335</c:v>
                </c:pt>
                <c:pt idx="141">
                  <c:v>-1.3250000000000002</c:v>
                </c:pt>
                <c:pt idx="142">
                  <c:v>-1.3166666666666669</c:v>
                </c:pt>
                <c:pt idx="143">
                  <c:v>-1.308333333333334</c:v>
                </c:pt>
                <c:pt idx="144">
                  <c:v>-1.3000000000000005</c:v>
                </c:pt>
                <c:pt idx="145">
                  <c:v>-1.2916666666666672</c:v>
                </c:pt>
                <c:pt idx="146">
                  <c:v>-1.2833333333333339</c:v>
                </c:pt>
                <c:pt idx="147">
                  <c:v>-1.2750000000000008</c:v>
                </c:pt>
                <c:pt idx="148">
                  <c:v>-1.2666666666666675</c:v>
                </c:pt>
                <c:pt idx="149">
                  <c:v>-1.2583333333333342</c:v>
                </c:pt>
                <c:pt idx="150">
                  <c:v>-1.2500000000000009</c:v>
                </c:pt>
                <c:pt idx="151">
                  <c:v>-1.2416666666666678</c:v>
                </c:pt>
                <c:pt idx="152">
                  <c:v>-1.2333333333333341</c:v>
                </c:pt>
                <c:pt idx="153">
                  <c:v>-1.2250000000000012</c:v>
                </c:pt>
                <c:pt idx="154">
                  <c:v>-1.2166666666666679</c:v>
                </c:pt>
                <c:pt idx="155">
                  <c:v>-1.2083333333333346</c:v>
                </c:pt>
                <c:pt idx="156">
                  <c:v>-1.2000000000000015</c:v>
                </c:pt>
                <c:pt idx="157">
                  <c:v>-1.1916666666666682</c:v>
                </c:pt>
                <c:pt idx="158">
                  <c:v>-1.1833333333333349</c:v>
                </c:pt>
                <c:pt idx="159">
                  <c:v>-1.175000000000002</c:v>
                </c:pt>
                <c:pt idx="160">
                  <c:v>-1.1666666666666685</c:v>
                </c:pt>
                <c:pt idx="161">
                  <c:v>-1.1583333333333357</c:v>
                </c:pt>
                <c:pt idx="162">
                  <c:v>-1.1500000000000021</c:v>
                </c:pt>
                <c:pt idx="163">
                  <c:v>-1.1416666666666686</c:v>
                </c:pt>
                <c:pt idx="164">
                  <c:v>-1.1333333333333353</c:v>
                </c:pt>
                <c:pt idx="165">
                  <c:v>-1.1250000000000022</c:v>
                </c:pt>
                <c:pt idx="166">
                  <c:v>-1.1166666666666689</c:v>
                </c:pt>
                <c:pt idx="167">
                  <c:v>-1.1083333333333361</c:v>
                </c:pt>
                <c:pt idx="168">
                  <c:v>-1.1000000000000023</c:v>
                </c:pt>
                <c:pt idx="169">
                  <c:v>-1.0916666666666692</c:v>
                </c:pt>
                <c:pt idx="170">
                  <c:v>-1.0833333333333359</c:v>
                </c:pt>
                <c:pt idx="171">
                  <c:v>-1.0750000000000026</c:v>
                </c:pt>
                <c:pt idx="172">
                  <c:v>-1.0666666666666693</c:v>
                </c:pt>
                <c:pt idx="173">
                  <c:v>-1.058333333333336</c:v>
                </c:pt>
                <c:pt idx="174">
                  <c:v>-1.0500000000000029</c:v>
                </c:pt>
                <c:pt idx="175">
                  <c:v>-1.0416666666666696</c:v>
                </c:pt>
                <c:pt idx="176">
                  <c:v>-1.0333333333333359</c:v>
                </c:pt>
                <c:pt idx="177">
                  <c:v>-1.025000000000003</c:v>
                </c:pt>
                <c:pt idx="178">
                  <c:v>-1.0166666666666699</c:v>
                </c:pt>
                <c:pt idx="179">
                  <c:v>-1.0083333333333366</c:v>
                </c:pt>
                <c:pt idx="180">
                  <c:v>-1.0000000000000033</c:v>
                </c:pt>
                <c:pt idx="181">
                  <c:v>-0.99166666666667014</c:v>
                </c:pt>
                <c:pt idx="182">
                  <c:v>-0.98333333333333661</c:v>
                </c:pt>
                <c:pt idx="183">
                  <c:v>-0.97500000000000364</c:v>
                </c:pt>
                <c:pt idx="184">
                  <c:v>-0.96666666666667056</c:v>
                </c:pt>
                <c:pt idx="185">
                  <c:v>-0.95833333333333703</c:v>
                </c:pt>
                <c:pt idx="186">
                  <c:v>-0.95000000000000384</c:v>
                </c:pt>
                <c:pt idx="187">
                  <c:v>-0.94166666666667065</c:v>
                </c:pt>
                <c:pt idx="188">
                  <c:v>-0.93333333333333734</c:v>
                </c:pt>
                <c:pt idx="189">
                  <c:v>-0.92500000000000404</c:v>
                </c:pt>
                <c:pt idx="190">
                  <c:v>-0.91666666666667085</c:v>
                </c:pt>
                <c:pt idx="191">
                  <c:v>-0.90833333333333754</c:v>
                </c:pt>
                <c:pt idx="192">
                  <c:v>-0.90000000000000424</c:v>
                </c:pt>
                <c:pt idx="193">
                  <c:v>-0.89166666666667105</c:v>
                </c:pt>
                <c:pt idx="194">
                  <c:v>-0.88333333333333752</c:v>
                </c:pt>
                <c:pt idx="195">
                  <c:v>-0.87500000000000477</c:v>
                </c:pt>
                <c:pt idx="196">
                  <c:v>-0.86666666666667158</c:v>
                </c:pt>
                <c:pt idx="197">
                  <c:v>-0.85833333333333828</c:v>
                </c:pt>
                <c:pt idx="198">
                  <c:v>-0.85000000000000475</c:v>
                </c:pt>
                <c:pt idx="199">
                  <c:v>-0.84166666666667189</c:v>
                </c:pt>
                <c:pt idx="200">
                  <c:v>-0.83333333333333848</c:v>
                </c:pt>
                <c:pt idx="201">
                  <c:v>-0.82500000000000495</c:v>
                </c:pt>
                <c:pt idx="202">
                  <c:v>-0.81666666666667198</c:v>
                </c:pt>
                <c:pt idx="203">
                  <c:v>-0.80833333333333868</c:v>
                </c:pt>
                <c:pt idx="204">
                  <c:v>-0.80000000000000548</c:v>
                </c:pt>
                <c:pt idx="205">
                  <c:v>-0.79166666666667218</c:v>
                </c:pt>
                <c:pt idx="206">
                  <c:v>-0.78333333333333877</c:v>
                </c:pt>
                <c:pt idx="207">
                  <c:v>-0.7750000000000058</c:v>
                </c:pt>
                <c:pt idx="208">
                  <c:v>-0.76666666666667271</c:v>
                </c:pt>
                <c:pt idx="209">
                  <c:v>-0.75833333333333919</c:v>
                </c:pt>
                <c:pt idx="210">
                  <c:v>-0.750000000000006</c:v>
                </c:pt>
                <c:pt idx="211">
                  <c:v>-0.7416666666666728</c:v>
                </c:pt>
                <c:pt idx="212">
                  <c:v>-0.73333333333333939</c:v>
                </c:pt>
                <c:pt idx="213">
                  <c:v>-0.7250000000000062</c:v>
                </c:pt>
                <c:pt idx="214">
                  <c:v>-0.71666666666667289</c:v>
                </c:pt>
                <c:pt idx="215">
                  <c:v>-0.7083333333333397</c:v>
                </c:pt>
                <c:pt idx="216">
                  <c:v>-0.70000000000000639</c:v>
                </c:pt>
                <c:pt idx="217">
                  <c:v>-0.6916666666666732</c:v>
                </c:pt>
                <c:pt idx="218">
                  <c:v>-0.68333333333333968</c:v>
                </c:pt>
                <c:pt idx="219">
                  <c:v>-0.67500000000000682</c:v>
                </c:pt>
                <c:pt idx="220">
                  <c:v>-0.66666666666667362</c:v>
                </c:pt>
                <c:pt idx="221">
                  <c:v>-0.6583333333333401</c:v>
                </c:pt>
                <c:pt idx="222">
                  <c:v>-0.65000000000000691</c:v>
                </c:pt>
                <c:pt idx="223">
                  <c:v>-0.64166666666667371</c:v>
                </c:pt>
                <c:pt idx="224">
                  <c:v>-0.63333333333334041</c:v>
                </c:pt>
                <c:pt idx="225">
                  <c:v>-0.62500000000000711</c:v>
                </c:pt>
                <c:pt idx="226">
                  <c:v>-0.61666666666667391</c:v>
                </c:pt>
                <c:pt idx="227">
                  <c:v>-0.60833333333334061</c:v>
                </c:pt>
                <c:pt idx="228">
                  <c:v>-0.60000000000000742</c:v>
                </c:pt>
                <c:pt idx="229">
                  <c:v>-0.59166666666667389</c:v>
                </c:pt>
                <c:pt idx="230">
                  <c:v>-0.58333333333334059</c:v>
                </c:pt>
                <c:pt idx="231">
                  <c:v>-0.57500000000000762</c:v>
                </c:pt>
                <c:pt idx="232">
                  <c:v>-0.56666666666667431</c:v>
                </c:pt>
                <c:pt idx="233">
                  <c:v>-0.5583333333333409</c:v>
                </c:pt>
                <c:pt idx="234">
                  <c:v>-0.5500000000000077</c:v>
                </c:pt>
                <c:pt idx="235">
                  <c:v>-0.54166666666667462</c:v>
                </c:pt>
                <c:pt idx="236">
                  <c:v>-0.5333333333333411</c:v>
                </c:pt>
                <c:pt idx="237">
                  <c:v>-0.5250000000000079</c:v>
                </c:pt>
                <c:pt idx="238">
                  <c:v>-0.5166666666666746</c:v>
                </c:pt>
                <c:pt idx="239">
                  <c:v>-0.50833333333334141</c:v>
                </c:pt>
                <c:pt idx="240">
                  <c:v>-0.5000000000000081</c:v>
                </c:pt>
                <c:pt idx="241">
                  <c:v>-0.49166666666667486</c:v>
                </c:pt>
                <c:pt idx="242">
                  <c:v>-0.48333333333334122</c:v>
                </c:pt>
                <c:pt idx="243">
                  <c:v>-0.47500000000000775</c:v>
                </c:pt>
                <c:pt idx="244">
                  <c:v>-0.46666666666667422</c:v>
                </c:pt>
                <c:pt idx="245">
                  <c:v>-0.45833333333334075</c:v>
                </c:pt>
                <c:pt idx="246">
                  <c:v>-0.45000000000000717</c:v>
                </c:pt>
                <c:pt idx="247">
                  <c:v>-0.44166666666667376</c:v>
                </c:pt>
                <c:pt idx="248">
                  <c:v>-0.43333333333334034</c:v>
                </c:pt>
                <c:pt idx="249">
                  <c:v>-0.42500000000000676</c:v>
                </c:pt>
                <c:pt idx="250">
                  <c:v>-0.41666666666667335</c:v>
                </c:pt>
                <c:pt idx="251">
                  <c:v>-0.40833333333333971</c:v>
                </c:pt>
                <c:pt idx="252">
                  <c:v>-0.40000000000000618</c:v>
                </c:pt>
                <c:pt idx="253">
                  <c:v>-0.39166666666667288</c:v>
                </c:pt>
                <c:pt idx="254">
                  <c:v>-0.3833333333333393</c:v>
                </c:pt>
                <c:pt idx="255">
                  <c:v>-0.37500000000000583</c:v>
                </c:pt>
                <c:pt idx="256">
                  <c:v>-0.36666666666667241</c:v>
                </c:pt>
                <c:pt idx="257">
                  <c:v>-0.35833333333333872</c:v>
                </c:pt>
                <c:pt idx="258">
                  <c:v>-0.35000000000000531</c:v>
                </c:pt>
                <c:pt idx="259">
                  <c:v>-0.34166666666667189</c:v>
                </c:pt>
                <c:pt idx="260">
                  <c:v>-0.33333333333333831</c:v>
                </c:pt>
                <c:pt idx="261">
                  <c:v>-0.32500000000000495</c:v>
                </c:pt>
                <c:pt idx="262">
                  <c:v>-0.31666666666667143</c:v>
                </c:pt>
                <c:pt idx="263">
                  <c:v>-0.30833333333333784</c:v>
                </c:pt>
                <c:pt idx="264">
                  <c:v>-0.30000000000000432</c:v>
                </c:pt>
                <c:pt idx="265">
                  <c:v>-0.29166666666667096</c:v>
                </c:pt>
                <c:pt idx="266">
                  <c:v>-0.28333333333333727</c:v>
                </c:pt>
                <c:pt idx="267">
                  <c:v>-0.2750000000000038</c:v>
                </c:pt>
                <c:pt idx="268">
                  <c:v>-0.26666666666667038</c:v>
                </c:pt>
                <c:pt idx="269">
                  <c:v>-0.25833333333333675</c:v>
                </c:pt>
                <c:pt idx="270">
                  <c:v>-0.25000000000000333</c:v>
                </c:pt>
                <c:pt idx="271">
                  <c:v>-0.24166666666666983</c:v>
                </c:pt>
                <c:pt idx="272">
                  <c:v>-0.23333333333333642</c:v>
                </c:pt>
                <c:pt idx="273">
                  <c:v>-0.22500000000000286</c:v>
                </c:pt>
                <c:pt idx="274">
                  <c:v>-0.21666666666666939</c:v>
                </c:pt>
                <c:pt idx="275">
                  <c:v>-0.20833333333333595</c:v>
                </c:pt>
                <c:pt idx="276">
                  <c:v>-0.2000000000000024</c:v>
                </c:pt>
                <c:pt idx="277">
                  <c:v>-0.19166666666666887</c:v>
                </c:pt>
                <c:pt idx="278">
                  <c:v>-0.18333333333333546</c:v>
                </c:pt>
                <c:pt idx="279">
                  <c:v>-0.1750000000000019</c:v>
                </c:pt>
                <c:pt idx="280">
                  <c:v>-0.16666666666666838</c:v>
                </c:pt>
                <c:pt idx="281">
                  <c:v>-0.15833333333333499</c:v>
                </c:pt>
                <c:pt idx="282">
                  <c:v>-0.15000000000000144</c:v>
                </c:pt>
                <c:pt idx="283">
                  <c:v>-0.14166666666666788</c:v>
                </c:pt>
                <c:pt idx="284">
                  <c:v>-0.13333333333333444</c:v>
                </c:pt>
                <c:pt idx="285">
                  <c:v>-0.12500000000000092</c:v>
                </c:pt>
                <c:pt idx="286">
                  <c:v>-0.11666666666666749</c:v>
                </c:pt>
                <c:pt idx="287">
                  <c:v>-0.10833333333333399</c:v>
                </c:pt>
                <c:pt idx="288">
                  <c:v>-0.10000000000000049</c:v>
                </c:pt>
                <c:pt idx="289">
                  <c:v>-9.1666666666667049E-2</c:v>
                </c:pt>
                <c:pt idx="290">
                  <c:v>-8.3333333333333523E-2</c:v>
                </c:pt>
                <c:pt idx="291">
                  <c:v>-7.5000000000000011E-2</c:v>
                </c:pt>
                <c:pt idx="292">
                  <c:v>-6.6666666666666513E-2</c:v>
                </c:pt>
                <c:pt idx="293">
                  <c:v>-5.833333333333305E-2</c:v>
                </c:pt>
                <c:pt idx="294">
                  <c:v>-4.9999999999999524E-2</c:v>
                </c:pt>
                <c:pt idx="295">
                  <c:v>-4.1666666666666026E-2</c:v>
                </c:pt>
                <c:pt idx="296">
                  <c:v>-3.3333333333332542E-2</c:v>
                </c:pt>
                <c:pt idx="297">
                  <c:v>-2.4999999999999047E-2</c:v>
                </c:pt>
                <c:pt idx="298">
                  <c:v>-1.666666666666556E-2</c:v>
                </c:pt>
                <c:pt idx="299">
                  <c:v>-8.3333333333320651E-3</c:v>
                </c:pt>
                <c:pt idx="300">
                  <c:v>0</c:v>
                </c:pt>
                <c:pt idx="301">
                  <c:v>8.3333333333349257E-3</c:v>
                </c:pt>
                <c:pt idx="302">
                  <c:v>1.6666666666668422E-2</c:v>
                </c:pt>
                <c:pt idx="303">
                  <c:v>2.5000000000001913E-2</c:v>
                </c:pt>
                <c:pt idx="304">
                  <c:v>3.3333333333335401E-2</c:v>
                </c:pt>
                <c:pt idx="305">
                  <c:v>4.1666666666668885E-2</c:v>
                </c:pt>
                <c:pt idx="306">
                  <c:v>5.0000000000002383E-2</c:v>
                </c:pt>
                <c:pt idx="307">
                  <c:v>5.8333333333335902E-2</c:v>
                </c:pt>
                <c:pt idx="308">
                  <c:v>6.6666666666669372E-2</c:v>
                </c:pt>
                <c:pt idx="309">
                  <c:v>7.5000000000002884E-2</c:v>
                </c:pt>
                <c:pt idx="310">
                  <c:v>8.3333333333336368E-2</c:v>
                </c:pt>
                <c:pt idx="311">
                  <c:v>9.1666666666669921E-2</c:v>
                </c:pt>
                <c:pt idx="312">
                  <c:v>0.10000000000000336</c:v>
                </c:pt>
                <c:pt idx="313">
                  <c:v>0.10833333333333683</c:v>
                </c:pt>
                <c:pt idx="314">
                  <c:v>0.11666666666667039</c:v>
                </c:pt>
                <c:pt idx="315">
                  <c:v>0.1250000000000038</c:v>
                </c:pt>
                <c:pt idx="316">
                  <c:v>0.13333333333333736</c:v>
                </c:pt>
                <c:pt idx="317">
                  <c:v>0.1416666666666708</c:v>
                </c:pt>
                <c:pt idx="318">
                  <c:v>0.15000000000000435</c:v>
                </c:pt>
                <c:pt idx="319">
                  <c:v>0.15833333333333788</c:v>
                </c:pt>
                <c:pt idx="320">
                  <c:v>0.16666666666667121</c:v>
                </c:pt>
                <c:pt idx="321">
                  <c:v>0.17500000000000476</c:v>
                </c:pt>
                <c:pt idx="322">
                  <c:v>0.18333333333333832</c:v>
                </c:pt>
                <c:pt idx="323">
                  <c:v>0.1916666666666717</c:v>
                </c:pt>
                <c:pt idx="324">
                  <c:v>0.20000000000000526</c:v>
                </c:pt>
                <c:pt idx="325">
                  <c:v>0.20833333333333878</c:v>
                </c:pt>
                <c:pt idx="326">
                  <c:v>0.21666666666667223</c:v>
                </c:pt>
                <c:pt idx="327">
                  <c:v>0.22500000000000572</c:v>
                </c:pt>
                <c:pt idx="328">
                  <c:v>0.23333333333333928</c:v>
                </c:pt>
                <c:pt idx="329">
                  <c:v>0.24166666666667272</c:v>
                </c:pt>
                <c:pt idx="330">
                  <c:v>0.25000000000000622</c:v>
                </c:pt>
                <c:pt idx="331">
                  <c:v>0.25833333333333969</c:v>
                </c:pt>
                <c:pt idx="332">
                  <c:v>0.26666666666667327</c:v>
                </c:pt>
                <c:pt idx="333">
                  <c:v>0.27500000000000668</c:v>
                </c:pt>
                <c:pt idx="334">
                  <c:v>0.28333333333334026</c:v>
                </c:pt>
                <c:pt idx="335">
                  <c:v>0.29166666666667385</c:v>
                </c:pt>
                <c:pt idx="336">
                  <c:v>0.30000000000000726</c:v>
                </c:pt>
                <c:pt idx="337">
                  <c:v>0.30833333333334073</c:v>
                </c:pt>
                <c:pt idx="338">
                  <c:v>0.31666666666667437</c:v>
                </c:pt>
                <c:pt idx="339">
                  <c:v>0.32500000000000773</c:v>
                </c:pt>
                <c:pt idx="340">
                  <c:v>0.33333333333334136</c:v>
                </c:pt>
                <c:pt idx="341">
                  <c:v>0.34166666666667472</c:v>
                </c:pt>
                <c:pt idx="342">
                  <c:v>0.35000000000000808</c:v>
                </c:pt>
                <c:pt idx="343">
                  <c:v>0.35833333333334172</c:v>
                </c:pt>
                <c:pt idx="344">
                  <c:v>0.36666666666667524</c:v>
                </c:pt>
                <c:pt idx="345">
                  <c:v>0.37500000000000872</c:v>
                </c:pt>
                <c:pt idx="346">
                  <c:v>0.38333333333334224</c:v>
                </c:pt>
                <c:pt idx="347">
                  <c:v>0.39166666666667577</c:v>
                </c:pt>
                <c:pt idx="348">
                  <c:v>0.40000000000000907</c:v>
                </c:pt>
                <c:pt idx="349">
                  <c:v>0.40833333333334265</c:v>
                </c:pt>
                <c:pt idx="350">
                  <c:v>0.41666666666667618</c:v>
                </c:pt>
                <c:pt idx="351">
                  <c:v>0.42500000000000965</c:v>
                </c:pt>
                <c:pt idx="352">
                  <c:v>0.43333333333334312</c:v>
                </c:pt>
                <c:pt idx="353">
                  <c:v>0.44166666666667664</c:v>
                </c:pt>
                <c:pt idx="354">
                  <c:v>0.45000000000001</c:v>
                </c:pt>
                <c:pt idx="355">
                  <c:v>0.45833333333334358</c:v>
                </c:pt>
                <c:pt idx="356">
                  <c:v>0.46666666666667711</c:v>
                </c:pt>
                <c:pt idx="357">
                  <c:v>0.47500000000001047</c:v>
                </c:pt>
                <c:pt idx="358">
                  <c:v>0.48333333333334411</c:v>
                </c:pt>
                <c:pt idx="359">
                  <c:v>0.49166666666667758</c:v>
                </c:pt>
                <c:pt idx="360">
                  <c:v>0.50000000000001099</c:v>
                </c:pt>
                <c:pt idx="361">
                  <c:v>0.50833333333334441</c:v>
                </c:pt>
                <c:pt idx="362">
                  <c:v>0.51666666666667793</c:v>
                </c:pt>
                <c:pt idx="363">
                  <c:v>0.52500000000001168</c:v>
                </c:pt>
                <c:pt idx="364">
                  <c:v>0.53333333333334498</c:v>
                </c:pt>
                <c:pt idx="365">
                  <c:v>0.54166666666667862</c:v>
                </c:pt>
                <c:pt idx="366">
                  <c:v>0.55000000000001192</c:v>
                </c:pt>
                <c:pt idx="367">
                  <c:v>0.55833333333334545</c:v>
                </c:pt>
                <c:pt idx="368">
                  <c:v>0.56666666666667909</c:v>
                </c:pt>
                <c:pt idx="369">
                  <c:v>0.57500000000001261</c:v>
                </c:pt>
                <c:pt idx="370">
                  <c:v>0.58333333333334569</c:v>
                </c:pt>
                <c:pt idx="371">
                  <c:v>0.59166666666667933</c:v>
                </c:pt>
                <c:pt idx="372">
                  <c:v>0.60000000000001308</c:v>
                </c:pt>
                <c:pt idx="373">
                  <c:v>0.6083333333333466</c:v>
                </c:pt>
                <c:pt idx="374">
                  <c:v>0.61666666666668013</c:v>
                </c:pt>
                <c:pt idx="375">
                  <c:v>0.62500000000001354</c:v>
                </c:pt>
                <c:pt idx="376">
                  <c:v>0.63333333333334685</c:v>
                </c:pt>
                <c:pt idx="377">
                  <c:v>0.64166666666668071</c:v>
                </c:pt>
                <c:pt idx="378">
                  <c:v>0.65000000000001401</c:v>
                </c:pt>
                <c:pt idx="379">
                  <c:v>0.65833333333334754</c:v>
                </c:pt>
                <c:pt idx="380">
                  <c:v>0.66666666666668106</c:v>
                </c:pt>
                <c:pt idx="381">
                  <c:v>0.6750000000000147</c:v>
                </c:pt>
                <c:pt idx="382">
                  <c:v>0.68333333333334778</c:v>
                </c:pt>
                <c:pt idx="383">
                  <c:v>0.69166666666668153</c:v>
                </c:pt>
                <c:pt idx="384">
                  <c:v>0.70000000000001483</c:v>
                </c:pt>
                <c:pt idx="385">
                  <c:v>0.70833333333334825</c:v>
                </c:pt>
                <c:pt idx="386">
                  <c:v>0.716666666666682</c:v>
                </c:pt>
                <c:pt idx="387">
                  <c:v>0.72500000000001552</c:v>
                </c:pt>
                <c:pt idx="388">
                  <c:v>0.73333333333334871</c:v>
                </c:pt>
                <c:pt idx="389">
                  <c:v>0.74166666666668246</c:v>
                </c:pt>
                <c:pt idx="390">
                  <c:v>0.75000000000001599</c:v>
                </c:pt>
                <c:pt idx="391">
                  <c:v>0.7583333333333494</c:v>
                </c:pt>
                <c:pt idx="392">
                  <c:v>0.76666666666668293</c:v>
                </c:pt>
                <c:pt idx="393">
                  <c:v>0.77500000000001645</c:v>
                </c:pt>
                <c:pt idx="394">
                  <c:v>0.78333333333334976</c:v>
                </c:pt>
                <c:pt idx="395">
                  <c:v>0.79166666666668339</c:v>
                </c:pt>
                <c:pt idx="396">
                  <c:v>0.8000000000000167</c:v>
                </c:pt>
                <c:pt idx="397">
                  <c:v>0.80833333333335022</c:v>
                </c:pt>
                <c:pt idx="398">
                  <c:v>0.81666666666668364</c:v>
                </c:pt>
                <c:pt idx="399">
                  <c:v>0.82500000000001739</c:v>
                </c:pt>
                <c:pt idx="400">
                  <c:v>0.83333333333335069</c:v>
                </c:pt>
                <c:pt idx="401">
                  <c:v>0.84166666666668433</c:v>
                </c:pt>
                <c:pt idx="402">
                  <c:v>0.85000000000001763</c:v>
                </c:pt>
                <c:pt idx="403">
                  <c:v>0.85833333333335138</c:v>
                </c:pt>
                <c:pt idx="404">
                  <c:v>0.8666666666666849</c:v>
                </c:pt>
                <c:pt idx="405">
                  <c:v>0.87500000000001832</c:v>
                </c:pt>
                <c:pt idx="406">
                  <c:v>0.88333333333335151</c:v>
                </c:pt>
                <c:pt idx="407">
                  <c:v>0.89166666666668515</c:v>
                </c:pt>
                <c:pt idx="408">
                  <c:v>0.90000000000001867</c:v>
                </c:pt>
                <c:pt idx="409">
                  <c:v>0.90833333333335209</c:v>
                </c:pt>
                <c:pt idx="410">
                  <c:v>0.91666666666668561</c:v>
                </c:pt>
                <c:pt idx="411">
                  <c:v>0.92500000000001903</c:v>
                </c:pt>
                <c:pt idx="412">
                  <c:v>0.93333333333335255</c:v>
                </c:pt>
                <c:pt idx="413">
                  <c:v>0.9416666666666863</c:v>
                </c:pt>
                <c:pt idx="414">
                  <c:v>0.95000000000001961</c:v>
                </c:pt>
                <c:pt idx="415">
                  <c:v>0.95833333333335302</c:v>
                </c:pt>
                <c:pt idx="416">
                  <c:v>0.96666666666668677</c:v>
                </c:pt>
                <c:pt idx="417">
                  <c:v>0.97500000000002029</c:v>
                </c:pt>
                <c:pt idx="418">
                  <c:v>0.98333333333335349</c:v>
                </c:pt>
                <c:pt idx="419">
                  <c:v>0.99166666666668701</c:v>
                </c:pt>
                <c:pt idx="420">
                  <c:v>1.0000000000000204</c:v>
                </c:pt>
                <c:pt idx="421">
                  <c:v>1.008333333333354</c:v>
                </c:pt>
                <c:pt idx="422">
                  <c:v>1.0166666666666875</c:v>
                </c:pt>
                <c:pt idx="423">
                  <c:v>1.025000000000021</c:v>
                </c:pt>
                <c:pt idx="424">
                  <c:v>1.0333333333333541</c:v>
                </c:pt>
                <c:pt idx="425">
                  <c:v>1.0416666666666878</c:v>
                </c:pt>
                <c:pt idx="426">
                  <c:v>1.0500000000000218</c:v>
                </c:pt>
                <c:pt idx="427">
                  <c:v>1.0583333333333549</c:v>
                </c:pt>
                <c:pt idx="428">
                  <c:v>1.0666666666666884</c:v>
                </c:pt>
                <c:pt idx="429">
                  <c:v>1.0750000000000219</c:v>
                </c:pt>
                <c:pt idx="430">
                  <c:v>1.0833333333333555</c:v>
                </c:pt>
                <c:pt idx="431">
                  <c:v>1.091666666666689</c:v>
                </c:pt>
                <c:pt idx="432">
                  <c:v>1.1000000000000225</c:v>
                </c:pt>
                <c:pt idx="433">
                  <c:v>1.108333333333356</c:v>
                </c:pt>
                <c:pt idx="434">
                  <c:v>1.1166666666666893</c:v>
                </c:pt>
                <c:pt idx="435">
                  <c:v>1.1250000000000229</c:v>
                </c:pt>
                <c:pt idx="436">
                  <c:v>1.1333333333333564</c:v>
                </c:pt>
                <c:pt idx="437">
                  <c:v>1.1416666666666899</c:v>
                </c:pt>
                <c:pt idx="438">
                  <c:v>1.1500000000000239</c:v>
                </c:pt>
                <c:pt idx="439">
                  <c:v>1.1583333333333572</c:v>
                </c:pt>
                <c:pt idx="440">
                  <c:v>1.1666666666666903</c:v>
                </c:pt>
                <c:pt idx="441">
                  <c:v>1.175000000000024</c:v>
                </c:pt>
                <c:pt idx="442">
                  <c:v>1.1833333333333573</c:v>
                </c:pt>
                <c:pt idx="443">
                  <c:v>1.1916666666666909</c:v>
                </c:pt>
                <c:pt idx="444">
                  <c:v>1.2000000000000244</c:v>
                </c:pt>
                <c:pt idx="445">
                  <c:v>1.2083333333333579</c:v>
                </c:pt>
                <c:pt idx="446">
                  <c:v>1.2166666666666912</c:v>
                </c:pt>
                <c:pt idx="447">
                  <c:v>1.2250000000000243</c:v>
                </c:pt>
                <c:pt idx="448">
                  <c:v>1.2333333333333578</c:v>
                </c:pt>
                <c:pt idx="449">
                  <c:v>1.2416666666666918</c:v>
                </c:pt>
                <c:pt idx="450">
                  <c:v>1.2500000000000253</c:v>
                </c:pt>
                <c:pt idx="451">
                  <c:v>1.2583333333333588</c:v>
                </c:pt>
                <c:pt idx="452">
                  <c:v>1.2666666666666924</c:v>
                </c:pt>
                <c:pt idx="453">
                  <c:v>1.2750000000000257</c:v>
                </c:pt>
                <c:pt idx="454">
                  <c:v>1.2833333333333592</c:v>
                </c:pt>
                <c:pt idx="455">
                  <c:v>1.2916666666666923</c:v>
                </c:pt>
                <c:pt idx="456">
                  <c:v>1.3000000000000262</c:v>
                </c:pt>
                <c:pt idx="457">
                  <c:v>1.30833333333336</c:v>
                </c:pt>
                <c:pt idx="458">
                  <c:v>1.3166666666666933</c:v>
                </c:pt>
                <c:pt idx="459">
                  <c:v>1.3250000000000266</c:v>
                </c:pt>
                <c:pt idx="460">
                  <c:v>1.3333333333333599</c:v>
                </c:pt>
                <c:pt idx="461">
                  <c:v>1.3416666666666937</c:v>
                </c:pt>
                <c:pt idx="462">
                  <c:v>1.3500000000000276</c:v>
                </c:pt>
                <c:pt idx="463">
                  <c:v>1.3583333333333607</c:v>
                </c:pt>
                <c:pt idx="464">
                  <c:v>1.3666666666666942</c:v>
                </c:pt>
                <c:pt idx="465">
                  <c:v>1.375000000000028</c:v>
                </c:pt>
                <c:pt idx="466">
                  <c:v>1.3833333333333611</c:v>
                </c:pt>
                <c:pt idx="467">
                  <c:v>1.3916666666666946</c:v>
                </c:pt>
                <c:pt idx="468">
                  <c:v>1.4000000000000279</c:v>
                </c:pt>
                <c:pt idx="469">
                  <c:v>1.4083333333333616</c:v>
                </c:pt>
                <c:pt idx="470">
                  <c:v>1.4166666666666952</c:v>
                </c:pt>
                <c:pt idx="471">
                  <c:v>1.4250000000000282</c:v>
                </c:pt>
                <c:pt idx="472">
                  <c:v>1.4333333333333618</c:v>
                </c:pt>
                <c:pt idx="473">
                  <c:v>1.4416666666666951</c:v>
                </c:pt>
                <c:pt idx="474">
                  <c:v>1.450000000000029</c:v>
                </c:pt>
                <c:pt idx="475">
                  <c:v>1.4583333333333626</c:v>
                </c:pt>
                <c:pt idx="476">
                  <c:v>1.4666666666666959</c:v>
                </c:pt>
                <c:pt idx="477">
                  <c:v>1.4750000000000296</c:v>
                </c:pt>
                <c:pt idx="478">
                  <c:v>1.4833333333333627</c:v>
                </c:pt>
                <c:pt idx="479">
                  <c:v>1.491666666666696</c:v>
                </c:pt>
                <c:pt idx="480">
                  <c:v>1.50000000000003</c:v>
                </c:pt>
                <c:pt idx="481">
                  <c:v>1.5083333333333635</c:v>
                </c:pt>
                <c:pt idx="482">
                  <c:v>1.516666666666697</c:v>
                </c:pt>
                <c:pt idx="483">
                  <c:v>1.5250000000000306</c:v>
                </c:pt>
                <c:pt idx="484">
                  <c:v>1.5333333333333639</c:v>
                </c:pt>
                <c:pt idx="485">
                  <c:v>1.5416666666666976</c:v>
                </c:pt>
                <c:pt idx="486">
                  <c:v>1.5500000000000309</c:v>
                </c:pt>
                <c:pt idx="487">
                  <c:v>1.5583333333333644</c:v>
                </c:pt>
                <c:pt idx="488">
                  <c:v>1.566666666666698</c:v>
                </c:pt>
                <c:pt idx="489">
                  <c:v>1.5750000000000315</c:v>
                </c:pt>
                <c:pt idx="490">
                  <c:v>1.583333333333365</c:v>
                </c:pt>
                <c:pt idx="491">
                  <c:v>1.5916666666666981</c:v>
                </c:pt>
                <c:pt idx="492">
                  <c:v>1.6000000000000321</c:v>
                </c:pt>
                <c:pt idx="493">
                  <c:v>1.6083333333333658</c:v>
                </c:pt>
                <c:pt idx="494">
                  <c:v>1.6166666666666989</c:v>
                </c:pt>
                <c:pt idx="495">
                  <c:v>1.6250000000000324</c:v>
                </c:pt>
                <c:pt idx="496">
                  <c:v>1.6333333333333659</c:v>
                </c:pt>
                <c:pt idx="497">
                  <c:v>1.6416666666666995</c:v>
                </c:pt>
                <c:pt idx="498">
                  <c:v>1.6500000000000334</c:v>
                </c:pt>
                <c:pt idx="499">
                  <c:v>1.6583333333333663</c:v>
                </c:pt>
                <c:pt idx="500">
                  <c:v>1.6666666666666998</c:v>
                </c:pt>
                <c:pt idx="501">
                  <c:v>1.6750000000000325</c:v>
                </c:pt>
                <c:pt idx="502">
                  <c:v>1.6833333333333655</c:v>
                </c:pt>
                <c:pt idx="503">
                  <c:v>1.6916666666666984</c:v>
                </c:pt>
                <c:pt idx="504">
                  <c:v>1.7000000000000315</c:v>
                </c:pt>
                <c:pt idx="505">
                  <c:v>1.7083333333333646</c:v>
                </c:pt>
                <c:pt idx="506">
                  <c:v>1.7166666666666974</c:v>
                </c:pt>
                <c:pt idx="507">
                  <c:v>1.7250000000000301</c:v>
                </c:pt>
                <c:pt idx="508">
                  <c:v>1.7333333333333636</c:v>
                </c:pt>
                <c:pt idx="509">
                  <c:v>1.741666666666696</c:v>
                </c:pt>
                <c:pt idx="510">
                  <c:v>1.7500000000000295</c:v>
                </c:pt>
                <c:pt idx="511">
                  <c:v>1.7583333333333626</c:v>
                </c:pt>
                <c:pt idx="512">
                  <c:v>1.7666666666666957</c:v>
                </c:pt>
                <c:pt idx="513">
                  <c:v>1.7750000000000286</c:v>
                </c:pt>
                <c:pt idx="514">
                  <c:v>1.7833333333333616</c:v>
                </c:pt>
                <c:pt idx="515">
                  <c:v>1.7916666666666943</c:v>
                </c:pt>
                <c:pt idx="516">
                  <c:v>1.800000000000028</c:v>
                </c:pt>
                <c:pt idx="517">
                  <c:v>1.8083333333333607</c:v>
                </c:pt>
                <c:pt idx="518">
                  <c:v>1.8166666666666937</c:v>
                </c:pt>
                <c:pt idx="519">
                  <c:v>1.8250000000000266</c:v>
                </c:pt>
                <c:pt idx="520">
                  <c:v>1.8333333333333597</c:v>
                </c:pt>
                <c:pt idx="521">
                  <c:v>1.8416666666666928</c:v>
                </c:pt>
                <c:pt idx="522">
                  <c:v>1.8500000000000261</c:v>
                </c:pt>
                <c:pt idx="523">
                  <c:v>1.8583333333333587</c:v>
                </c:pt>
                <c:pt idx="524">
                  <c:v>1.866666666666692</c:v>
                </c:pt>
                <c:pt idx="525">
                  <c:v>1.8750000000000249</c:v>
                </c:pt>
                <c:pt idx="526">
                  <c:v>1.8833333333333577</c:v>
                </c:pt>
                <c:pt idx="527">
                  <c:v>1.8916666666666908</c:v>
                </c:pt>
                <c:pt idx="528">
                  <c:v>1.9000000000000241</c:v>
                </c:pt>
                <c:pt idx="529">
                  <c:v>1.9083333333333572</c:v>
                </c:pt>
                <c:pt idx="530">
                  <c:v>1.9166666666666901</c:v>
                </c:pt>
                <c:pt idx="531">
                  <c:v>1.9250000000000229</c:v>
                </c:pt>
                <c:pt idx="532">
                  <c:v>1.933333333333356</c:v>
                </c:pt>
                <c:pt idx="533">
                  <c:v>1.9416666666666889</c:v>
                </c:pt>
                <c:pt idx="534">
                  <c:v>1.9500000000000224</c:v>
                </c:pt>
                <c:pt idx="535">
                  <c:v>1.9583333333333555</c:v>
                </c:pt>
                <c:pt idx="536">
                  <c:v>1.9666666666666881</c:v>
                </c:pt>
                <c:pt idx="537">
                  <c:v>1.9750000000000214</c:v>
                </c:pt>
                <c:pt idx="538">
                  <c:v>1.983333333333354</c:v>
                </c:pt>
                <c:pt idx="539">
                  <c:v>1.9916666666666869</c:v>
                </c:pt>
                <c:pt idx="540">
                  <c:v>2.00000000000002</c:v>
                </c:pt>
                <c:pt idx="541">
                  <c:v>2.0083333333333537</c:v>
                </c:pt>
                <c:pt idx="542">
                  <c:v>2.0166666666666853</c:v>
                </c:pt>
                <c:pt idx="543">
                  <c:v>2.025000000000019</c:v>
                </c:pt>
                <c:pt idx="544">
                  <c:v>2.0333333333333532</c:v>
                </c:pt>
                <c:pt idx="545">
                  <c:v>2.0416666666666847</c:v>
                </c:pt>
                <c:pt idx="546">
                  <c:v>2.050000000000018</c:v>
                </c:pt>
                <c:pt idx="547">
                  <c:v>2.0583333333333513</c:v>
                </c:pt>
                <c:pt idx="548">
                  <c:v>2.0666666666666837</c:v>
                </c:pt>
                <c:pt idx="549">
                  <c:v>2.0750000000000171</c:v>
                </c:pt>
                <c:pt idx="550">
                  <c:v>2.0833333333333512</c:v>
                </c:pt>
                <c:pt idx="551">
                  <c:v>2.0916666666666828</c:v>
                </c:pt>
                <c:pt idx="552">
                  <c:v>2.100000000000017</c:v>
                </c:pt>
                <c:pt idx="553">
                  <c:v>2.1083333333333494</c:v>
                </c:pt>
                <c:pt idx="554">
                  <c:v>2.1166666666666814</c:v>
                </c:pt>
                <c:pt idx="555">
                  <c:v>2.1250000000000151</c:v>
                </c:pt>
                <c:pt idx="556">
                  <c:v>2.1333333333333484</c:v>
                </c:pt>
                <c:pt idx="557">
                  <c:v>2.1416666666666813</c:v>
                </c:pt>
                <c:pt idx="558">
                  <c:v>2.1500000000000141</c:v>
                </c:pt>
                <c:pt idx="559">
                  <c:v>2.1583333333333474</c:v>
                </c:pt>
                <c:pt idx="560">
                  <c:v>2.1666666666666803</c:v>
                </c:pt>
                <c:pt idx="561">
                  <c:v>2.1750000000000131</c:v>
                </c:pt>
                <c:pt idx="562">
                  <c:v>2.1833333333333473</c:v>
                </c:pt>
                <c:pt idx="563">
                  <c:v>2.1916666666666793</c:v>
                </c:pt>
                <c:pt idx="564">
                  <c:v>2.2000000000000135</c:v>
                </c:pt>
                <c:pt idx="565">
                  <c:v>2.2083333333333455</c:v>
                </c:pt>
                <c:pt idx="566">
                  <c:v>2.2166666666666783</c:v>
                </c:pt>
                <c:pt idx="567">
                  <c:v>2.2250000000000116</c:v>
                </c:pt>
                <c:pt idx="568">
                  <c:v>2.2333333333333445</c:v>
                </c:pt>
                <c:pt idx="569">
                  <c:v>2.2416666666666782</c:v>
                </c:pt>
                <c:pt idx="570">
                  <c:v>2.2500000000000111</c:v>
                </c:pt>
                <c:pt idx="571">
                  <c:v>2.2583333333333435</c:v>
                </c:pt>
                <c:pt idx="572">
                  <c:v>2.2666666666666773</c:v>
                </c:pt>
                <c:pt idx="573">
                  <c:v>2.2750000000000097</c:v>
                </c:pt>
                <c:pt idx="574">
                  <c:v>2.2833333333333434</c:v>
                </c:pt>
                <c:pt idx="575">
                  <c:v>2.2916666666666754</c:v>
                </c:pt>
                <c:pt idx="576">
                  <c:v>2.3000000000000087</c:v>
                </c:pt>
                <c:pt idx="577">
                  <c:v>2.3083333333333407</c:v>
                </c:pt>
                <c:pt idx="578">
                  <c:v>2.3166666666666735</c:v>
                </c:pt>
                <c:pt idx="579">
                  <c:v>2.3250000000000077</c:v>
                </c:pt>
                <c:pt idx="580">
                  <c:v>2.3333333333333397</c:v>
                </c:pt>
                <c:pt idx="581">
                  <c:v>2.3416666666666734</c:v>
                </c:pt>
                <c:pt idx="582">
                  <c:v>2.3500000000000068</c:v>
                </c:pt>
                <c:pt idx="583">
                  <c:v>2.3583333333333387</c:v>
                </c:pt>
                <c:pt idx="584">
                  <c:v>2.3666666666666729</c:v>
                </c:pt>
                <c:pt idx="585">
                  <c:v>2.3750000000000049</c:v>
                </c:pt>
                <c:pt idx="586">
                  <c:v>2.3833333333333386</c:v>
                </c:pt>
                <c:pt idx="587">
                  <c:v>2.391666666666671</c:v>
                </c:pt>
                <c:pt idx="588">
                  <c:v>2.4000000000000048</c:v>
                </c:pt>
                <c:pt idx="589">
                  <c:v>2.4083333333333381</c:v>
                </c:pt>
                <c:pt idx="590">
                  <c:v>2.4166666666666701</c:v>
                </c:pt>
                <c:pt idx="591">
                  <c:v>2.4250000000000038</c:v>
                </c:pt>
                <c:pt idx="592">
                  <c:v>2.4333333333333371</c:v>
                </c:pt>
                <c:pt idx="593">
                  <c:v>2.44166666666667</c:v>
                </c:pt>
                <c:pt idx="594">
                  <c:v>2.4500000000000028</c:v>
                </c:pt>
                <c:pt idx="595">
                  <c:v>2.4583333333333357</c:v>
                </c:pt>
                <c:pt idx="596">
                  <c:v>2.4666666666666681</c:v>
                </c:pt>
                <c:pt idx="597">
                  <c:v>2.475000000000001</c:v>
                </c:pt>
                <c:pt idx="598">
                  <c:v>2.4833333333333352</c:v>
                </c:pt>
                <c:pt idx="599">
                  <c:v>2.4916666666666671</c:v>
                </c:pt>
                <c:pt idx="600">
                  <c:v>2.5</c:v>
                </c:pt>
              </c:numCache>
            </c:numRef>
          </c:xVal>
          <c:yVal>
            <c:numRef>
              <c:f>'16QAM'!$F$6:$F$606</c:f>
              <c:numCache>
                <c:formatCode>0.00_ </c:formatCode>
                <c:ptCount val="601"/>
                <c:pt idx="0">
                  <c:v>-25.865997314453125</c:v>
                </c:pt>
                <c:pt idx="1">
                  <c:v>-38.286003112792955</c:v>
                </c:pt>
                <c:pt idx="2">
                  <c:v>-25.134002685546875</c:v>
                </c:pt>
                <c:pt idx="3">
                  <c:v>-41.297996520996101</c:v>
                </c:pt>
                <c:pt idx="4">
                  <c:v>-27.430999755859375</c:v>
                </c:pt>
                <c:pt idx="5">
                  <c:v>-36.678001403808594</c:v>
                </c:pt>
                <c:pt idx="6">
                  <c:v>-22.390998840332028</c:v>
                </c:pt>
                <c:pt idx="7">
                  <c:v>-38.666000366210938</c:v>
                </c:pt>
                <c:pt idx="8">
                  <c:v>-26.69000244140625</c:v>
                </c:pt>
                <c:pt idx="9">
                  <c:v>-36.339996337890625</c:v>
                </c:pt>
                <c:pt idx="10">
                  <c:v>-25.083000183105469</c:v>
                </c:pt>
                <c:pt idx="11">
                  <c:v>-37.001998901367173</c:v>
                </c:pt>
                <c:pt idx="12">
                  <c:v>-29.027000427246101</c:v>
                </c:pt>
                <c:pt idx="13">
                  <c:v>-36.553001403808572</c:v>
                </c:pt>
                <c:pt idx="14">
                  <c:v>-24.966003417968743</c:v>
                </c:pt>
                <c:pt idx="15">
                  <c:v>-36.218002319335959</c:v>
                </c:pt>
                <c:pt idx="16">
                  <c:v>-24.917999267578125</c:v>
                </c:pt>
                <c:pt idx="17">
                  <c:v>-38.472000122070313</c:v>
                </c:pt>
                <c:pt idx="18">
                  <c:v>-28.164001464843757</c:v>
                </c:pt>
                <c:pt idx="19">
                  <c:v>-35.521003723144524</c:v>
                </c:pt>
                <c:pt idx="20">
                  <c:v>-26.347999572753899</c:v>
                </c:pt>
                <c:pt idx="21">
                  <c:v>-38.469001770019524</c:v>
                </c:pt>
                <c:pt idx="22">
                  <c:v>-26.245002746582021</c:v>
                </c:pt>
                <c:pt idx="23">
                  <c:v>-37.744003295898423</c:v>
                </c:pt>
                <c:pt idx="24">
                  <c:v>-25.02799987792968</c:v>
                </c:pt>
                <c:pt idx="25">
                  <c:v>-37.678001403808594</c:v>
                </c:pt>
                <c:pt idx="26">
                  <c:v>-22.574996948242191</c:v>
                </c:pt>
                <c:pt idx="27">
                  <c:v>-37.636001586914055</c:v>
                </c:pt>
                <c:pt idx="28">
                  <c:v>-27.596000671386719</c:v>
                </c:pt>
                <c:pt idx="29">
                  <c:v>-37.921997070312472</c:v>
                </c:pt>
                <c:pt idx="30">
                  <c:v>-24.38200378417968</c:v>
                </c:pt>
                <c:pt idx="31">
                  <c:v>-37.486000061035142</c:v>
                </c:pt>
                <c:pt idx="32">
                  <c:v>-27.946998596191406</c:v>
                </c:pt>
                <c:pt idx="33">
                  <c:v>-38.448997497558594</c:v>
                </c:pt>
                <c:pt idx="34">
                  <c:v>-27.914001464843757</c:v>
                </c:pt>
                <c:pt idx="35">
                  <c:v>-37.028999328613281</c:v>
                </c:pt>
                <c:pt idx="36">
                  <c:v>-25.7239990234375</c:v>
                </c:pt>
                <c:pt idx="37">
                  <c:v>-37.353996276855455</c:v>
                </c:pt>
                <c:pt idx="38">
                  <c:v>-26.262001037597649</c:v>
                </c:pt>
                <c:pt idx="39">
                  <c:v>-36.367996215820305</c:v>
                </c:pt>
                <c:pt idx="40">
                  <c:v>-26.68499755859375</c:v>
                </c:pt>
                <c:pt idx="41">
                  <c:v>-35.352996826171896</c:v>
                </c:pt>
                <c:pt idx="42">
                  <c:v>-24.674003601074226</c:v>
                </c:pt>
                <c:pt idx="43">
                  <c:v>-38.988998413085938</c:v>
                </c:pt>
                <c:pt idx="44">
                  <c:v>-27.799003601074219</c:v>
                </c:pt>
                <c:pt idx="45">
                  <c:v>-36.359001159667933</c:v>
                </c:pt>
                <c:pt idx="46">
                  <c:v>-27.779998779296886</c:v>
                </c:pt>
                <c:pt idx="47">
                  <c:v>-40.911003112792947</c:v>
                </c:pt>
                <c:pt idx="48">
                  <c:v>-25.942001342773423</c:v>
                </c:pt>
                <c:pt idx="49">
                  <c:v>-37.740997314453132</c:v>
                </c:pt>
                <c:pt idx="50">
                  <c:v>-28.265998840332021</c:v>
                </c:pt>
                <c:pt idx="51">
                  <c:v>-36.894996643066392</c:v>
                </c:pt>
                <c:pt idx="52">
                  <c:v>-26.01899719238282</c:v>
                </c:pt>
                <c:pt idx="53">
                  <c:v>-36.370002746582031</c:v>
                </c:pt>
                <c:pt idx="54">
                  <c:v>-27.845001220703118</c:v>
                </c:pt>
                <c:pt idx="55">
                  <c:v>-40.822998046875028</c:v>
                </c:pt>
                <c:pt idx="56">
                  <c:v>-26.495002746582021</c:v>
                </c:pt>
                <c:pt idx="57">
                  <c:v>-38.130996704101563</c:v>
                </c:pt>
                <c:pt idx="58">
                  <c:v>-27.719001770019531</c:v>
                </c:pt>
                <c:pt idx="59">
                  <c:v>-35.843002319335938</c:v>
                </c:pt>
                <c:pt idx="60">
                  <c:v>-24.948997497558594</c:v>
                </c:pt>
                <c:pt idx="61">
                  <c:v>-37.513999938964865</c:v>
                </c:pt>
                <c:pt idx="62">
                  <c:v>-25.608001708984375</c:v>
                </c:pt>
                <c:pt idx="63">
                  <c:v>-36.932998657226541</c:v>
                </c:pt>
                <c:pt idx="64">
                  <c:v>-21.71099853515625</c:v>
                </c:pt>
                <c:pt idx="65">
                  <c:v>-36.363998413085937</c:v>
                </c:pt>
                <c:pt idx="66">
                  <c:v>-27.702003479003899</c:v>
                </c:pt>
                <c:pt idx="67">
                  <c:v>-39.310997009277322</c:v>
                </c:pt>
                <c:pt idx="68">
                  <c:v>-24.808998107910163</c:v>
                </c:pt>
                <c:pt idx="69">
                  <c:v>-36.445999145507813</c:v>
                </c:pt>
                <c:pt idx="70">
                  <c:v>-25.265998840332021</c:v>
                </c:pt>
                <c:pt idx="71">
                  <c:v>-35.464996337890625</c:v>
                </c:pt>
                <c:pt idx="72">
                  <c:v>-25.073997497558601</c:v>
                </c:pt>
                <c:pt idx="73">
                  <c:v>-38.111999511718736</c:v>
                </c:pt>
                <c:pt idx="74">
                  <c:v>-27.935997009277337</c:v>
                </c:pt>
                <c:pt idx="75">
                  <c:v>-38.237998962402351</c:v>
                </c:pt>
                <c:pt idx="76">
                  <c:v>-26.605003356933587</c:v>
                </c:pt>
                <c:pt idx="77">
                  <c:v>-36.706001281738274</c:v>
                </c:pt>
                <c:pt idx="78">
                  <c:v>-27.308998107910163</c:v>
                </c:pt>
                <c:pt idx="79">
                  <c:v>-36.660003662109382</c:v>
                </c:pt>
                <c:pt idx="80">
                  <c:v>-25.84700012207032</c:v>
                </c:pt>
                <c:pt idx="81">
                  <c:v>-38.492996215820313</c:v>
                </c:pt>
                <c:pt idx="82">
                  <c:v>-27.306999206542969</c:v>
                </c:pt>
                <c:pt idx="83">
                  <c:v>-37.275001525878913</c:v>
                </c:pt>
                <c:pt idx="84">
                  <c:v>-24.002998352050788</c:v>
                </c:pt>
                <c:pt idx="85">
                  <c:v>-37.656997680664041</c:v>
                </c:pt>
                <c:pt idx="86">
                  <c:v>-25.29499816894532</c:v>
                </c:pt>
                <c:pt idx="87">
                  <c:v>-39.837997436523423</c:v>
                </c:pt>
                <c:pt idx="88">
                  <c:v>-24.477996826171868</c:v>
                </c:pt>
                <c:pt idx="89">
                  <c:v>-37.254997253417947</c:v>
                </c:pt>
                <c:pt idx="90">
                  <c:v>-27.880996704101563</c:v>
                </c:pt>
                <c:pt idx="91">
                  <c:v>-37.227996826171918</c:v>
                </c:pt>
                <c:pt idx="92">
                  <c:v>-24.644996643066413</c:v>
                </c:pt>
                <c:pt idx="93">
                  <c:v>-38.883003234863274</c:v>
                </c:pt>
                <c:pt idx="94">
                  <c:v>-26.621002197265625</c:v>
                </c:pt>
                <c:pt idx="95">
                  <c:v>-36.305999755859375</c:v>
                </c:pt>
                <c:pt idx="96">
                  <c:v>-25.253997802734368</c:v>
                </c:pt>
                <c:pt idx="97">
                  <c:v>-36.431999206542955</c:v>
                </c:pt>
                <c:pt idx="98">
                  <c:v>-25.668998718261726</c:v>
                </c:pt>
                <c:pt idx="99">
                  <c:v>-37.239997863769524</c:v>
                </c:pt>
                <c:pt idx="100">
                  <c:v>-26.133003234863274</c:v>
                </c:pt>
                <c:pt idx="101">
                  <c:v>-34.016998291015625</c:v>
                </c:pt>
                <c:pt idx="102">
                  <c:v>-21.833000183105476</c:v>
                </c:pt>
                <c:pt idx="103">
                  <c:v>-37.402000427246072</c:v>
                </c:pt>
                <c:pt idx="104">
                  <c:v>-24.84700012207032</c:v>
                </c:pt>
                <c:pt idx="105">
                  <c:v>-41.429000854492173</c:v>
                </c:pt>
                <c:pt idx="106">
                  <c:v>-25.649002075195305</c:v>
                </c:pt>
                <c:pt idx="107">
                  <c:v>-39.680000305175795</c:v>
                </c:pt>
                <c:pt idx="108">
                  <c:v>-27.021003723144531</c:v>
                </c:pt>
                <c:pt idx="109">
                  <c:v>-37.360000610351555</c:v>
                </c:pt>
                <c:pt idx="110">
                  <c:v>-27.484001159667969</c:v>
                </c:pt>
                <c:pt idx="111">
                  <c:v>-37.305999755859375</c:v>
                </c:pt>
                <c:pt idx="112">
                  <c:v>-25.525001525878906</c:v>
                </c:pt>
                <c:pt idx="113">
                  <c:v>-34.278999328613281</c:v>
                </c:pt>
                <c:pt idx="114">
                  <c:v>-23.599998474121087</c:v>
                </c:pt>
                <c:pt idx="115">
                  <c:v>-36.545997619628906</c:v>
                </c:pt>
                <c:pt idx="116">
                  <c:v>-24.487998962402344</c:v>
                </c:pt>
                <c:pt idx="117">
                  <c:v>-35.931999206542955</c:v>
                </c:pt>
                <c:pt idx="118">
                  <c:v>-26.386001586914063</c:v>
                </c:pt>
                <c:pt idx="119">
                  <c:v>-39.089996337890625</c:v>
                </c:pt>
                <c:pt idx="120">
                  <c:v>-25.555999755859375</c:v>
                </c:pt>
                <c:pt idx="121">
                  <c:v>-39.986000061035142</c:v>
                </c:pt>
                <c:pt idx="122">
                  <c:v>-25.032997131347656</c:v>
                </c:pt>
                <c:pt idx="123">
                  <c:v>-40.545997619628906</c:v>
                </c:pt>
                <c:pt idx="124">
                  <c:v>-23.670997619628913</c:v>
                </c:pt>
                <c:pt idx="125">
                  <c:v>-35.851997375488253</c:v>
                </c:pt>
                <c:pt idx="126">
                  <c:v>-26.234001159667976</c:v>
                </c:pt>
                <c:pt idx="127">
                  <c:v>-38.714996337890625</c:v>
                </c:pt>
                <c:pt idx="128">
                  <c:v>-25.641998291015636</c:v>
                </c:pt>
                <c:pt idx="129">
                  <c:v>-36.481002807617159</c:v>
                </c:pt>
                <c:pt idx="130">
                  <c:v>-25.722000122070313</c:v>
                </c:pt>
                <c:pt idx="131">
                  <c:v>-35.992996215820313</c:v>
                </c:pt>
                <c:pt idx="132">
                  <c:v>-25.411003112792976</c:v>
                </c:pt>
                <c:pt idx="133">
                  <c:v>-35.311996459960909</c:v>
                </c:pt>
                <c:pt idx="134">
                  <c:v>-24.356002807617188</c:v>
                </c:pt>
                <c:pt idx="135">
                  <c:v>-38.665000915527365</c:v>
                </c:pt>
                <c:pt idx="136">
                  <c:v>-25.920997619628906</c:v>
                </c:pt>
                <c:pt idx="137">
                  <c:v>-38.383003234863274</c:v>
                </c:pt>
                <c:pt idx="138">
                  <c:v>-22.364997863769528</c:v>
                </c:pt>
                <c:pt idx="139">
                  <c:v>-36.8280029296875</c:v>
                </c:pt>
                <c:pt idx="140">
                  <c:v>-21.888000488281243</c:v>
                </c:pt>
                <c:pt idx="141">
                  <c:v>-35.387001037597628</c:v>
                </c:pt>
                <c:pt idx="142">
                  <c:v>-22.525001525878906</c:v>
                </c:pt>
                <c:pt idx="143">
                  <c:v>-35.357002258300774</c:v>
                </c:pt>
                <c:pt idx="144">
                  <c:v>-25.906997680664062</c:v>
                </c:pt>
                <c:pt idx="145">
                  <c:v>-35.310997009277322</c:v>
                </c:pt>
                <c:pt idx="146">
                  <c:v>-25.739997863769528</c:v>
                </c:pt>
                <c:pt idx="147">
                  <c:v>-35.386001586914041</c:v>
                </c:pt>
                <c:pt idx="148">
                  <c:v>-24.661003112792976</c:v>
                </c:pt>
                <c:pt idx="149">
                  <c:v>-36.759002685546875</c:v>
                </c:pt>
                <c:pt idx="150">
                  <c:v>-25.780998229980476</c:v>
                </c:pt>
                <c:pt idx="151">
                  <c:v>-34.125000000000014</c:v>
                </c:pt>
                <c:pt idx="152">
                  <c:v>-21.007999420166023</c:v>
                </c:pt>
                <c:pt idx="153">
                  <c:v>-36.56500244140625</c:v>
                </c:pt>
                <c:pt idx="154">
                  <c:v>-23.357002258300781</c:v>
                </c:pt>
                <c:pt idx="155">
                  <c:v>-31.613998413085945</c:v>
                </c:pt>
                <c:pt idx="156">
                  <c:v>-22.913002014160149</c:v>
                </c:pt>
                <c:pt idx="157">
                  <c:v>-35.188003540039063</c:v>
                </c:pt>
                <c:pt idx="158">
                  <c:v>-23.620002746582028</c:v>
                </c:pt>
                <c:pt idx="159">
                  <c:v>-36.15899658203125</c:v>
                </c:pt>
                <c:pt idx="160">
                  <c:v>-22.114997863769531</c:v>
                </c:pt>
                <c:pt idx="161">
                  <c:v>-32.851997375488253</c:v>
                </c:pt>
                <c:pt idx="162">
                  <c:v>-24.016998291015636</c:v>
                </c:pt>
                <c:pt idx="163">
                  <c:v>-34.708000183105469</c:v>
                </c:pt>
                <c:pt idx="164">
                  <c:v>-25.002998352050788</c:v>
                </c:pt>
                <c:pt idx="165">
                  <c:v>-34.712997436523438</c:v>
                </c:pt>
                <c:pt idx="166">
                  <c:v>-22.76399993896483</c:v>
                </c:pt>
                <c:pt idx="167">
                  <c:v>-35.7760009765625</c:v>
                </c:pt>
                <c:pt idx="168">
                  <c:v>-22.839996337890636</c:v>
                </c:pt>
                <c:pt idx="169">
                  <c:v>-33.944999694824205</c:v>
                </c:pt>
                <c:pt idx="170">
                  <c:v>-14.570999145507814</c:v>
                </c:pt>
                <c:pt idx="171">
                  <c:v>-30.291000366210937</c:v>
                </c:pt>
                <c:pt idx="172">
                  <c:v>-11.832000732421875</c:v>
                </c:pt>
                <c:pt idx="173">
                  <c:v>-24.554000854492191</c:v>
                </c:pt>
                <c:pt idx="174">
                  <c:v>-10.270000457763672</c:v>
                </c:pt>
                <c:pt idx="175">
                  <c:v>-24.5469970703125</c:v>
                </c:pt>
                <c:pt idx="176">
                  <c:v>-7.9589996337890634</c:v>
                </c:pt>
                <c:pt idx="177">
                  <c:v>-22.513999938964837</c:v>
                </c:pt>
                <c:pt idx="178">
                  <c:v>-6.6230010986328125</c:v>
                </c:pt>
                <c:pt idx="179">
                  <c:v>-22.754997253417976</c:v>
                </c:pt>
                <c:pt idx="180">
                  <c:v>-5.0600013732910156</c:v>
                </c:pt>
                <c:pt idx="181">
                  <c:v>-18.980998992919922</c:v>
                </c:pt>
                <c:pt idx="182">
                  <c:v>-4.0089988708496085</c:v>
                </c:pt>
                <c:pt idx="183">
                  <c:v>-19.85699844360353</c:v>
                </c:pt>
                <c:pt idx="184">
                  <c:v>-3.1559982299804687</c:v>
                </c:pt>
                <c:pt idx="185">
                  <c:v>-17.04000091552733</c:v>
                </c:pt>
                <c:pt idx="186">
                  <c:v>-1.8170013427734371</c:v>
                </c:pt>
                <c:pt idx="187">
                  <c:v>-17.056999206542969</c:v>
                </c:pt>
                <c:pt idx="188">
                  <c:v>-1.4780006408691402</c:v>
                </c:pt>
                <c:pt idx="189">
                  <c:v>-15.25</c:v>
                </c:pt>
                <c:pt idx="190">
                  <c:v>-0.76699829101562522</c:v>
                </c:pt>
                <c:pt idx="191">
                  <c:v>-16.278999328613281</c:v>
                </c:pt>
                <c:pt idx="192">
                  <c:v>-0.58800125122070313</c:v>
                </c:pt>
                <c:pt idx="193">
                  <c:v>-16.283000946044922</c:v>
                </c:pt>
                <c:pt idx="194">
                  <c:v>6.9999694824218806E-2</c:v>
                </c:pt>
                <c:pt idx="195">
                  <c:v>-15.105998992919922</c:v>
                </c:pt>
                <c:pt idx="196">
                  <c:v>0.93199920654296875</c:v>
                </c:pt>
                <c:pt idx="197">
                  <c:v>-15.550998687744142</c:v>
                </c:pt>
                <c:pt idx="198">
                  <c:v>1.4640007019042969</c:v>
                </c:pt>
                <c:pt idx="199">
                  <c:v>-13.582000732421875</c:v>
                </c:pt>
                <c:pt idx="200">
                  <c:v>1.9780006408691406</c:v>
                </c:pt>
                <c:pt idx="201">
                  <c:v>-13.939998626708984</c:v>
                </c:pt>
                <c:pt idx="202">
                  <c:v>1.8969993591308594</c:v>
                </c:pt>
                <c:pt idx="203">
                  <c:v>-13.851001739501957</c:v>
                </c:pt>
                <c:pt idx="204">
                  <c:v>1.9879989624023437</c:v>
                </c:pt>
                <c:pt idx="205">
                  <c:v>-14.099998474121094</c:v>
                </c:pt>
                <c:pt idx="206">
                  <c:v>2.0519981384277344</c:v>
                </c:pt>
                <c:pt idx="207">
                  <c:v>-13.976001739501957</c:v>
                </c:pt>
                <c:pt idx="208">
                  <c:v>2.0699996948242187</c:v>
                </c:pt>
                <c:pt idx="209">
                  <c:v>-13.884998321533203</c:v>
                </c:pt>
                <c:pt idx="210">
                  <c:v>2.720001220703125</c:v>
                </c:pt>
                <c:pt idx="211">
                  <c:v>-12.122001647949222</c:v>
                </c:pt>
                <c:pt idx="212">
                  <c:v>2.9930000305175781</c:v>
                </c:pt>
                <c:pt idx="213">
                  <c:v>-12.137001037597653</c:v>
                </c:pt>
                <c:pt idx="214">
                  <c:v>3.38800048828125</c:v>
                </c:pt>
                <c:pt idx="215">
                  <c:v>-12.182998657226564</c:v>
                </c:pt>
                <c:pt idx="216">
                  <c:v>3.3829994201660147</c:v>
                </c:pt>
                <c:pt idx="217">
                  <c:v>-12.22499847412109</c:v>
                </c:pt>
                <c:pt idx="218">
                  <c:v>3.1860008239746085</c:v>
                </c:pt>
                <c:pt idx="219">
                  <c:v>-10.118999481201167</c:v>
                </c:pt>
                <c:pt idx="220">
                  <c:v>2.9490013122558594</c:v>
                </c:pt>
                <c:pt idx="221">
                  <c:v>-11.110000610351563</c:v>
                </c:pt>
                <c:pt idx="222">
                  <c:v>2.8199996948242179</c:v>
                </c:pt>
                <c:pt idx="223">
                  <c:v>-11.479000091552734</c:v>
                </c:pt>
                <c:pt idx="224">
                  <c:v>3.4459991455078134</c:v>
                </c:pt>
                <c:pt idx="225">
                  <c:v>-10.291999816894531</c:v>
                </c:pt>
                <c:pt idx="226">
                  <c:v>3.5699996948242187</c:v>
                </c:pt>
                <c:pt idx="227">
                  <c:v>-12.109001159667972</c:v>
                </c:pt>
                <c:pt idx="228">
                  <c:v>3.4480018615722656</c:v>
                </c:pt>
                <c:pt idx="229">
                  <c:v>-8.944000244140625</c:v>
                </c:pt>
                <c:pt idx="230">
                  <c:v>3.3320007324218741</c:v>
                </c:pt>
                <c:pt idx="231">
                  <c:v>-11.937000274658207</c:v>
                </c:pt>
                <c:pt idx="232">
                  <c:v>3.0400009155273442</c:v>
                </c:pt>
                <c:pt idx="233">
                  <c:v>-9.5139999389648473</c:v>
                </c:pt>
                <c:pt idx="234">
                  <c:v>2.8909988403320312</c:v>
                </c:pt>
                <c:pt idx="235">
                  <c:v>-11.472999572753912</c:v>
                </c:pt>
                <c:pt idx="236">
                  <c:v>2.7319984436035147</c:v>
                </c:pt>
                <c:pt idx="237">
                  <c:v>-7.8120002746581996</c:v>
                </c:pt>
                <c:pt idx="238">
                  <c:v>2.8899993896484375</c:v>
                </c:pt>
                <c:pt idx="239">
                  <c:v>-7.2290000915527362</c:v>
                </c:pt>
                <c:pt idx="240">
                  <c:v>3.1409988403320326</c:v>
                </c:pt>
                <c:pt idx="241">
                  <c:v>-7.2649993896484375</c:v>
                </c:pt>
                <c:pt idx="242">
                  <c:v>3.8899993896484375</c:v>
                </c:pt>
                <c:pt idx="243">
                  <c:v>-6.2900009155273437</c:v>
                </c:pt>
                <c:pt idx="244">
                  <c:v>3.6650009155273442</c:v>
                </c:pt>
                <c:pt idx="245">
                  <c:v>-6.9160003662109375</c:v>
                </c:pt>
                <c:pt idx="246">
                  <c:v>3.1590003967285147</c:v>
                </c:pt>
                <c:pt idx="247">
                  <c:v>-7.5009994506835938</c:v>
                </c:pt>
                <c:pt idx="248">
                  <c:v>2.7089996337890625</c:v>
                </c:pt>
                <c:pt idx="249">
                  <c:v>-7.9830017089843786</c:v>
                </c:pt>
                <c:pt idx="250">
                  <c:v>2.660999298095704</c:v>
                </c:pt>
                <c:pt idx="251">
                  <c:v>-4.9480018615722674</c:v>
                </c:pt>
                <c:pt idx="252">
                  <c:v>3.2560005187988277</c:v>
                </c:pt>
                <c:pt idx="253">
                  <c:v>-5.6349983215332013</c:v>
                </c:pt>
                <c:pt idx="254">
                  <c:v>3.3279991149902344</c:v>
                </c:pt>
                <c:pt idx="255">
                  <c:v>-6.0040016174316406</c:v>
                </c:pt>
                <c:pt idx="256">
                  <c:v>3.1910018920898437</c:v>
                </c:pt>
                <c:pt idx="257">
                  <c:v>-6.6150016784667933</c:v>
                </c:pt>
                <c:pt idx="258">
                  <c:v>2.8390007019042969</c:v>
                </c:pt>
                <c:pt idx="259">
                  <c:v>-5.5670013427734375</c:v>
                </c:pt>
                <c:pt idx="260">
                  <c:v>2.7220001220703134</c:v>
                </c:pt>
                <c:pt idx="261">
                  <c:v>-5.6040000915527344</c:v>
                </c:pt>
                <c:pt idx="262">
                  <c:v>2.6269989013671875</c:v>
                </c:pt>
                <c:pt idx="263">
                  <c:v>-5.3320007324218768</c:v>
                </c:pt>
                <c:pt idx="264">
                  <c:v>2.3660011291503897</c:v>
                </c:pt>
                <c:pt idx="265">
                  <c:v>-4.194000244140625</c:v>
                </c:pt>
                <c:pt idx="266">
                  <c:v>2.4020004272460938</c:v>
                </c:pt>
                <c:pt idx="267">
                  <c:v>-4.26300048828125</c:v>
                </c:pt>
                <c:pt idx="268">
                  <c:v>2.86199951171875</c:v>
                </c:pt>
                <c:pt idx="269">
                  <c:v>-3.5800018310546875</c:v>
                </c:pt>
                <c:pt idx="270">
                  <c:v>3.0069999694824219</c:v>
                </c:pt>
                <c:pt idx="271">
                  <c:v>-3.8540000915527344</c:v>
                </c:pt>
                <c:pt idx="272">
                  <c:v>2.5229988098144531</c:v>
                </c:pt>
                <c:pt idx="273">
                  <c:v>-4.6150016784667933</c:v>
                </c:pt>
                <c:pt idx="274">
                  <c:v>2.5900001525878906</c:v>
                </c:pt>
                <c:pt idx="275">
                  <c:v>-3.8019981384277344</c:v>
                </c:pt>
                <c:pt idx="276">
                  <c:v>2.4230003356933594</c:v>
                </c:pt>
                <c:pt idx="277">
                  <c:v>-4.7439994812011754</c:v>
                </c:pt>
                <c:pt idx="278">
                  <c:v>2.0610008239746085</c:v>
                </c:pt>
                <c:pt idx="279">
                  <c:v>-3.5919990539550781</c:v>
                </c:pt>
                <c:pt idx="280">
                  <c:v>2.21099853515625</c:v>
                </c:pt>
                <c:pt idx="281">
                  <c:v>-3.3069992065429692</c:v>
                </c:pt>
                <c:pt idx="282">
                  <c:v>2.2220001220703134</c:v>
                </c:pt>
                <c:pt idx="283">
                  <c:v>-5.4710006713867188</c:v>
                </c:pt>
                <c:pt idx="284">
                  <c:v>2.2389984130859375</c:v>
                </c:pt>
                <c:pt idx="285">
                  <c:v>-3.4760017395019531</c:v>
                </c:pt>
                <c:pt idx="286">
                  <c:v>2.2840003967285156</c:v>
                </c:pt>
                <c:pt idx="287">
                  <c:v>-3.1489982604980478</c:v>
                </c:pt>
                <c:pt idx="288">
                  <c:v>2.2159996032714844</c:v>
                </c:pt>
                <c:pt idx="289">
                  <c:v>-2.8120002746582013</c:v>
                </c:pt>
                <c:pt idx="290">
                  <c:v>1.8160018920898433</c:v>
                </c:pt>
                <c:pt idx="291">
                  <c:v>-3.7099990844726576</c:v>
                </c:pt>
                <c:pt idx="292">
                  <c:v>1.3260002136230469</c:v>
                </c:pt>
                <c:pt idx="293">
                  <c:v>-3.0999984741210938</c:v>
                </c:pt>
                <c:pt idx="294">
                  <c:v>1.48699951171875</c:v>
                </c:pt>
                <c:pt idx="295">
                  <c:v>-2.854999542236329</c:v>
                </c:pt>
                <c:pt idx="296">
                  <c:v>1.4490013122558589</c:v>
                </c:pt>
                <c:pt idx="297">
                  <c:v>-3.9300003051757804</c:v>
                </c:pt>
                <c:pt idx="298">
                  <c:v>1.6100006103515625</c:v>
                </c:pt>
                <c:pt idx="299">
                  <c:v>-11.38800048828125</c:v>
                </c:pt>
                <c:pt idx="300">
                  <c:v>1.4850006103515621</c:v>
                </c:pt>
                <c:pt idx="301">
                  <c:v>-3.4370002746582027</c:v>
                </c:pt>
                <c:pt idx="302">
                  <c:v>1.3069992065429679</c:v>
                </c:pt>
                <c:pt idx="303">
                  <c:v>-3.4420013427734384</c:v>
                </c:pt>
                <c:pt idx="304">
                  <c:v>1.2939987182617183</c:v>
                </c:pt>
                <c:pt idx="305">
                  <c:v>-2.9889984130859375</c:v>
                </c:pt>
                <c:pt idx="306">
                  <c:v>1.0620002746582036</c:v>
                </c:pt>
                <c:pt idx="307">
                  <c:v>-3.9809989929199219</c:v>
                </c:pt>
                <c:pt idx="308">
                  <c:v>1.1910018920898433</c:v>
                </c:pt>
                <c:pt idx="309">
                  <c:v>-3.269001007080079</c:v>
                </c:pt>
                <c:pt idx="310">
                  <c:v>1.3810005187988281</c:v>
                </c:pt>
                <c:pt idx="311">
                  <c:v>-3.3499984741210937</c:v>
                </c:pt>
                <c:pt idx="312">
                  <c:v>1.5069999694824219</c:v>
                </c:pt>
                <c:pt idx="313">
                  <c:v>-3.8400001525878906</c:v>
                </c:pt>
                <c:pt idx="314">
                  <c:v>1.6870002746582036</c:v>
                </c:pt>
                <c:pt idx="315">
                  <c:v>-3.4599990844726562</c:v>
                </c:pt>
                <c:pt idx="316">
                  <c:v>2.0379981994628897</c:v>
                </c:pt>
                <c:pt idx="317">
                  <c:v>-3.785999298095704</c:v>
                </c:pt>
                <c:pt idx="318">
                  <c:v>1.3320007324218754</c:v>
                </c:pt>
                <c:pt idx="319">
                  <c:v>-6.6010017395019513</c:v>
                </c:pt>
                <c:pt idx="320">
                  <c:v>0.78200149536132813</c:v>
                </c:pt>
                <c:pt idx="321">
                  <c:v>-4.7309989929199237</c:v>
                </c:pt>
                <c:pt idx="322">
                  <c:v>0.9790000915527346</c:v>
                </c:pt>
                <c:pt idx="323">
                  <c:v>-4.5139999389648437</c:v>
                </c:pt>
                <c:pt idx="324">
                  <c:v>0.82199859619140658</c:v>
                </c:pt>
                <c:pt idx="325">
                  <c:v>-4.724998474121092</c:v>
                </c:pt>
                <c:pt idx="326">
                  <c:v>1.2599983215332031</c:v>
                </c:pt>
                <c:pt idx="327">
                  <c:v>-4.1279983520507786</c:v>
                </c:pt>
                <c:pt idx="328">
                  <c:v>1.8240013122558594</c:v>
                </c:pt>
                <c:pt idx="329">
                  <c:v>-4.9210014343261737</c:v>
                </c:pt>
                <c:pt idx="330">
                  <c:v>1.9360008239746103</c:v>
                </c:pt>
                <c:pt idx="331">
                  <c:v>-5.2159996032714844</c:v>
                </c:pt>
                <c:pt idx="332">
                  <c:v>1.4959983825683589</c:v>
                </c:pt>
                <c:pt idx="333">
                  <c:v>-5.2700004577636737</c:v>
                </c:pt>
                <c:pt idx="334">
                  <c:v>1.0730018615722661</c:v>
                </c:pt>
                <c:pt idx="335">
                  <c:v>-5.6780014038085938</c:v>
                </c:pt>
                <c:pt idx="336">
                  <c:v>0.80899810791015625</c:v>
                </c:pt>
                <c:pt idx="337">
                  <c:v>-6.2120018005371085</c:v>
                </c:pt>
                <c:pt idx="338">
                  <c:v>0.95999908447265625</c:v>
                </c:pt>
                <c:pt idx="339">
                  <c:v>-5.6539993286132795</c:v>
                </c:pt>
                <c:pt idx="340">
                  <c:v>1.7849998474121089</c:v>
                </c:pt>
                <c:pt idx="341">
                  <c:v>-7.3959999084472656</c:v>
                </c:pt>
                <c:pt idx="342">
                  <c:v>1.8870010375976558</c:v>
                </c:pt>
                <c:pt idx="343">
                  <c:v>-7.0390014648437518</c:v>
                </c:pt>
                <c:pt idx="344">
                  <c:v>1.7000007629394527</c:v>
                </c:pt>
                <c:pt idx="345">
                  <c:v>-8.0919990539550781</c:v>
                </c:pt>
                <c:pt idx="346">
                  <c:v>1.2620010375976558</c:v>
                </c:pt>
                <c:pt idx="347">
                  <c:v>-7.9640007019042969</c:v>
                </c:pt>
                <c:pt idx="348">
                  <c:v>1.0800018310546875</c:v>
                </c:pt>
                <c:pt idx="349">
                  <c:v>-9.9329986572265625</c:v>
                </c:pt>
                <c:pt idx="350">
                  <c:v>5.5999755859375014E-2</c:v>
                </c:pt>
                <c:pt idx="351">
                  <c:v>-9.6609992980957067</c:v>
                </c:pt>
                <c:pt idx="352">
                  <c:v>0.20800018310546886</c:v>
                </c:pt>
                <c:pt idx="353">
                  <c:v>-8.6879997253417969</c:v>
                </c:pt>
                <c:pt idx="354">
                  <c:v>0.63800048828125</c:v>
                </c:pt>
                <c:pt idx="355">
                  <c:v>-8.9510002136230522</c:v>
                </c:pt>
                <c:pt idx="356">
                  <c:v>0.7309989929199221</c:v>
                </c:pt>
                <c:pt idx="357">
                  <c:v>-9.5219993591308558</c:v>
                </c:pt>
                <c:pt idx="358">
                  <c:v>0.53699874877929688</c:v>
                </c:pt>
                <c:pt idx="359">
                  <c:v>-9.2659988403320312</c:v>
                </c:pt>
                <c:pt idx="360">
                  <c:v>0.47299957275390631</c:v>
                </c:pt>
                <c:pt idx="361">
                  <c:v>-12.244998931884762</c:v>
                </c:pt>
                <c:pt idx="362">
                  <c:v>-0.11600112915039063</c:v>
                </c:pt>
                <c:pt idx="363">
                  <c:v>-11.152000427246097</c:v>
                </c:pt>
                <c:pt idx="364">
                  <c:v>-5.6999206542968764E-2</c:v>
                </c:pt>
                <c:pt idx="365">
                  <c:v>-13.173999786376953</c:v>
                </c:pt>
                <c:pt idx="366">
                  <c:v>0.54399871826171875</c:v>
                </c:pt>
                <c:pt idx="367">
                  <c:v>-11.759998321533203</c:v>
                </c:pt>
                <c:pt idx="368">
                  <c:v>0.68199920654296875</c:v>
                </c:pt>
                <c:pt idx="369">
                  <c:v>-10.985000610351564</c:v>
                </c:pt>
                <c:pt idx="370">
                  <c:v>0.7910003662109375</c:v>
                </c:pt>
                <c:pt idx="371">
                  <c:v>-11.486000061035153</c:v>
                </c:pt>
                <c:pt idx="372">
                  <c:v>0.65299987792968806</c:v>
                </c:pt>
                <c:pt idx="373">
                  <c:v>-12.0890007019043</c:v>
                </c:pt>
                <c:pt idx="374">
                  <c:v>0.62799835205078181</c:v>
                </c:pt>
                <c:pt idx="375">
                  <c:v>-12.6150016784668</c:v>
                </c:pt>
                <c:pt idx="376">
                  <c:v>0.26900100708007818</c:v>
                </c:pt>
                <c:pt idx="377">
                  <c:v>-14.422000885009769</c:v>
                </c:pt>
                <c:pt idx="378">
                  <c:v>4.4998168945312514E-2</c:v>
                </c:pt>
                <c:pt idx="379">
                  <c:v>-13.429000854492187</c:v>
                </c:pt>
                <c:pt idx="380">
                  <c:v>0.27000045776367188</c:v>
                </c:pt>
                <c:pt idx="381">
                  <c:v>-15.173000335693359</c:v>
                </c:pt>
                <c:pt idx="382">
                  <c:v>0.62300109863281283</c:v>
                </c:pt>
                <c:pt idx="383">
                  <c:v>-12.932998657226562</c:v>
                </c:pt>
                <c:pt idx="384">
                  <c:v>0.89799880981445313</c:v>
                </c:pt>
                <c:pt idx="385">
                  <c:v>-13.699001312255858</c:v>
                </c:pt>
                <c:pt idx="386">
                  <c:v>0.77600097656250044</c:v>
                </c:pt>
                <c:pt idx="387">
                  <c:v>-14.347000122070313</c:v>
                </c:pt>
                <c:pt idx="388">
                  <c:v>0.38899993896484403</c:v>
                </c:pt>
                <c:pt idx="389">
                  <c:v>-16.77799987792968</c:v>
                </c:pt>
                <c:pt idx="390">
                  <c:v>-0.36000061035156261</c:v>
                </c:pt>
                <c:pt idx="391">
                  <c:v>-16.529998779296886</c:v>
                </c:pt>
                <c:pt idx="392">
                  <c:v>-0.53200149536132813</c:v>
                </c:pt>
                <c:pt idx="393">
                  <c:v>-16.199001312255866</c:v>
                </c:pt>
                <c:pt idx="394">
                  <c:v>-0.65499877929687544</c:v>
                </c:pt>
                <c:pt idx="395">
                  <c:v>-17.055000305175774</c:v>
                </c:pt>
                <c:pt idx="396">
                  <c:v>-0.58100128173828103</c:v>
                </c:pt>
                <c:pt idx="397">
                  <c:v>-15.702999114990234</c:v>
                </c:pt>
                <c:pt idx="398">
                  <c:v>-0.44900131225585938</c:v>
                </c:pt>
                <c:pt idx="399">
                  <c:v>-16.016998291015636</c:v>
                </c:pt>
                <c:pt idx="400">
                  <c:v>-0.85499954223632835</c:v>
                </c:pt>
                <c:pt idx="401">
                  <c:v>-17.730998992919925</c:v>
                </c:pt>
                <c:pt idx="402">
                  <c:v>-1.2019996643066402</c:v>
                </c:pt>
                <c:pt idx="403">
                  <c:v>-18.428001403808594</c:v>
                </c:pt>
                <c:pt idx="404">
                  <c:v>-2.5069999694824219</c:v>
                </c:pt>
                <c:pt idx="405">
                  <c:v>-18.02799987792968</c:v>
                </c:pt>
                <c:pt idx="406">
                  <c:v>-2.792999267578125</c:v>
                </c:pt>
                <c:pt idx="407">
                  <c:v>-19.724998474121087</c:v>
                </c:pt>
                <c:pt idx="408">
                  <c:v>-2.9020004272460937</c:v>
                </c:pt>
                <c:pt idx="409">
                  <c:v>-18.868999481201172</c:v>
                </c:pt>
                <c:pt idx="410">
                  <c:v>-3.6059989929199219</c:v>
                </c:pt>
                <c:pt idx="411">
                  <c:v>-19.685001373291016</c:v>
                </c:pt>
                <c:pt idx="412">
                  <c:v>-4.1619987487792951</c:v>
                </c:pt>
                <c:pt idx="413">
                  <c:v>-20.056999206542969</c:v>
                </c:pt>
                <c:pt idx="414">
                  <c:v>-5.1160011291503906</c:v>
                </c:pt>
                <c:pt idx="415">
                  <c:v>-21.56299972534179</c:v>
                </c:pt>
                <c:pt idx="416">
                  <c:v>-5.8079986572265607</c:v>
                </c:pt>
                <c:pt idx="417">
                  <c:v>-22.608001708984375</c:v>
                </c:pt>
                <c:pt idx="418">
                  <c:v>-7.7290000915527362</c:v>
                </c:pt>
                <c:pt idx="419">
                  <c:v>-24.073997497558601</c:v>
                </c:pt>
                <c:pt idx="420">
                  <c:v>-8.332000732421875</c:v>
                </c:pt>
                <c:pt idx="421">
                  <c:v>-22.581001281738274</c:v>
                </c:pt>
                <c:pt idx="422">
                  <c:v>-9.9889984130859375</c:v>
                </c:pt>
                <c:pt idx="423">
                  <c:v>-26.830001831054691</c:v>
                </c:pt>
                <c:pt idx="424">
                  <c:v>-11.816001892089847</c:v>
                </c:pt>
                <c:pt idx="425">
                  <c:v>-25.320999145507813</c:v>
                </c:pt>
                <c:pt idx="426">
                  <c:v>-12.860000610351564</c:v>
                </c:pt>
                <c:pt idx="427">
                  <c:v>-26.867996215820313</c:v>
                </c:pt>
                <c:pt idx="428">
                  <c:v>-16.054000854492191</c:v>
                </c:pt>
                <c:pt idx="429">
                  <c:v>-31.606002807617188</c:v>
                </c:pt>
                <c:pt idx="430">
                  <c:v>-20.451999664306641</c:v>
                </c:pt>
                <c:pt idx="431">
                  <c:v>-34.606002807617173</c:v>
                </c:pt>
                <c:pt idx="432">
                  <c:v>-25</c:v>
                </c:pt>
                <c:pt idx="433">
                  <c:v>-38.160003662109382</c:v>
                </c:pt>
                <c:pt idx="434">
                  <c:v>-26.442001342773423</c:v>
                </c:pt>
                <c:pt idx="435">
                  <c:v>-40.093002319335959</c:v>
                </c:pt>
                <c:pt idx="436">
                  <c:v>-24.438003540039055</c:v>
                </c:pt>
                <c:pt idx="437">
                  <c:v>-36.583000183105455</c:v>
                </c:pt>
                <c:pt idx="438">
                  <c:v>-27.019996643066413</c:v>
                </c:pt>
                <c:pt idx="439">
                  <c:v>-38.049003601074205</c:v>
                </c:pt>
                <c:pt idx="440">
                  <c:v>-26.208999633789055</c:v>
                </c:pt>
                <c:pt idx="441">
                  <c:v>-36.694999694824219</c:v>
                </c:pt>
                <c:pt idx="442">
                  <c:v>-24.950996398925774</c:v>
                </c:pt>
                <c:pt idx="443">
                  <c:v>-37.906997680664041</c:v>
                </c:pt>
                <c:pt idx="444">
                  <c:v>-26.644996643066413</c:v>
                </c:pt>
                <c:pt idx="445">
                  <c:v>-38.459999084472642</c:v>
                </c:pt>
                <c:pt idx="446">
                  <c:v>-28.502998352050788</c:v>
                </c:pt>
                <c:pt idx="447">
                  <c:v>-39.143997192382805</c:v>
                </c:pt>
                <c:pt idx="448">
                  <c:v>-29.025001525878906</c:v>
                </c:pt>
                <c:pt idx="449">
                  <c:v>-36.325996398925817</c:v>
                </c:pt>
                <c:pt idx="450">
                  <c:v>-29.324996948242191</c:v>
                </c:pt>
                <c:pt idx="451">
                  <c:v>-38.988998413085938</c:v>
                </c:pt>
                <c:pt idx="452">
                  <c:v>-27.803001403808601</c:v>
                </c:pt>
                <c:pt idx="453">
                  <c:v>-35.968002319335959</c:v>
                </c:pt>
                <c:pt idx="454">
                  <c:v>-26.737998962402351</c:v>
                </c:pt>
                <c:pt idx="455">
                  <c:v>-40.336997985839851</c:v>
                </c:pt>
                <c:pt idx="456">
                  <c:v>-27.589996337890625</c:v>
                </c:pt>
                <c:pt idx="457">
                  <c:v>-36.188003540039063</c:v>
                </c:pt>
                <c:pt idx="458">
                  <c:v>-27.683998107910163</c:v>
                </c:pt>
                <c:pt idx="459">
                  <c:v>-39.144996643066392</c:v>
                </c:pt>
                <c:pt idx="460">
                  <c:v>-27.676002502441406</c:v>
                </c:pt>
                <c:pt idx="461">
                  <c:v>-41.346000671386697</c:v>
                </c:pt>
                <c:pt idx="462">
                  <c:v>-31.052001953124993</c:v>
                </c:pt>
                <c:pt idx="463">
                  <c:v>-39.815002441406236</c:v>
                </c:pt>
                <c:pt idx="464">
                  <c:v>-29.605003356933587</c:v>
                </c:pt>
                <c:pt idx="465">
                  <c:v>-41.721000671386705</c:v>
                </c:pt>
                <c:pt idx="466">
                  <c:v>-29.021003723144531</c:v>
                </c:pt>
                <c:pt idx="467">
                  <c:v>-41.302001953125</c:v>
                </c:pt>
                <c:pt idx="468">
                  <c:v>-27.899002075195305</c:v>
                </c:pt>
                <c:pt idx="469">
                  <c:v>-36.083000183105455</c:v>
                </c:pt>
                <c:pt idx="470">
                  <c:v>-26.378997802734368</c:v>
                </c:pt>
                <c:pt idx="471">
                  <c:v>-38.680999755859375</c:v>
                </c:pt>
                <c:pt idx="472">
                  <c:v>-28.949996948242188</c:v>
                </c:pt>
                <c:pt idx="473">
                  <c:v>-36.698997497558601</c:v>
                </c:pt>
                <c:pt idx="474">
                  <c:v>-26.689002990722649</c:v>
                </c:pt>
                <c:pt idx="475">
                  <c:v>-38.342002868652344</c:v>
                </c:pt>
                <c:pt idx="476">
                  <c:v>-27.778999328613281</c:v>
                </c:pt>
                <c:pt idx="477">
                  <c:v>-39.789001464843736</c:v>
                </c:pt>
                <c:pt idx="478">
                  <c:v>-30.813003540039063</c:v>
                </c:pt>
                <c:pt idx="479">
                  <c:v>-38.414001464843722</c:v>
                </c:pt>
                <c:pt idx="480">
                  <c:v>-29.11000061035157</c:v>
                </c:pt>
                <c:pt idx="481">
                  <c:v>-39.242996215820312</c:v>
                </c:pt>
                <c:pt idx="482">
                  <c:v>-29.65299987792968</c:v>
                </c:pt>
                <c:pt idx="483">
                  <c:v>-39.519996643066392</c:v>
                </c:pt>
                <c:pt idx="484">
                  <c:v>-29.731002807617188</c:v>
                </c:pt>
                <c:pt idx="485">
                  <c:v>-41.899002075195305</c:v>
                </c:pt>
                <c:pt idx="486">
                  <c:v>-30.083999633789055</c:v>
                </c:pt>
                <c:pt idx="487">
                  <c:v>-40.511001586914041</c:v>
                </c:pt>
                <c:pt idx="488">
                  <c:v>-30.244003295898438</c:v>
                </c:pt>
                <c:pt idx="489">
                  <c:v>-41.867996215820305</c:v>
                </c:pt>
                <c:pt idx="490">
                  <c:v>-30.462997436523423</c:v>
                </c:pt>
                <c:pt idx="491">
                  <c:v>-39.836997985839851</c:v>
                </c:pt>
                <c:pt idx="492">
                  <c:v>-29.288002014160142</c:v>
                </c:pt>
                <c:pt idx="493">
                  <c:v>-43.015998840332031</c:v>
                </c:pt>
                <c:pt idx="494">
                  <c:v>-30.263000488281243</c:v>
                </c:pt>
                <c:pt idx="495">
                  <c:v>-40.278999328613281</c:v>
                </c:pt>
                <c:pt idx="496">
                  <c:v>-29.746002197265618</c:v>
                </c:pt>
                <c:pt idx="497">
                  <c:v>-38.436996459960923</c:v>
                </c:pt>
                <c:pt idx="498">
                  <c:v>-28.11000061035157</c:v>
                </c:pt>
                <c:pt idx="499">
                  <c:v>-39.092002868652351</c:v>
                </c:pt>
                <c:pt idx="500">
                  <c:v>-30.817001342773438</c:v>
                </c:pt>
                <c:pt idx="501">
                  <c:v>-41.666999816894531</c:v>
                </c:pt>
                <c:pt idx="502">
                  <c:v>-30.233001708984375</c:v>
                </c:pt>
                <c:pt idx="503">
                  <c:v>-40.482002258300781</c:v>
                </c:pt>
                <c:pt idx="504">
                  <c:v>-30.346000671386719</c:v>
                </c:pt>
                <c:pt idx="505">
                  <c:v>-39.905998229980469</c:v>
                </c:pt>
                <c:pt idx="506">
                  <c:v>-30.944999694824219</c:v>
                </c:pt>
                <c:pt idx="507">
                  <c:v>-43.059997558593736</c:v>
                </c:pt>
                <c:pt idx="508">
                  <c:v>-29.823997497558601</c:v>
                </c:pt>
                <c:pt idx="509">
                  <c:v>-41.371002197265604</c:v>
                </c:pt>
                <c:pt idx="510">
                  <c:v>-30.017997741699233</c:v>
                </c:pt>
                <c:pt idx="511">
                  <c:v>-39.386001586914041</c:v>
                </c:pt>
                <c:pt idx="512">
                  <c:v>-30.057998657226577</c:v>
                </c:pt>
                <c:pt idx="513">
                  <c:v>-38.939002990722656</c:v>
                </c:pt>
                <c:pt idx="514">
                  <c:v>-29.207000732421868</c:v>
                </c:pt>
                <c:pt idx="515">
                  <c:v>-40.337997436523423</c:v>
                </c:pt>
                <c:pt idx="516">
                  <c:v>-30.706001281738274</c:v>
                </c:pt>
                <c:pt idx="517">
                  <c:v>-37.822998046875028</c:v>
                </c:pt>
                <c:pt idx="518">
                  <c:v>-29.870002746582028</c:v>
                </c:pt>
                <c:pt idx="519">
                  <c:v>-40.750999450683572</c:v>
                </c:pt>
                <c:pt idx="520">
                  <c:v>-31.814002990722656</c:v>
                </c:pt>
                <c:pt idx="521">
                  <c:v>-40.633003234863281</c:v>
                </c:pt>
                <c:pt idx="522">
                  <c:v>-31.412002563476563</c:v>
                </c:pt>
                <c:pt idx="523">
                  <c:v>-41.848999023437486</c:v>
                </c:pt>
                <c:pt idx="524">
                  <c:v>-30.418998718261726</c:v>
                </c:pt>
                <c:pt idx="525">
                  <c:v>-41.054000854492159</c:v>
                </c:pt>
                <c:pt idx="526">
                  <c:v>-28.667999267578125</c:v>
                </c:pt>
                <c:pt idx="527">
                  <c:v>-38.721000671386705</c:v>
                </c:pt>
                <c:pt idx="528">
                  <c:v>-29.266998291015625</c:v>
                </c:pt>
                <c:pt idx="529">
                  <c:v>-38.761001586914055</c:v>
                </c:pt>
                <c:pt idx="530">
                  <c:v>-31.512001037597656</c:v>
                </c:pt>
                <c:pt idx="531">
                  <c:v>-42.251998901367173</c:v>
                </c:pt>
                <c:pt idx="532">
                  <c:v>-29.447998046875</c:v>
                </c:pt>
                <c:pt idx="533">
                  <c:v>-42.468002319335959</c:v>
                </c:pt>
                <c:pt idx="534">
                  <c:v>-30.375999450683594</c:v>
                </c:pt>
                <c:pt idx="535">
                  <c:v>-41.617996215820305</c:v>
                </c:pt>
                <c:pt idx="536">
                  <c:v>-31.613998413085945</c:v>
                </c:pt>
                <c:pt idx="537">
                  <c:v>-40.646003723144524</c:v>
                </c:pt>
                <c:pt idx="538">
                  <c:v>-30.93699645996093</c:v>
                </c:pt>
                <c:pt idx="539">
                  <c:v>-41.753997802734375</c:v>
                </c:pt>
                <c:pt idx="540">
                  <c:v>-31.095001220703118</c:v>
                </c:pt>
                <c:pt idx="541">
                  <c:v>-41.570999145507812</c:v>
                </c:pt>
                <c:pt idx="542">
                  <c:v>-31.487998962402344</c:v>
                </c:pt>
                <c:pt idx="543">
                  <c:v>-41.663002014160163</c:v>
                </c:pt>
                <c:pt idx="544">
                  <c:v>-31.596000671386719</c:v>
                </c:pt>
                <c:pt idx="545">
                  <c:v>-40.308998107910156</c:v>
                </c:pt>
                <c:pt idx="546">
                  <c:v>-30.876998901367188</c:v>
                </c:pt>
                <c:pt idx="547">
                  <c:v>-42.350997924804673</c:v>
                </c:pt>
                <c:pt idx="548">
                  <c:v>-30.906997680664063</c:v>
                </c:pt>
                <c:pt idx="549">
                  <c:v>-42.722000122070334</c:v>
                </c:pt>
                <c:pt idx="550">
                  <c:v>-30.388000488281243</c:v>
                </c:pt>
                <c:pt idx="551">
                  <c:v>-40.867996215820305</c:v>
                </c:pt>
                <c:pt idx="552">
                  <c:v>-31.667999267578125</c:v>
                </c:pt>
                <c:pt idx="553">
                  <c:v>-39.019996643066392</c:v>
                </c:pt>
                <c:pt idx="554">
                  <c:v>-31.086997985839837</c:v>
                </c:pt>
                <c:pt idx="555">
                  <c:v>-41.485000610351555</c:v>
                </c:pt>
                <c:pt idx="556">
                  <c:v>-30.589996337890625</c:v>
                </c:pt>
                <c:pt idx="557">
                  <c:v>-41.596000671386705</c:v>
                </c:pt>
                <c:pt idx="558">
                  <c:v>-31.48899841308593</c:v>
                </c:pt>
                <c:pt idx="559">
                  <c:v>-44.888999938964865</c:v>
                </c:pt>
                <c:pt idx="560">
                  <c:v>-26.691001892089844</c:v>
                </c:pt>
                <c:pt idx="561">
                  <c:v>-39.864997863769503</c:v>
                </c:pt>
                <c:pt idx="562">
                  <c:v>-30.51899719238282</c:v>
                </c:pt>
                <c:pt idx="563">
                  <c:v>-45.819000244140625</c:v>
                </c:pt>
                <c:pt idx="564">
                  <c:v>-30.839996337890636</c:v>
                </c:pt>
                <c:pt idx="565">
                  <c:v>-40.696998596191413</c:v>
                </c:pt>
                <c:pt idx="566">
                  <c:v>-31.285003662109361</c:v>
                </c:pt>
                <c:pt idx="567">
                  <c:v>-38.968002319335959</c:v>
                </c:pt>
                <c:pt idx="568">
                  <c:v>-30.3489990234375</c:v>
                </c:pt>
                <c:pt idx="569">
                  <c:v>-40.106002807617173</c:v>
                </c:pt>
                <c:pt idx="570">
                  <c:v>-31.292999267578118</c:v>
                </c:pt>
                <c:pt idx="571">
                  <c:v>-39.167999267578132</c:v>
                </c:pt>
                <c:pt idx="572">
                  <c:v>-30.501998901367188</c:v>
                </c:pt>
                <c:pt idx="573">
                  <c:v>-40.657997131347628</c:v>
                </c:pt>
                <c:pt idx="574">
                  <c:v>-31.625999450683594</c:v>
                </c:pt>
                <c:pt idx="575">
                  <c:v>-40.324996948242173</c:v>
                </c:pt>
                <c:pt idx="576">
                  <c:v>-30.875999450683594</c:v>
                </c:pt>
                <c:pt idx="577">
                  <c:v>-39.513000488281236</c:v>
                </c:pt>
                <c:pt idx="578">
                  <c:v>-29.663002014160149</c:v>
                </c:pt>
                <c:pt idx="579">
                  <c:v>-41.961997985839851</c:v>
                </c:pt>
                <c:pt idx="580">
                  <c:v>-29.699996948242191</c:v>
                </c:pt>
                <c:pt idx="581">
                  <c:v>-41.464996337890625</c:v>
                </c:pt>
                <c:pt idx="582">
                  <c:v>-29.19000244140625</c:v>
                </c:pt>
                <c:pt idx="583">
                  <c:v>-40.665000915527365</c:v>
                </c:pt>
                <c:pt idx="584">
                  <c:v>-31.719001770019531</c:v>
                </c:pt>
                <c:pt idx="585">
                  <c:v>-40.161003112792955</c:v>
                </c:pt>
                <c:pt idx="586">
                  <c:v>-29.625999450683594</c:v>
                </c:pt>
                <c:pt idx="587">
                  <c:v>-42.400001525878906</c:v>
                </c:pt>
                <c:pt idx="588">
                  <c:v>-31.318000793457031</c:v>
                </c:pt>
                <c:pt idx="589">
                  <c:v>-42.595001220703132</c:v>
                </c:pt>
                <c:pt idx="590">
                  <c:v>-27.571998596191413</c:v>
                </c:pt>
                <c:pt idx="591">
                  <c:v>-42.862998962402351</c:v>
                </c:pt>
                <c:pt idx="592">
                  <c:v>-31.890998840332028</c:v>
                </c:pt>
                <c:pt idx="593">
                  <c:v>-41.031997680664041</c:v>
                </c:pt>
                <c:pt idx="594">
                  <c:v>-31.674003601074226</c:v>
                </c:pt>
                <c:pt idx="595">
                  <c:v>-47.805999755859375</c:v>
                </c:pt>
                <c:pt idx="596">
                  <c:v>-31.522003173828118</c:v>
                </c:pt>
                <c:pt idx="597">
                  <c:v>-41.469001770019524</c:v>
                </c:pt>
                <c:pt idx="598">
                  <c:v>-31.34100341796875</c:v>
                </c:pt>
                <c:pt idx="599">
                  <c:v>-41.063003540039063</c:v>
                </c:pt>
                <c:pt idx="600">
                  <c:v>-31.088996887207021</c:v>
                </c:pt>
              </c:numCache>
            </c:numRef>
          </c:yVal>
          <c:smooth val="0"/>
        </c:ser>
        <c:ser>
          <c:idx val="1"/>
          <c:order val="1"/>
          <c:spPr>
            <a:ln w="38100">
              <a:solidFill>
                <a:srgbClr val="000000"/>
              </a:solidFill>
              <a:prstDash val="solid"/>
            </a:ln>
          </c:spPr>
          <c:marker>
            <c:symbol val="none"/>
          </c:marker>
          <c:xVal>
            <c:numRef>
              <c:f>'16QAM'!$G$5:$G$15</c:f>
              <c:numCache>
                <c:formatCode>General</c:formatCode>
                <c:ptCount val="11"/>
                <c:pt idx="0">
                  <c:v>-3</c:v>
                </c:pt>
                <c:pt idx="1">
                  <c:v>-2.2000000000000002</c:v>
                </c:pt>
                <c:pt idx="2">
                  <c:v>-1.6</c:v>
                </c:pt>
                <c:pt idx="3">
                  <c:v>-1.1000000000000001</c:v>
                </c:pt>
                <c:pt idx="4">
                  <c:v>-0.94000000000000017</c:v>
                </c:pt>
                <c:pt idx="5">
                  <c:v>0</c:v>
                </c:pt>
                <c:pt idx="6">
                  <c:v>0.94000000000000017</c:v>
                </c:pt>
                <c:pt idx="7">
                  <c:v>1.1000000000000001</c:v>
                </c:pt>
                <c:pt idx="8">
                  <c:v>1.6</c:v>
                </c:pt>
                <c:pt idx="9">
                  <c:v>2.2000000000000002</c:v>
                </c:pt>
                <c:pt idx="10">
                  <c:v>3</c:v>
                </c:pt>
              </c:numCache>
            </c:numRef>
          </c:xVal>
          <c:yVal>
            <c:numRef>
              <c:f>'16QAM'!$R$6:$R$16</c:f>
              <c:numCache>
                <c:formatCode>General</c:formatCode>
                <c:ptCount val="11"/>
                <c:pt idx="0">
                  <c:v>-30</c:v>
                </c:pt>
                <c:pt idx="1">
                  <c:v>-30</c:v>
                </c:pt>
                <c:pt idx="2">
                  <c:v>-25</c:v>
                </c:pt>
                <c:pt idx="3">
                  <c:v>-20</c:v>
                </c:pt>
                <c:pt idx="4">
                  <c:v>0</c:v>
                </c:pt>
                <c:pt idx="5">
                  <c:v>0</c:v>
                </c:pt>
                <c:pt idx="6">
                  <c:v>0</c:v>
                </c:pt>
                <c:pt idx="7">
                  <c:v>-20</c:v>
                </c:pt>
                <c:pt idx="8">
                  <c:v>-25</c:v>
                </c:pt>
                <c:pt idx="9">
                  <c:v>-30</c:v>
                </c:pt>
                <c:pt idx="10">
                  <c:v>-30</c:v>
                </c:pt>
              </c:numCache>
            </c:numRef>
          </c:yVal>
          <c:smooth val="0"/>
        </c:ser>
        <c:dLbls>
          <c:showLegendKey val="0"/>
          <c:showVal val="0"/>
          <c:showCatName val="0"/>
          <c:showSerName val="0"/>
          <c:showPercent val="0"/>
          <c:showBubbleSize val="0"/>
        </c:dLbls>
        <c:axId val="159410816"/>
        <c:axId val="159420800"/>
      </c:scatterChart>
      <c:valAx>
        <c:axId val="159410816"/>
        <c:scaling>
          <c:orientation val="minMax"/>
          <c:max val="2.5"/>
          <c:min val="-2.5"/>
        </c:scaling>
        <c:delete val="0"/>
        <c:axPos val="b"/>
        <c:majorGridlines>
          <c:spPr>
            <a:ln w="12700">
              <a:solidFill>
                <a:schemeClr val="bg1">
                  <a:lumMod val="65000"/>
                </a:schemeClr>
              </a:solidFill>
              <a:prstDash val="dash"/>
            </a:ln>
          </c:spPr>
        </c:majorGridlines>
        <c:numFmt formatCode="0.0_ " sourceLinked="0"/>
        <c:majorTickMark val="in"/>
        <c:minorTickMark val="in"/>
        <c:tickLblPos val="nextTo"/>
        <c:spPr>
          <a:ln w="3175">
            <a:solidFill>
              <a:srgbClr val="000000"/>
            </a:solidFill>
            <a:prstDash val="solid"/>
          </a:ln>
        </c:spPr>
        <c:txPr>
          <a:bodyPr rot="0" vert="horz"/>
          <a:lstStyle/>
          <a:p>
            <a:pPr>
              <a:defRPr sz="2400" b="1" i="0" u="none" strike="noStrike" baseline="0">
                <a:solidFill>
                  <a:srgbClr val="000000"/>
                </a:solidFill>
                <a:latin typeface="Arial"/>
                <a:ea typeface="Arial"/>
                <a:cs typeface="Arial"/>
              </a:defRPr>
            </a:pPr>
            <a:endParaRPr lang="en-US"/>
          </a:p>
        </c:txPr>
        <c:crossAx val="159420800"/>
        <c:crossesAt val="-70"/>
        <c:crossBetween val="midCat"/>
        <c:majorUnit val="1"/>
        <c:minorUnit val="0.5"/>
      </c:valAx>
      <c:valAx>
        <c:axId val="159420800"/>
        <c:scaling>
          <c:orientation val="minMax"/>
          <c:max val="5"/>
          <c:min val="-50"/>
        </c:scaling>
        <c:delete val="0"/>
        <c:axPos val="l"/>
        <c:majorGridlines>
          <c:spPr>
            <a:ln w="12700">
              <a:solidFill>
                <a:schemeClr val="bg1">
                  <a:lumMod val="65000"/>
                </a:schemeClr>
              </a:solidFill>
              <a:prstDash val="dash"/>
            </a:ln>
          </c:spPr>
        </c:majorGridlines>
        <c:numFmt formatCode="0_ " sourceLinked="0"/>
        <c:majorTickMark val="in"/>
        <c:minorTickMark val="none"/>
        <c:tickLblPos val="nextTo"/>
        <c:spPr>
          <a:ln w="3175">
            <a:solidFill>
              <a:srgbClr val="000000"/>
            </a:solidFill>
            <a:prstDash val="solid"/>
          </a:ln>
        </c:spPr>
        <c:txPr>
          <a:bodyPr rot="0" vert="horz"/>
          <a:lstStyle/>
          <a:p>
            <a:pPr>
              <a:defRPr sz="2400" b="1" i="0" u="none" strike="noStrike" baseline="0">
                <a:solidFill>
                  <a:srgbClr val="000000"/>
                </a:solidFill>
                <a:latin typeface="Arial"/>
                <a:ea typeface="Arial"/>
                <a:cs typeface="Arial"/>
              </a:defRPr>
            </a:pPr>
            <a:endParaRPr lang="en-US"/>
          </a:p>
        </c:txPr>
        <c:crossAx val="159410816"/>
        <c:crossesAt val="-2.5"/>
        <c:crossBetween val="midCat"/>
      </c:valAx>
      <c:spPr>
        <a:solidFill>
          <a:srgbClr val="FFFFFF"/>
        </a:solidFill>
        <a:ln w="38100" cap="sq">
          <a:solidFill>
            <a:srgbClr val="000000"/>
          </a:solidFill>
          <a:prstDash val="solid"/>
        </a:ln>
      </c:spPr>
    </c:plotArea>
    <c:plotVisOnly val="1"/>
    <c:dispBlanksAs val="gap"/>
    <c:showDLblsOverMax val="0"/>
  </c:chart>
  <c:spPr>
    <a:solidFill>
      <a:srgbClr val="FFFFFF"/>
    </a:solidFill>
    <a:ln w="3175">
      <a:noFill/>
      <a:prstDash val="solid"/>
    </a:ln>
  </c:spPr>
  <c:txPr>
    <a:bodyPr/>
    <a:lstStyle/>
    <a:p>
      <a:pPr>
        <a:defRPr sz="1800" b="1"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598425196850388"/>
          <c:y val="8.2191964076689356E-2"/>
          <c:w val="0.8015748031496065"/>
          <c:h val="0.70319791487834193"/>
        </c:manualLayout>
      </c:layout>
      <c:scatterChart>
        <c:scatterStyle val="lineMarker"/>
        <c:varyColors val="0"/>
        <c:ser>
          <c:idx val="0"/>
          <c:order val="0"/>
          <c:spPr>
            <a:ln w="3175">
              <a:solidFill>
                <a:srgbClr val="C0C0C0"/>
              </a:solidFill>
              <a:prstDash val="solid"/>
            </a:ln>
          </c:spPr>
          <c:marker>
            <c:symbol val="none"/>
          </c:marker>
          <c:trendline>
            <c:spPr>
              <a:ln w="25400">
                <a:solidFill>
                  <a:srgbClr val="000000"/>
                </a:solidFill>
                <a:prstDash val="solid"/>
              </a:ln>
            </c:spPr>
            <c:trendlineType val="movingAvg"/>
            <c:period val="8"/>
            <c:dispRSqr val="0"/>
            <c:dispEq val="0"/>
          </c:trendline>
          <c:xVal>
            <c:numRef>
              <c:f>'I:\WU_Rui\Paper_submit\ASSCC_201206\ASSCC\fig\Meas\Real\201206_LDOPA_spectrum\[Spectrum_62.64GHz_0d7V.xls]16QAM'!$E$6:$E$606</c:f>
              <c:numCache>
                <c:formatCode>General</c:formatCode>
                <c:ptCount val="601"/>
                <c:pt idx="0">
                  <c:v>-2.5</c:v>
                </c:pt>
                <c:pt idx="1">
                  <c:v>-2.4916666666666667</c:v>
                </c:pt>
                <c:pt idx="2">
                  <c:v>-2.4833333333333343</c:v>
                </c:pt>
                <c:pt idx="3">
                  <c:v>-2.4749999999999992</c:v>
                </c:pt>
                <c:pt idx="4">
                  <c:v>-2.4666666666666663</c:v>
                </c:pt>
                <c:pt idx="5">
                  <c:v>-2.4583333333333335</c:v>
                </c:pt>
                <c:pt idx="6">
                  <c:v>-2.4499999999999997</c:v>
                </c:pt>
                <c:pt idx="7">
                  <c:v>-2.4416666666666664</c:v>
                </c:pt>
                <c:pt idx="8">
                  <c:v>-2.4333333333333331</c:v>
                </c:pt>
                <c:pt idx="9">
                  <c:v>-2.4249999999999998</c:v>
                </c:pt>
                <c:pt idx="10">
                  <c:v>-2.4166666666666656</c:v>
                </c:pt>
                <c:pt idx="11">
                  <c:v>-2.4083333333333332</c:v>
                </c:pt>
                <c:pt idx="12">
                  <c:v>-2.4</c:v>
                </c:pt>
                <c:pt idx="13">
                  <c:v>-2.3916666666666657</c:v>
                </c:pt>
                <c:pt idx="14">
                  <c:v>-2.3833333333333337</c:v>
                </c:pt>
                <c:pt idx="15">
                  <c:v>-2.3749999999999991</c:v>
                </c:pt>
                <c:pt idx="16">
                  <c:v>-2.3666666666666667</c:v>
                </c:pt>
                <c:pt idx="17">
                  <c:v>-2.3583333333333329</c:v>
                </c:pt>
                <c:pt idx="18">
                  <c:v>-2.3499999999999992</c:v>
                </c:pt>
                <c:pt idx="19">
                  <c:v>-2.3416666666666663</c:v>
                </c:pt>
                <c:pt idx="20">
                  <c:v>-2.333333333333333</c:v>
                </c:pt>
                <c:pt idx="21">
                  <c:v>-2.3249999999999997</c:v>
                </c:pt>
                <c:pt idx="22">
                  <c:v>-2.3166666666666655</c:v>
                </c:pt>
                <c:pt idx="23">
                  <c:v>-2.3083333333333336</c:v>
                </c:pt>
                <c:pt idx="24">
                  <c:v>-2.2999999999999998</c:v>
                </c:pt>
                <c:pt idx="25">
                  <c:v>-2.2916666666666665</c:v>
                </c:pt>
                <c:pt idx="26">
                  <c:v>-2.283333333333335</c:v>
                </c:pt>
                <c:pt idx="27">
                  <c:v>-2.2749999999999999</c:v>
                </c:pt>
                <c:pt idx="28">
                  <c:v>-2.2666666666666671</c:v>
                </c:pt>
                <c:pt idx="29">
                  <c:v>-2.2583333333333342</c:v>
                </c:pt>
                <c:pt idx="30">
                  <c:v>-2.25</c:v>
                </c:pt>
                <c:pt idx="31">
                  <c:v>-2.2416666666666671</c:v>
                </c:pt>
                <c:pt idx="32">
                  <c:v>-2.2333333333333343</c:v>
                </c:pt>
                <c:pt idx="33">
                  <c:v>-2.2250000000000001</c:v>
                </c:pt>
                <c:pt idx="34">
                  <c:v>-2.2166666666666668</c:v>
                </c:pt>
                <c:pt idx="35">
                  <c:v>-2.2083333333333344</c:v>
                </c:pt>
                <c:pt idx="36">
                  <c:v>-2.2000000000000002</c:v>
                </c:pt>
                <c:pt idx="37">
                  <c:v>-2.1916666666666669</c:v>
                </c:pt>
                <c:pt idx="38">
                  <c:v>-2.1833333333333345</c:v>
                </c:pt>
                <c:pt idx="39">
                  <c:v>-2.1750000000000003</c:v>
                </c:pt>
                <c:pt idx="40">
                  <c:v>-2.166666666666667</c:v>
                </c:pt>
                <c:pt idx="41">
                  <c:v>-2.1583333333333341</c:v>
                </c:pt>
                <c:pt idx="42">
                  <c:v>-2.1500000000000004</c:v>
                </c:pt>
                <c:pt idx="43">
                  <c:v>-2.1416666666666671</c:v>
                </c:pt>
                <c:pt idx="44">
                  <c:v>-2.1333333333333342</c:v>
                </c:pt>
                <c:pt idx="45">
                  <c:v>-2.1250000000000004</c:v>
                </c:pt>
                <c:pt idx="46">
                  <c:v>-2.1166666666666667</c:v>
                </c:pt>
                <c:pt idx="47">
                  <c:v>-2.1083333333333347</c:v>
                </c:pt>
                <c:pt idx="48">
                  <c:v>-2.1000000000000005</c:v>
                </c:pt>
                <c:pt idx="49">
                  <c:v>-2.0916666666666668</c:v>
                </c:pt>
                <c:pt idx="50">
                  <c:v>-2.0833333333333348</c:v>
                </c:pt>
                <c:pt idx="51">
                  <c:v>-2.0749999999999997</c:v>
                </c:pt>
                <c:pt idx="52">
                  <c:v>-2.0666666666666669</c:v>
                </c:pt>
                <c:pt idx="53">
                  <c:v>-2.0583333333333336</c:v>
                </c:pt>
                <c:pt idx="54">
                  <c:v>-2.0500000000000003</c:v>
                </c:pt>
                <c:pt idx="55">
                  <c:v>-2.041666666666667</c:v>
                </c:pt>
                <c:pt idx="56">
                  <c:v>-2.0333333333333341</c:v>
                </c:pt>
                <c:pt idx="57">
                  <c:v>-2.0249999999999999</c:v>
                </c:pt>
                <c:pt idx="58">
                  <c:v>-2.0166666666666657</c:v>
                </c:pt>
                <c:pt idx="59">
                  <c:v>-2.0083333333333342</c:v>
                </c:pt>
                <c:pt idx="60">
                  <c:v>-2</c:v>
                </c:pt>
                <c:pt idx="61">
                  <c:v>-1.9916666666666665</c:v>
                </c:pt>
                <c:pt idx="62">
                  <c:v>-1.9833333333333336</c:v>
                </c:pt>
                <c:pt idx="63">
                  <c:v>-1.9750000000000001</c:v>
                </c:pt>
                <c:pt idx="64">
                  <c:v>-1.966666666666667</c:v>
                </c:pt>
                <c:pt idx="65">
                  <c:v>-1.9583333333333335</c:v>
                </c:pt>
                <c:pt idx="66">
                  <c:v>-1.9499999999999993</c:v>
                </c:pt>
                <c:pt idx="67">
                  <c:v>-1.9416666666666664</c:v>
                </c:pt>
                <c:pt idx="68">
                  <c:v>-1.9333333333333331</c:v>
                </c:pt>
                <c:pt idx="69">
                  <c:v>-1.9249999999999996</c:v>
                </c:pt>
                <c:pt idx="70">
                  <c:v>-1.9166666666666663</c:v>
                </c:pt>
                <c:pt idx="71">
                  <c:v>-1.9083333333333334</c:v>
                </c:pt>
                <c:pt idx="72">
                  <c:v>-1.899999999999999</c:v>
                </c:pt>
                <c:pt idx="73">
                  <c:v>-1.8916666666666659</c:v>
                </c:pt>
                <c:pt idx="74">
                  <c:v>-1.8833333333333329</c:v>
                </c:pt>
                <c:pt idx="75">
                  <c:v>-1.8749999999999996</c:v>
                </c:pt>
                <c:pt idx="76">
                  <c:v>-1.866666666666666</c:v>
                </c:pt>
                <c:pt idx="77">
                  <c:v>-1.8583333333333325</c:v>
                </c:pt>
                <c:pt idx="78">
                  <c:v>-1.8499999999999988</c:v>
                </c:pt>
                <c:pt idx="79">
                  <c:v>-1.8416666666666659</c:v>
                </c:pt>
                <c:pt idx="80">
                  <c:v>-1.8333333333333326</c:v>
                </c:pt>
                <c:pt idx="81">
                  <c:v>-1.8249999999999986</c:v>
                </c:pt>
                <c:pt idx="82">
                  <c:v>-1.816666666666666</c:v>
                </c:pt>
                <c:pt idx="83">
                  <c:v>-1.8083333333333325</c:v>
                </c:pt>
                <c:pt idx="84">
                  <c:v>-1.7999999999999985</c:v>
                </c:pt>
                <c:pt idx="85">
                  <c:v>-1.7916666666666656</c:v>
                </c:pt>
                <c:pt idx="86">
                  <c:v>-1.7833333333333319</c:v>
                </c:pt>
                <c:pt idx="87">
                  <c:v>-1.7749999999999986</c:v>
                </c:pt>
                <c:pt idx="88">
                  <c:v>-1.7666666666666655</c:v>
                </c:pt>
                <c:pt idx="89">
                  <c:v>-1.758333333333332</c:v>
                </c:pt>
                <c:pt idx="90">
                  <c:v>-1.749999999999998</c:v>
                </c:pt>
                <c:pt idx="91">
                  <c:v>-1.7416666666666656</c:v>
                </c:pt>
                <c:pt idx="92">
                  <c:v>-1.7333333333333318</c:v>
                </c:pt>
                <c:pt idx="93">
                  <c:v>-1.7249999999999976</c:v>
                </c:pt>
                <c:pt idx="94">
                  <c:v>-1.7166666666666652</c:v>
                </c:pt>
                <c:pt idx="95">
                  <c:v>-1.7083333333333319</c:v>
                </c:pt>
                <c:pt idx="96">
                  <c:v>-1.6999999999999982</c:v>
                </c:pt>
                <c:pt idx="97">
                  <c:v>-1.6916666666666651</c:v>
                </c:pt>
                <c:pt idx="98">
                  <c:v>-1.683333333333332</c:v>
                </c:pt>
                <c:pt idx="99">
                  <c:v>-1.674999999999998</c:v>
                </c:pt>
                <c:pt idx="100">
                  <c:v>-1.6666666666666656</c:v>
                </c:pt>
                <c:pt idx="101">
                  <c:v>-1.6583333333333321</c:v>
                </c:pt>
                <c:pt idx="102">
                  <c:v>-1.6499999999999977</c:v>
                </c:pt>
                <c:pt idx="103">
                  <c:v>-1.6416666666666651</c:v>
                </c:pt>
                <c:pt idx="104">
                  <c:v>-1.6333333333333315</c:v>
                </c:pt>
                <c:pt idx="105">
                  <c:v>-1.6249999999999978</c:v>
                </c:pt>
                <c:pt idx="106">
                  <c:v>-1.6166666666666649</c:v>
                </c:pt>
                <c:pt idx="107">
                  <c:v>-1.6083333333333321</c:v>
                </c:pt>
                <c:pt idx="108">
                  <c:v>-1.5999999999999974</c:v>
                </c:pt>
                <c:pt idx="109">
                  <c:v>-1.5916666666666646</c:v>
                </c:pt>
                <c:pt idx="110">
                  <c:v>-1.5833333333333313</c:v>
                </c:pt>
                <c:pt idx="111">
                  <c:v>-1.5749999999999977</c:v>
                </c:pt>
                <c:pt idx="112">
                  <c:v>-1.5666666666666647</c:v>
                </c:pt>
                <c:pt idx="113">
                  <c:v>-1.5583333333333313</c:v>
                </c:pt>
                <c:pt idx="114">
                  <c:v>-1.5499999999999974</c:v>
                </c:pt>
                <c:pt idx="115">
                  <c:v>-1.5416666666666643</c:v>
                </c:pt>
                <c:pt idx="116">
                  <c:v>-1.5333333333333317</c:v>
                </c:pt>
                <c:pt idx="117">
                  <c:v>-1.5249999999999977</c:v>
                </c:pt>
                <c:pt idx="118">
                  <c:v>-1.5166666666666651</c:v>
                </c:pt>
                <c:pt idx="119">
                  <c:v>-1.5083333333333317</c:v>
                </c:pt>
                <c:pt idx="120">
                  <c:v>-1.4999999999999978</c:v>
                </c:pt>
                <c:pt idx="121">
                  <c:v>-1.4916666666666654</c:v>
                </c:pt>
                <c:pt idx="122">
                  <c:v>-1.4833333333333318</c:v>
                </c:pt>
                <c:pt idx="123">
                  <c:v>-1.4749999999999981</c:v>
                </c:pt>
                <c:pt idx="124">
                  <c:v>-1.4666666666666655</c:v>
                </c:pt>
                <c:pt idx="125">
                  <c:v>-1.4583333333333324</c:v>
                </c:pt>
                <c:pt idx="126">
                  <c:v>-1.4499999999999982</c:v>
                </c:pt>
                <c:pt idx="127">
                  <c:v>-1.4416666666666658</c:v>
                </c:pt>
                <c:pt idx="128">
                  <c:v>-1.433333333333332</c:v>
                </c:pt>
                <c:pt idx="129">
                  <c:v>-1.4249999999999989</c:v>
                </c:pt>
                <c:pt idx="130">
                  <c:v>-1.4166666666666659</c:v>
                </c:pt>
                <c:pt idx="131">
                  <c:v>-1.4083333333333328</c:v>
                </c:pt>
                <c:pt idx="132">
                  <c:v>-1.399999999999999</c:v>
                </c:pt>
                <c:pt idx="133">
                  <c:v>-1.3916666666666662</c:v>
                </c:pt>
                <c:pt idx="134">
                  <c:v>-1.3833333333333331</c:v>
                </c:pt>
                <c:pt idx="135">
                  <c:v>-1.3749999999999998</c:v>
                </c:pt>
                <c:pt idx="136">
                  <c:v>-1.3666666666666665</c:v>
                </c:pt>
                <c:pt idx="137">
                  <c:v>-1.3583333333333336</c:v>
                </c:pt>
                <c:pt idx="138">
                  <c:v>-1.35</c:v>
                </c:pt>
                <c:pt idx="139">
                  <c:v>-1.3416666666666668</c:v>
                </c:pt>
                <c:pt idx="140">
                  <c:v>-1.3333333333333335</c:v>
                </c:pt>
                <c:pt idx="141">
                  <c:v>-1.3250000000000002</c:v>
                </c:pt>
                <c:pt idx="142">
                  <c:v>-1.3166666666666669</c:v>
                </c:pt>
                <c:pt idx="143">
                  <c:v>-1.308333333333334</c:v>
                </c:pt>
                <c:pt idx="144">
                  <c:v>-1.3000000000000005</c:v>
                </c:pt>
                <c:pt idx="145">
                  <c:v>-1.2916666666666672</c:v>
                </c:pt>
                <c:pt idx="146">
                  <c:v>-1.2833333333333339</c:v>
                </c:pt>
                <c:pt idx="147">
                  <c:v>-1.2750000000000008</c:v>
                </c:pt>
                <c:pt idx="148">
                  <c:v>-1.2666666666666675</c:v>
                </c:pt>
                <c:pt idx="149">
                  <c:v>-1.2583333333333342</c:v>
                </c:pt>
                <c:pt idx="150">
                  <c:v>-1.2500000000000009</c:v>
                </c:pt>
                <c:pt idx="151">
                  <c:v>-1.2416666666666678</c:v>
                </c:pt>
                <c:pt idx="152">
                  <c:v>-1.2333333333333341</c:v>
                </c:pt>
                <c:pt idx="153">
                  <c:v>-1.2250000000000012</c:v>
                </c:pt>
                <c:pt idx="154">
                  <c:v>-1.2166666666666679</c:v>
                </c:pt>
                <c:pt idx="155">
                  <c:v>-1.2083333333333346</c:v>
                </c:pt>
                <c:pt idx="156">
                  <c:v>-1.2000000000000015</c:v>
                </c:pt>
                <c:pt idx="157">
                  <c:v>-1.1916666666666682</c:v>
                </c:pt>
                <c:pt idx="158">
                  <c:v>-1.1833333333333349</c:v>
                </c:pt>
                <c:pt idx="159">
                  <c:v>-1.175000000000002</c:v>
                </c:pt>
                <c:pt idx="160">
                  <c:v>-1.1666666666666685</c:v>
                </c:pt>
                <c:pt idx="161">
                  <c:v>-1.1583333333333357</c:v>
                </c:pt>
                <c:pt idx="162">
                  <c:v>-1.1500000000000021</c:v>
                </c:pt>
                <c:pt idx="163">
                  <c:v>-1.1416666666666686</c:v>
                </c:pt>
                <c:pt idx="164">
                  <c:v>-1.1333333333333353</c:v>
                </c:pt>
                <c:pt idx="165">
                  <c:v>-1.1250000000000022</c:v>
                </c:pt>
                <c:pt idx="166">
                  <c:v>-1.1166666666666689</c:v>
                </c:pt>
                <c:pt idx="167">
                  <c:v>-1.1083333333333361</c:v>
                </c:pt>
                <c:pt idx="168">
                  <c:v>-1.1000000000000023</c:v>
                </c:pt>
                <c:pt idx="169">
                  <c:v>-1.0916666666666692</c:v>
                </c:pt>
                <c:pt idx="170">
                  <c:v>-1.0833333333333359</c:v>
                </c:pt>
                <c:pt idx="171">
                  <c:v>-1.0750000000000026</c:v>
                </c:pt>
                <c:pt idx="172">
                  <c:v>-1.0666666666666693</c:v>
                </c:pt>
                <c:pt idx="173">
                  <c:v>-1.058333333333336</c:v>
                </c:pt>
                <c:pt idx="174">
                  <c:v>-1.0500000000000029</c:v>
                </c:pt>
                <c:pt idx="175">
                  <c:v>-1.0416666666666696</c:v>
                </c:pt>
                <c:pt idx="176">
                  <c:v>-1.0333333333333359</c:v>
                </c:pt>
                <c:pt idx="177">
                  <c:v>-1.025000000000003</c:v>
                </c:pt>
                <c:pt idx="178">
                  <c:v>-1.0166666666666699</c:v>
                </c:pt>
                <c:pt idx="179">
                  <c:v>-1.0083333333333366</c:v>
                </c:pt>
                <c:pt idx="180">
                  <c:v>-1.0000000000000033</c:v>
                </c:pt>
                <c:pt idx="181">
                  <c:v>-0.99166666666667014</c:v>
                </c:pt>
                <c:pt idx="182">
                  <c:v>-0.98333333333333661</c:v>
                </c:pt>
                <c:pt idx="183">
                  <c:v>-0.97500000000000364</c:v>
                </c:pt>
                <c:pt idx="184">
                  <c:v>-0.96666666666667056</c:v>
                </c:pt>
                <c:pt idx="185">
                  <c:v>-0.95833333333333703</c:v>
                </c:pt>
                <c:pt idx="186">
                  <c:v>-0.95000000000000384</c:v>
                </c:pt>
                <c:pt idx="187">
                  <c:v>-0.94166666666667065</c:v>
                </c:pt>
                <c:pt idx="188">
                  <c:v>-0.93333333333333734</c:v>
                </c:pt>
                <c:pt idx="189">
                  <c:v>-0.92500000000000404</c:v>
                </c:pt>
                <c:pt idx="190">
                  <c:v>-0.91666666666667085</c:v>
                </c:pt>
                <c:pt idx="191">
                  <c:v>-0.90833333333333754</c:v>
                </c:pt>
                <c:pt idx="192">
                  <c:v>-0.90000000000000424</c:v>
                </c:pt>
                <c:pt idx="193">
                  <c:v>-0.89166666666667105</c:v>
                </c:pt>
                <c:pt idx="194">
                  <c:v>-0.88333333333333752</c:v>
                </c:pt>
                <c:pt idx="195">
                  <c:v>-0.87500000000000477</c:v>
                </c:pt>
                <c:pt idx="196">
                  <c:v>-0.86666666666667158</c:v>
                </c:pt>
                <c:pt idx="197">
                  <c:v>-0.85833333333333828</c:v>
                </c:pt>
                <c:pt idx="198">
                  <c:v>-0.85000000000000475</c:v>
                </c:pt>
                <c:pt idx="199">
                  <c:v>-0.84166666666667189</c:v>
                </c:pt>
                <c:pt idx="200">
                  <c:v>-0.83333333333333848</c:v>
                </c:pt>
                <c:pt idx="201">
                  <c:v>-0.82500000000000495</c:v>
                </c:pt>
                <c:pt idx="202">
                  <c:v>-0.81666666666667198</c:v>
                </c:pt>
                <c:pt idx="203">
                  <c:v>-0.80833333333333868</c:v>
                </c:pt>
                <c:pt idx="204">
                  <c:v>-0.80000000000000548</c:v>
                </c:pt>
                <c:pt idx="205">
                  <c:v>-0.79166666666667218</c:v>
                </c:pt>
                <c:pt idx="206">
                  <c:v>-0.78333333333333877</c:v>
                </c:pt>
                <c:pt idx="207">
                  <c:v>-0.7750000000000058</c:v>
                </c:pt>
                <c:pt idx="208">
                  <c:v>-0.76666666666667271</c:v>
                </c:pt>
                <c:pt idx="209">
                  <c:v>-0.75833333333333919</c:v>
                </c:pt>
                <c:pt idx="210">
                  <c:v>-0.750000000000006</c:v>
                </c:pt>
                <c:pt idx="211">
                  <c:v>-0.7416666666666728</c:v>
                </c:pt>
                <c:pt idx="212">
                  <c:v>-0.73333333333333939</c:v>
                </c:pt>
                <c:pt idx="213">
                  <c:v>-0.7250000000000062</c:v>
                </c:pt>
                <c:pt idx="214">
                  <c:v>-0.71666666666667289</c:v>
                </c:pt>
                <c:pt idx="215">
                  <c:v>-0.7083333333333397</c:v>
                </c:pt>
                <c:pt idx="216">
                  <c:v>-0.70000000000000639</c:v>
                </c:pt>
                <c:pt idx="217">
                  <c:v>-0.6916666666666732</c:v>
                </c:pt>
                <c:pt idx="218">
                  <c:v>-0.68333333333333968</c:v>
                </c:pt>
                <c:pt idx="219">
                  <c:v>-0.67500000000000682</c:v>
                </c:pt>
                <c:pt idx="220">
                  <c:v>-0.66666666666667362</c:v>
                </c:pt>
                <c:pt idx="221">
                  <c:v>-0.6583333333333401</c:v>
                </c:pt>
                <c:pt idx="222">
                  <c:v>-0.65000000000000691</c:v>
                </c:pt>
                <c:pt idx="223">
                  <c:v>-0.64166666666667371</c:v>
                </c:pt>
                <c:pt idx="224">
                  <c:v>-0.63333333333334041</c:v>
                </c:pt>
                <c:pt idx="225">
                  <c:v>-0.62500000000000711</c:v>
                </c:pt>
                <c:pt idx="226">
                  <c:v>-0.61666666666667391</c:v>
                </c:pt>
                <c:pt idx="227">
                  <c:v>-0.60833333333334061</c:v>
                </c:pt>
                <c:pt idx="228">
                  <c:v>-0.60000000000000742</c:v>
                </c:pt>
                <c:pt idx="229">
                  <c:v>-0.59166666666667389</c:v>
                </c:pt>
                <c:pt idx="230">
                  <c:v>-0.58333333333334059</c:v>
                </c:pt>
                <c:pt idx="231">
                  <c:v>-0.57500000000000762</c:v>
                </c:pt>
                <c:pt idx="232">
                  <c:v>-0.56666666666667431</c:v>
                </c:pt>
                <c:pt idx="233">
                  <c:v>-0.5583333333333409</c:v>
                </c:pt>
                <c:pt idx="234">
                  <c:v>-0.5500000000000077</c:v>
                </c:pt>
                <c:pt idx="235">
                  <c:v>-0.54166666666667462</c:v>
                </c:pt>
                <c:pt idx="236">
                  <c:v>-0.5333333333333411</c:v>
                </c:pt>
                <c:pt idx="237">
                  <c:v>-0.5250000000000079</c:v>
                </c:pt>
                <c:pt idx="238">
                  <c:v>-0.5166666666666746</c:v>
                </c:pt>
                <c:pt idx="239">
                  <c:v>-0.50833333333334141</c:v>
                </c:pt>
                <c:pt idx="240">
                  <c:v>-0.5000000000000081</c:v>
                </c:pt>
                <c:pt idx="241">
                  <c:v>-0.49166666666667486</c:v>
                </c:pt>
                <c:pt idx="242">
                  <c:v>-0.48333333333334122</c:v>
                </c:pt>
                <c:pt idx="243">
                  <c:v>-0.47500000000000775</c:v>
                </c:pt>
                <c:pt idx="244">
                  <c:v>-0.46666666666667422</c:v>
                </c:pt>
                <c:pt idx="245">
                  <c:v>-0.45833333333334075</c:v>
                </c:pt>
                <c:pt idx="246">
                  <c:v>-0.45000000000000717</c:v>
                </c:pt>
                <c:pt idx="247">
                  <c:v>-0.44166666666667376</c:v>
                </c:pt>
                <c:pt idx="248">
                  <c:v>-0.43333333333334034</c:v>
                </c:pt>
                <c:pt idx="249">
                  <c:v>-0.42500000000000676</c:v>
                </c:pt>
                <c:pt idx="250">
                  <c:v>-0.41666666666667335</c:v>
                </c:pt>
                <c:pt idx="251">
                  <c:v>-0.40833333333333971</c:v>
                </c:pt>
                <c:pt idx="252">
                  <c:v>-0.40000000000000618</c:v>
                </c:pt>
                <c:pt idx="253">
                  <c:v>-0.39166666666667288</c:v>
                </c:pt>
                <c:pt idx="254">
                  <c:v>-0.3833333333333393</c:v>
                </c:pt>
                <c:pt idx="255">
                  <c:v>-0.37500000000000583</c:v>
                </c:pt>
                <c:pt idx="256">
                  <c:v>-0.36666666666667241</c:v>
                </c:pt>
                <c:pt idx="257">
                  <c:v>-0.35833333333333872</c:v>
                </c:pt>
                <c:pt idx="258">
                  <c:v>-0.35000000000000531</c:v>
                </c:pt>
                <c:pt idx="259">
                  <c:v>-0.34166666666667189</c:v>
                </c:pt>
                <c:pt idx="260">
                  <c:v>-0.33333333333333831</c:v>
                </c:pt>
                <c:pt idx="261">
                  <c:v>-0.32500000000000495</c:v>
                </c:pt>
                <c:pt idx="262">
                  <c:v>-0.31666666666667143</c:v>
                </c:pt>
                <c:pt idx="263">
                  <c:v>-0.30833333333333784</c:v>
                </c:pt>
                <c:pt idx="264">
                  <c:v>-0.30000000000000432</c:v>
                </c:pt>
                <c:pt idx="265">
                  <c:v>-0.29166666666667096</c:v>
                </c:pt>
                <c:pt idx="266">
                  <c:v>-0.28333333333333727</c:v>
                </c:pt>
                <c:pt idx="267">
                  <c:v>-0.2750000000000038</c:v>
                </c:pt>
                <c:pt idx="268">
                  <c:v>-0.26666666666667038</c:v>
                </c:pt>
                <c:pt idx="269">
                  <c:v>-0.25833333333333675</c:v>
                </c:pt>
                <c:pt idx="270">
                  <c:v>-0.25000000000000333</c:v>
                </c:pt>
                <c:pt idx="271">
                  <c:v>-0.24166666666666983</c:v>
                </c:pt>
                <c:pt idx="272">
                  <c:v>-0.23333333333333642</c:v>
                </c:pt>
                <c:pt idx="273">
                  <c:v>-0.22500000000000286</c:v>
                </c:pt>
                <c:pt idx="274">
                  <c:v>-0.21666666666666939</c:v>
                </c:pt>
                <c:pt idx="275">
                  <c:v>-0.20833333333333595</c:v>
                </c:pt>
                <c:pt idx="276">
                  <c:v>-0.2000000000000024</c:v>
                </c:pt>
                <c:pt idx="277">
                  <c:v>-0.19166666666666887</c:v>
                </c:pt>
                <c:pt idx="278">
                  <c:v>-0.18333333333333546</c:v>
                </c:pt>
                <c:pt idx="279">
                  <c:v>-0.1750000000000019</c:v>
                </c:pt>
                <c:pt idx="280">
                  <c:v>-0.16666666666666838</c:v>
                </c:pt>
                <c:pt idx="281">
                  <c:v>-0.15833333333333499</c:v>
                </c:pt>
                <c:pt idx="282">
                  <c:v>-0.15000000000000144</c:v>
                </c:pt>
                <c:pt idx="283">
                  <c:v>-0.14166666666666788</c:v>
                </c:pt>
                <c:pt idx="284">
                  <c:v>-0.13333333333333444</c:v>
                </c:pt>
                <c:pt idx="285">
                  <c:v>-0.12500000000000092</c:v>
                </c:pt>
                <c:pt idx="286">
                  <c:v>-0.11666666666666749</c:v>
                </c:pt>
                <c:pt idx="287">
                  <c:v>-0.10833333333333399</c:v>
                </c:pt>
                <c:pt idx="288">
                  <c:v>-0.10000000000000049</c:v>
                </c:pt>
                <c:pt idx="289">
                  <c:v>-9.1666666666667049E-2</c:v>
                </c:pt>
                <c:pt idx="290">
                  <c:v>-8.3333333333333523E-2</c:v>
                </c:pt>
                <c:pt idx="291">
                  <c:v>-7.5000000000000011E-2</c:v>
                </c:pt>
                <c:pt idx="292">
                  <c:v>-6.6666666666666513E-2</c:v>
                </c:pt>
                <c:pt idx="293">
                  <c:v>-5.833333333333305E-2</c:v>
                </c:pt>
                <c:pt idx="294">
                  <c:v>-4.9999999999999524E-2</c:v>
                </c:pt>
                <c:pt idx="295">
                  <c:v>-4.1666666666666026E-2</c:v>
                </c:pt>
                <c:pt idx="296">
                  <c:v>-3.3333333333332542E-2</c:v>
                </c:pt>
                <c:pt idx="297">
                  <c:v>-2.4999999999999047E-2</c:v>
                </c:pt>
                <c:pt idx="298">
                  <c:v>-1.666666666666556E-2</c:v>
                </c:pt>
                <c:pt idx="299">
                  <c:v>-8.3333333333320651E-3</c:v>
                </c:pt>
                <c:pt idx="300">
                  <c:v>0</c:v>
                </c:pt>
                <c:pt idx="301">
                  <c:v>8.3333333333349257E-3</c:v>
                </c:pt>
                <c:pt idx="302">
                  <c:v>1.6666666666668422E-2</c:v>
                </c:pt>
                <c:pt idx="303">
                  <c:v>2.5000000000001913E-2</c:v>
                </c:pt>
                <c:pt idx="304">
                  <c:v>3.3333333333335401E-2</c:v>
                </c:pt>
                <c:pt idx="305">
                  <c:v>4.1666666666668885E-2</c:v>
                </c:pt>
                <c:pt idx="306">
                  <c:v>5.0000000000002383E-2</c:v>
                </c:pt>
                <c:pt idx="307">
                  <c:v>5.8333333333335902E-2</c:v>
                </c:pt>
                <c:pt idx="308">
                  <c:v>6.6666666666669372E-2</c:v>
                </c:pt>
                <c:pt idx="309">
                  <c:v>7.5000000000002884E-2</c:v>
                </c:pt>
                <c:pt idx="310">
                  <c:v>8.3333333333336368E-2</c:v>
                </c:pt>
                <c:pt idx="311">
                  <c:v>9.1666666666669921E-2</c:v>
                </c:pt>
                <c:pt idx="312">
                  <c:v>0.10000000000000336</c:v>
                </c:pt>
                <c:pt idx="313">
                  <c:v>0.10833333333333683</c:v>
                </c:pt>
                <c:pt idx="314">
                  <c:v>0.11666666666667039</c:v>
                </c:pt>
                <c:pt idx="315">
                  <c:v>0.1250000000000038</c:v>
                </c:pt>
                <c:pt idx="316">
                  <c:v>0.13333333333333736</c:v>
                </c:pt>
                <c:pt idx="317">
                  <c:v>0.1416666666666708</c:v>
                </c:pt>
                <c:pt idx="318">
                  <c:v>0.15000000000000435</c:v>
                </c:pt>
                <c:pt idx="319">
                  <c:v>0.15833333333333788</c:v>
                </c:pt>
                <c:pt idx="320">
                  <c:v>0.16666666666667121</c:v>
                </c:pt>
                <c:pt idx="321">
                  <c:v>0.17500000000000476</c:v>
                </c:pt>
                <c:pt idx="322">
                  <c:v>0.18333333333333832</c:v>
                </c:pt>
                <c:pt idx="323">
                  <c:v>0.1916666666666717</c:v>
                </c:pt>
                <c:pt idx="324">
                  <c:v>0.20000000000000526</c:v>
                </c:pt>
                <c:pt idx="325">
                  <c:v>0.20833333333333878</c:v>
                </c:pt>
                <c:pt idx="326">
                  <c:v>0.21666666666667223</c:v>
                </c:pt>
                <c:pt idx="327">
                  <c:v>0.22500000000000572</c:v>
                </c:pt>
                <c:pt idx="328">
                  <c:v>0.23333333333333928</c:v>
                </c:pt>
                <c:pt idx="329">
                  <c:v>0.24166666666667272</c:v>
                </c:pt>
                <c:pt idx="330">
                  <c:v>0.25000000000000622</c:v>
                </c:pt>
                <c:pt idx="331">
                  <c:v>0.25833333333333969</c:v>
                </c:pt>
                <c:pt idx="332">
                  <c:v>0.26666666666667327</c:v>
                </c:pt>
                <c:pt idx="333">
                  <c:v>0.27500000000000668</c:v>
                </c:pt>
                <c:pt idx="334">
                  <c:v>0.28333333333334026</c:v>
                </c:pt>
                <c:pt idx="335">
                  <c:v>0.29166666666667385</c:v>
                </c:pt>
                <c:pt idx="336">
                  <c:v>0.30000000000000726</c:v>
                </c:pt>
                <c:pt idx="337">
                  <c:v>0.30833333333334073</c:v>
                </c:pt>
                <c:pt idx="338">
                  <c:v>0.31666666666667437</c:v>
                </c:pt>
                <c:pt idx="339">
                  <c:v>0.32500000000000773</c:v>
                </c:pt>
                <c:pt idx="340">
                  <c:v>0.33333333333334136</c:v>
                </c:pt>
                <c:pt idx="341">
                  <c:v>0.34166666666667472</c:v>
                </c:pt>
                <c:pt idx="342">
                  <c:v>0.35000000000000808</c:v>
                </c:pt>
                <c:pt idx="343">
                  <c:v>0.35833333333334172</c:v>
                </c:pt>
                <c:pt idx="344">
                  <c:v>0.36666666666667524</c:v>
                </c:pt>
                <c:pt idx="345">
                  <c:v>0.37500000000000872</c:v>
                </c:pt>
                <c:pt idx="346">
                  <c:v>0.38333333333334224</c:v>
                </c:pt>
                <c:pt idx="347">
                  <c:v>0.39166666666667577</c:v>
                </c:pt>
                <c:pt idx="348">
                  <c:v>0.40000000000000907</c:v>
                </c:pt>
                <c:pt idx="349">
                  <c:v>0.40833333333334265</c:v>
                </c:pt>
                <c:pt idx="350">
                  <c:v>0.41666666666667618</c:v>
                </c:pt>
                <c:pt idx="351">
                  <c:v>0.42500000000000965</c:v>
                </c:pt>
                <c:pt idx="352">
                  <c:v>0.43333333333334312</c:v>
                </c:pt>
                <c:pt idx="353">
                  <c:v>0.44166666666667664</c:v>
                </c:pt>
                <c:pt idx="354">
                  <c:v>0.45000000000001</c:v>
                </c:pt>
                <c:pt idx="355">
                  <c:v>0.45833333333334358</c:v>
                </c:pt>
                <c:pt idx="356">
                  <c:v>0.46666666666667711</c:v>
                </c:pt>
                <c:pt idx="357">
                  <c:v>0.47500000000001047</c:v>
                </c:pt>
                <c:pt idx="358">
                  <c:v>0.48333333333334411</c:v>
                </c:pt>
                <c:pt idx="359">
                  <c:v>0.49166666666667758</c:v>
                </c:pt>
                <c:pt idx="360">
                  <c:v>0.50000000000001099</c:v>
                </c:pt>
                <c:pt idx="361">
                  <c:v>0.50833333333334441</c:v>
                </c:pt>
                <c:pt idx="362">
                  <c:v>0.51666666666667793</c:v>
                </c:pt>
                <c:pt idx="363">
                  <c:v>0.52500000000001168</c:v>
                </c:pt>
                <c:pt idx="364">
                  <c:v>0.53333333333334498</c:v>
                </c:pt>
                <c:pt idx="365">
                  <c:v>0.54166666666667862</c:v>
                </c:pt>
                <c:pt idx="366">
                  <c:v>0.55000000000001192</c:v>
                </c:pt>
                <c:pt idx="367">
                  <c:v>0.55833333333334545</c:v>
                </c:pt>
                <c:pt idx="368">
                  <c:v>0.56666666666667909</c:v>
                </c:pt>
                <c:pt idx="369">
                  <c:v>0.57500000000001261</c:v>
                </c:pt>
                <c:pt idx="370">
                  <c:v>0.58333333333334569</c:v>
                </c:pt>
                <c:pt idx="371">
                  <c:v>0.59166666666667933</c:v>
                </c:pt>
                <c:pt idx="372">
                  <c:v>0.60000000000001308</c:v>
                </c:pt>
                <c:pt idx="373">
                  <c:v>0.6083333333333466</c:v>
                </c:pt>
                <c:pt idx="374">
                  <c:v>0.61666666666668013</c:v>
                </c:pt>
                <c:pt idx="375">
                  <c:v>0.62500000000001354</c:v>
                </c:pt>
                <c:pt idx="376">
                  <c:v>0.63333333333334685</c:v>
                </c:pt>
                <c:pt idx="377">
                  <c:v>0.64166666666668071</c:v>
                </c:pt>
                <c:pt idx="378">
                  <c:v>0.65000000000001401</c:v>
                </c:pt>
                <c:pt idx="379">
                  <c:v>0.65833333333334754</c:v>
                </c:pt>
                <c:pt idx="380">
                  <c:v>0.66666666666668106</c:v>
                </c:pt>
                <c:pt idx="381">
                  <c:v>0.6750000000000147</c:v>
                </c:pt>
                <c:pt idx="382">
                  <c:v>0.68333333333334778</c:v>
                </c:pt>
                <c:pt idx="383">
                  <c:v>0.69166666666668153</c:v>
                </c:pt>
                <c:pt idx="384">
                  <c:v>0.70000000000001483</c:v>
                </c:pt>
                <c:pt idx="385">
                  <c:v>0.70833333333334825</c:v>
                </c:pt>
                <c:pt idx="386">
                  <c:v>0.716666666666682</c:v>
                </c:pt>
                <c:pt idx="387">
                  <c:v>0.72500000000001552</c:v>
                </c:pt>
                <c:pt idx="388">
                  <c:v>0.73333333333334871</c:v>
                </c:pt>
                <c:pt idx="389">
                  <c:v>0.74166666666668246</c:v>
                </c:pt>
                <c:pt idx="390">
                  <c:v>0.75000000000001599</c:v>
                </c:pt>
                <c:pt idx="391">
                  <c:v>0.7583333333333494</c:v>
                </c:pt>
                <c:pt idx="392">
                  <c:v>0.76666666666668293</c:v>
                </c:pt>
                <c:pt idx="393">
                  <c:v>0.77500000000001645</c:v>
                </c:pt>
                <c:pt idx="394">
                  <c:v>0.78333333333334976</c:v>
                </c:pt>
                <c:pt idx="395">
                  <c:v>0.79166666666668339</c:v>
                </c:pt>
                <c:pt idx="396">
                  <c:v>0.8000000000000167</c:v>
                </c:pt>
                <c:pt idx="397">
                  <c:v>0.80833333333335022</c:v>
                </c:pt>
                <c:pt idx="398">
                  <c:v>0.81666666666668364</c:v>
                </c:pt>
                <c:pt idx="399">
                  <c:v>0.82500000000001739</c:v>
                </c:pt>
                <c:pt idx="400">
                  <c:v>0.83333333333335069</c:v>
                </c:pt>
                <c:pt idx="401">
                  <c:v>0.84166666666668433</c:v>
                </c:pt>
                <c:pt idx="402">
                  <c:v>0.85000000000001763</c:v>
                </c:pt>
                <c:pt idx="403">
                  <c:v>0.85833333333335138</c:v>
                </c:pt>
                <c:pt idx="404">
                  <c:v>0.8666666666666849</c:v>
                </c:pt>
                <c:pt idx="405">
                  <c:v>0.87500000000001832</c:v>
                </c:pt>
                <c:pt idx="406">
                  <c:v>0.88333333333335151</c:v>
                </c:pt>
                <c:pt idx="407">
                  <c:v>0.89166666666668515</c:v>
                </c:pt>
                <c:pt idx="408">
                  <c:v>0.90000000000001867</c:v>
                </c:pt>
                <c:pt idx="409">
                  <c:v>0.90833333333335209</c:v>
                </c:pt>
                <c:pt idx="410">
                  <c:v>0.91666666666668561</c:v>
                </c:pt>
                <c:pt idx="411">
                  <c:v>0.92500000000001903</c:v>
                </c:pt>
                <c:pt idx="412">
                  <c:v>0.93333333333335255</c:v>
                </c:pt>
                <c:pt idx="413">
                  <c:v>0.9416666666666863</c:v>
                </c:pt>
                <c:pt idx="414">
                  <c:v>0.95000000000001961</c:v>
                </c:pt>
                <c:pt idx="415">
                  <c:v>0.95833333333335302</c:v>
                </c:pt>
                <c:pt idx="416">
                  <c:v>0.96666666666668677</c:v>
                </c:pt>
                <c:pt idx="417">
                  <c:v>0.97500000000002029</c:v>
                </c:pt>
                <c:pt idx="418">
                  <c:v>0.98333333333335349</c:v>
                </c:pt>
                <c:pt idx="419">
                  <c:v>0.99166666666668701</c:v>
                </c:pt>
                <c:pt idx="420">
                  <c:v>1.0000000000000204</c:v>
                </c:pt>
                <c:pt idx="421">
                  <c:v>1.008333333333354</c:v>
                </c:pt>
                <c:pt idx="422">
                  <c:v>1.0166666666666875</c:v>
                </c:pt>
                <c:pt idx="423">
                  <c:v>1.025000000000021</c:v>
                </c:pt>
                <c:pt idx="424">
                  <c:v>1.0333333333333541</c:v>
                </c:pt>
                <c:pt idx="425">
                  <c:v>1.0416666666666878</c:v>
                </c:pt>
                <c:pt idx="426">
                  <c:v>1.0500000000000218</c:v>
                </c:pt>
                <c:pt idx="427">
                  <c:v>1.0583333333333549</c:v>
                </c:pt>
                <c:pt idx="428">
                  <c:v>1.0666666666666884</c:v>
                </c:pt>
                <c:pt idx="429">
                  <c:v>1.0750000000000219</c:v>
                </c:pt>
                <c:pt idx="430">
                  <c:v>1.0833333333333555</c:v>
                </c:pt>
                <c:pt idx="431">
                  <c:v>1.091666666666689</c:v>
                </c:pt>
                <c:pt idx="432">
                  <c:v>1.1000000000000225</c:v>
                </c:pt>
                <c:pt idx="433">
                  <c:v>1.108333333333356</c:v>
                </c:pt>
                <c:pt idx="434">
                  <c:v>1.1166666666666893</c:v>
                </c:pt>
                <c:pt idx="435">
                  <c:v>1.1250000000000229</c:v>
                </c:pt>
                <c:pt idx="436">
                  <c:v>1.1333333333333564</c:v>
                </c:pt>
                <c:pt idx="437">
                  <c:v>1.1416666666666899</c:v>
                </c:pt>
                <c:pt idx="438">
                  <c:v>1.1500000000000239</c:v>
                </c:pt>
                <c:pt idx="439">
                  <c:v>1.1583333333333572</c:v>
                </c:pt>
                <c:pt idx="440">
                  <c:v>1.1666666666666903</c:v>
                </c:pt>
                <c:pt idx="441">
                  <c:v>1.175000000000024</c:v>
                </c:pt>
                <c:pt idx="442">
                  <c:v>1.1833333333333573</c:v>
                </c:pt>
                <c:pt idx="443">
                  <c:v>1.1916666666666909</c:v>
                </c:pt>
                <c:pt idx="444">
                  <c:v>1.2000000000000244</c:v>
                </c:pt>
                <c:pt idx="445">
                  <c:v>1.2083333333333579</c:v>
                </c:pt>
                <c:pt idx="446">
                  <c:v>1.2166666666666912</c:v>
                </c:pt>
                <c:pt idx="447">
                  <c:v>1.2250000000000243</c:v>
                </c:pt>
                <c:pt idx="448">
                  <c:v>1.2333333333333578</c:v>
                </c:pt>
                <c:pt idx="449">
                  <c:v>1.2416666666666918</c:v>
                </c:pt>
                <c:pt idx="450">
                  <c:v>1.2500000000000253</c:v>
                </c:pt>
                <c:pt idx="451">
                  <c:v>1.2583333333333588</c:v>
                </c:pt>
                <c:pt idx="452">
                  <c:v>1.2666666666666924</c:v>
                </c:pt>
                <c:pt idx="453">
                  <c:v>1.2750000000000257</c:v>
                </c:pt>
                <c:pt idx="454">
                  <c:v>1.2833333333333592</c:v>
                </c:pt>
                <c:pt idx="455">
                  <c:v>1.2916666666666923</c:v>
                </c:pt>
                <c:pt idx="456">
                  <c:v>1.3000000000000262</c:v>
                </c:pt>
                <c:pt idx="457">
                  <c:v>1.30833333333336</c:v>
                </c:pt>
                <c:pt idx="458">
                  <c:v>1.3166666666666933</c:v>
                </c:pt>
                <c:pt idx="459">
                  <c:v>1.3250000000000266</c:v>
                </c:pt>
                <c:pt idx="460">
                  <c:v>1.3333333333333599</c:v>
                </c:pt>
                <c:pt idx="461">
                  <c:v>1.3416666666666937</c:v>
                </c:pt>
                <c:pt idx="462">
                  <c:v>1.3500000000000276</c:v>
                </c:pt>
                <c:pt idx="463">
                  <c:v>1.3583333333333607</c:v>
                </c:pt>
                <c:pt idx="464">
                  <c:v>1.3666666666666942</c:v>
                </c:pt>
                <c:pt idx="465">
                  <c:v>1.375000000000028</c:v>
                </c:pt>
                <c:pt idx="466">
                  <c:v>1.3833333333333611</c:v>
                </c:pt>
                <c:pt idx="467">
                  <c:v>1.3916666666666946</c:v>
                </c:pt>
                <c:pt idx="468">
                  <c:v>1.4000000000000279</c:v>
                </c:pt>
                <c:pt idx="469">
                  <c:v>1.4083333333333616</c:v>
                </c:pt>
                <c:pt idx="470">
                  <c:v>1.4166666666666952</c:v>
                </c:pt>
                <c:pt idx="471">
                  <c:v>1.4250000000000282</c:v>
                </c:pt>
                <c:pt idx="472">
                  <c:v>1.4333333333333618</c:v>
                </c:pt>
                <c:pt idx="473">
                  <c:v>1.4416666666666951</c:v>
                </c:pt>
                <c:pt idx="474">
                  <c:v>1.450000000000029</c:v>
                </c:pt>
                <c:pt idx="475">
                  <c:v>1.4583333333333626</c:v>
                </c:pt>
                <c:pt idx="476">
                  <c:v>1.4666666666666959</c:v>
                </c:pt>
                <c:pt idx="477">
                  <c:v>1.4750000000000296</c:v>
                </c:pt>
                <c:pt idx="478">
                  <c:v>1.4833333333333627</c:v>
                </c:pt>
                <c:pt idx="479">
                  <c:v>1.491666666666696</c:v>
                </c:pt>
                <c:pt idx="480">
                  <c:v>1.50000000000003</c:v>
                </c:pt>
                <c:pt idx="481">
                  <c:v>1.5083333333333635</c:v>
                </c:pt>
                <c:pt idx="482">
                  <c:v>1.516666666666697</c:v>
                </c:pt>
                <c:pt idx="483">
                  <c:v>1.5250000000000306</c:v>
                </c:pt>
                <c:pt idx="484">
                  <c:v>1.5333333333333639</c:v>
                </c:pt>
                <c:pt idx="485">
                  <c:v>1.5416666666666976</c:v>
                </c:pt>
                <c:pt idx="486">
                  <c:v>1.5500000000000309</c:v>
                </c:pt>
                <c:pt idx="487">
                  <c:v>1.5583333333333644</c:v>
                </c:pt>
                <c:pt idx="488">
                  <c:v>1.566666666666698</c:v>
                </c:pt>
                <c:pt idx="489">
                  <c:v>1.5750000000000315</c:v>
                </c:pt>
                <c:pt idx="490">
                  <c:v>1.583333333333365</c:v>
                </c:pt>
                <c:pt idx="491">
                  <c:v>1.5916666666666981</c:v>
                </c:pt>
                <c:pt idx="492">
                  <c:v>1.6000000000000321</c:v>
                </c:pt>
                <c:pt idx="493">
                  <c:v>1.6083333333333658</c:v>
                </c:pt>
                <c:pt idx="494">
                  <c:v>1.6166666666666989</c:v>
                </c:pt>
                <c:pt idx="495">
                  <c:v>1.6250000000000324</c:v>
                </c:pt>
                <c:pt idx="496">
                  <c:v>1.6333333333333659</c:v>
                </c:pt>
                <c:pt idx="497">
                  <c:v>1.6416666666666995</c:v>
                </c:pt>
                <c:pt idx="498">
                  <c:v>1.6500000000000334</c:v>
                </c:pt>
                <c:pt idx="499">
                  <c:v>1.6583333333333663</c:v>
                </c:pt>
                <c:pt idx="500">
                  <c:v>1.6666666666666998</c:v>
                </c:pt>
                <c:pt idx="501">
                  <c:v>1.6750000000000325</c:v>
                </c:pt>
                <c:pt idx="502">
                  <c:v>1.6833333333333655</c:v>
                </c:pt>
                <c:pt idx="503">
                  <c:v>1.6916666666666984</c:v>
                </c:pt>
                <c:pt idx="504">
                  <c:v>1.7000000000000315</c:v>
                </c:pt>
                <c:pt idx="505">
                  <c:v>1.7083333333333646</c:v>
                </c:pt>
                <c:pt idx="506">
                  <c:v>1.7166666666666974</c:v>
                </c:pt>
                <c:pt idx="507">
                  <c:v>1.7250000000000301</c:v>
                </c:pt>
                <c:pt idx="508">
                  <c:v>1.7333333333333636</c:v>
                </c:pt>
                <c:pt idx="509">
                  <c:v>1.741666666666696</c:v>
                </c:pt>
                <c:pt idx="510">
                  <c:v>1.7500000000000295</c:v>
                </c:pt>
                <c:pt idx="511">
                  <c:v>1.7583333333333626</c:v>
                </c:pt>
                <c:pt idx="512">
                  <c:v>1.7666666666666957</c:v>
                </c:pt>
                <c:pt idx="513">
                  <c:v>1.7750000000000286</c:v>
                </c:pt>
                <c:pt idx="514">
                  <c:v>1.7833333333333616</c:v>
                </c:pt>
                <c:pt idx="515">
                  <c:v>1.7916666666666943</c:v>
                </c:pt>
                <c:pt idx="516">
                  <c:v>1.800000000000028</c:v>
                </c:pt>
                <c:pt idx="517">
                  <c:v>1.8083333333333607</c:v>
                </c:pt>
                <c:pt idx="518">
                  <c:v>1.8166666666666937</c:v>
                </c:pt>
                <c:pt idx="519">
                  <c:v>1.8250000000000266</c:v>
                </c:pt>
                <c:pt idx="520">
                  <c:v>1.8333333333333597</c:v>
                </c:pt>
                <c:pt idx="521">
                  <c:v>1.8416666666666928</c:v>
                </c:pt>
                <c:pt idx="522">
                  <c:v>1.8500000000000261</c:v>
                </c:pt>
                <c:pt idx="523">
                  <c:v>1.8583333333333587</c:v>
                </c:pt>
                <c:pt idx="524">
                  <c:v>1.866666666666692</c:v>
                </c:pt>
                <c:pt idx="525">
                  <c:v>1.8750000000000249</c:v>
                </c:pt>
                <c:pt idx="526">
                  <c:v>1.8833333333333577</c:v>
                </c:pt>
                <c:pt idx="527">
                  <c:v>1.8916666666666908</c:v>
                </c:pt>
                <c:pt idx="528">
                  <c:v>1.9000000000000241</c:v>
                </c:pt>
                <c:pt idx="529">
                  <c:v>1.9083333333333572</c:v>
                </c:pt>
                <c:pt idx="530">
                  <c:v>1.9166666666666901</c:v>
                </c:pt>
                <c:pt idx="531">
                  <c:v>1.9250000000000229</c:v>
                </c:pt>
                <c:pt idx="532">
                  <c:v>1.933333333333356</c:v>
                </c:pt>
                <c:pt idx="533">
                  <c:v>1.9416666666666889</c:v>
                </c:pt>
                <c:pt idx="534">
                  <c:v>1.9500000000000224</c:v>
                </c:pt>
                <c:pt idx="535">
                  <c:v>1.9583333333333555</c:v>
                </c:pt>
                <c:pt idx="536">
                  <c:v>1.9666666666666881</c:v>
                </c:pt>
                <c:pt idx="537">
                  <c:v>1.9750000000000214</c:v>
                </c:pt>
                <c:pt idx="538">
                  <c:v>1.983333333333354</c:v>
                </c:pt>
                <c:pt idx="539">
                  <c:v>1.9916666666666869</c:v>
                </c:pt>
                <c:pt idx="540">
                  <c:v>2.00000000000002</c:v>
                </c:pt>
                <c:pt idx="541">
                  <c:v>2.0083333333333537</c:v>
                </c:pt>
                <c:pt idx="542">
                  <c:v>2.0166666666666853</c:v>
                </c:pt>
                <c:pt idx="543">
                  <c:v>2.025000000000019</c:v>
                </c:pt>
                <c:pt idx="544">
                  <c:v>2.0333333333333532</c:v>
                </c:pt>
                <c:pt idx="545">
                  <c:v>2.0416666666666847</c:v>
                </c:pt>
                <c:pt idx="546">
                  <c:v>2.050000000000018</c:v>
                </c:pt>
                <c:pt idx="547">
                  <c:v>2.0583333333333513</c:v>
                </c:pt>
                <c:pt idx="548">
                  <c:v>2.0666666666666837</c:v>
                </c:pt>
                <c:pt idx="549">
                  <c:v>2.0750000000000171</c:v>
                </c:pt>
                <c:pt idx="550">
                  <c:v>2.0833333333333512</c:v>
                </c:pt>
                <c:pt idx="551">
                  <c:v>2.0916666666666828</c:v>
                </c:pt>
                <c:pt idx="552">
                  <c:v>2.100000000000017</c:v>
                </c:pt>
                <c:pt idx="553">
                  <c:v>2.1083333333333494</c:v>
                </c:pt>
                <c:pt idx="554">
                  <c:v>2.1166666666666814</c:v>
                </c:pt>
                <c:pt idx="555">
                  <c:v>2.1250000000000151</c:v>
                </c:pt>
                <c:pt idx="556">
                  <c:v>2.1333333333333484</c:v>
                </c:pt>
                <c:pt idx="557">
                  <c:v>2.1416666666666813</c:v>
                </c:pt>
                <c:pt idx="558">
                  <c:v>2.1500000000000141</c:v>
                </c:pt>
                <c:pt idx="559">
                  <c:v>2.1583333333333474</c:v>
                </c:pt>
                <c:pt idx="560">
                  <c:v>2.1666666666666803</c:v>
                </c:pt>
                <c:pt idx="561">
                  <c:v>2.1750000000000131</c:v>
                </c:pt>
                <c:pt idx="562">
                  <c:v>2.1833333333333473</c:v>
                </c:pt>
                <c:pt idx="563">
                  <c:v>2.1916666666666793</c:v>
                </c:pt>
                <c:pt idx="564">
                  <c:v>2.2000000000000135</c:v>
                </c:pt>
                <c:pt idx="565">
                  <c:v>2.2083333333333455</c:v>
                </c:pt>
                <c:pt idx="566">
                  <c:v>2.2166666666666783</c:v>
                </c:pt>
                <c:pt idx="567">
                  <c:v>2.2250000000000116</c:v>
                </c:pt>
                <c:pt idx="568">
                  <c:v>2.2333333333333445</c:v>
                </c:pt>
                <c:pt idx="569">
                  <c:v>2.2416666666666782</c:v>
                </c:pt>
                <c:pt idx="570">
                  <c:v>2.2500000000000111</c:v>
                </c:pt>
                <c:pt idx="571">
                  <c:v>2.2583333333333435</c:v>
                </c:pt>
                <c:pt idx="572">
                  <c:v>2.2666666666666773</c:v>
                </c:pt>
                <c:pt idx="573">
                  <c:v>2.2750000000000097</c:v>
                </c:pt>
                <c:pt idx="574">
                  <c:v>2.2833333333333434</c:v>
                </c:pt>
                <c:pt idx="575">
                  <c:v>2.2916666666666754</c:v>
                </c:pt>
                <c:pt idx="576">
                  <c:v>2.3000000000000087</c:v>
                </c:pt>
                <c:pt idx="577">
                  <c:v>2.3083333333333407</c:v>
                </c:pt>
                <c:pt idx="578">
                  <c:v>2.3166666666666735</c:v>
                </c:pt>
                <c:pt idx="579">
                  <c:v>2.3250000000000077</c:v>
                </c:pt>
                <c:pt idx="580">
                  <c:v>2.3333333333333397</c:v>
                </c:pt>
                <c:pt idx="581">
                  <c:v>2.3416666666666734</c:v>
                </c:pt>
                <c:pt idx="582">
                  <c:v>2.3500000000000068</c:v>
                </c:pt>
                <c:pt idx="583">
                  <c:v>2.3583333333333387</c:v>
                </c:pt>
                <c:pt idx="584">
                  <c:v>2.3666666666666729</c:v>
                </c:pt>
                <c:pt idx="585">
                  <c:v>2.3750000000000049</c:v>
                </c:pt>
                <c:pt idx="586">
                  <c:v>2.3833333333333386</c:v>
                </c:pt>
                <c:pt idx="587">
                  <c:v>2.391666666666671</c:v>
                </c:pt>
                <c:pt idx="588">
                  <c:v>2.4000000000000048</c:v>
                </c:pt>
                <c:pt idx="589">
                  <c:v>2.4083333333333381</c:v>
                </c:pt>
                <c:pt idx="590">
                  <c:v>2.4166666666666701</c:v>
                </c:pt>
                <c:pt idx="591">
                  <c:v>2.4250000000000038</c:v>
                </c:pt>
                <c:pt idx="592">
                  <c:v>2.4333333333333371</c:v>
                </c:pt>
                <c:pt idx="593">
                  <c:v>2.44166666666667</c:v>
                </c:pt>
                <c:pt idx="594">
                  <c:v>2.4500000000000028</c:v>
                </c:pt>
                <c:pt idx="595">
                  <c:v>2.4583333333333357</c:v>
                </c:pt>
                <c:pt idx="596">
                  <c:v>2.4666666666666681</c:v>
                </c:pt>
                <c:pt idx="597">
                  <c:v>2.475000000000001</c:v>
                </c:pt>
                <c:pt idx="598">
                  <c:v>2.4833333333333352</c:v>
                </c:pt>
                <c:pt idx="599">
                  <c:v>2.4916666666666671</c:v>
                </c:pt>
                <c:pt idx="600">
                  <c:v>2.5</c:v>
                </c:pt>
              </c:numCache>
            </c:numRef>
          </c:xVal>
          <c:yVal>
            <c:numRef>
              <c:f>'I:\WU_Rui\Paper_submit\ASSCC_201206\ASSCC\fig\Meas\Real\201206_LDOPA_spectrum\[Spectrum_62.64GHz_0d7V.xls]16QAM'!$F$6:$F$606</c:f>
              <c:numCache>
                <c:formatCode>General</c:formatCode>
                <c:ptCount val="601"/>
                <c:pt idx="0">
                  <c:v>-24.217002868652344</c:v>
                </c:pt>
                <c:pt idx="1">
                  <c:v>-35.976997375488274</c:v>
                </c:pt>
                <c:pt idx="2">
                  <c:v>-26.483001708984368</c:v>
                </c:pt>
                <c:pt idx="3">
                  <c:v>-36.610000610351555</c:v>
                </c:pt>
                <c:pt idx="4">
                  <c:v>-24.0780029296875</c:v>
                </c:pt>
                <c:pt idx="5">
                  <c:v>-38.086997985839851</c:v>
                </c:pt>
                <c:pt idx="6">
                  <c:v>-22.225997924804691</c:v>
                </c:pt>
                <c:pt idx="7">
                  <c:v>-36.230003356933601</c:v>
                </c:pt>
                <c:pt idx="8">
                  <c:v>-25.160003662109368</c:v>
                </c:pt>
                <c:pt idx="9">
                  <c:v>-38.699996948242188</c:v>
                </c:pt>
                <c:pt idx="10">
                  <c:v>-25.568000793457028</c:v>
                </c:pt>
                <c:pt idx="11">
                  <c:v>-36.542999267578132</c:v>
                </c:pt>
                <c:pt idx="12">
                  <c:v>-26.629997253417976</c:v>
                </c:pt>
                <c:pt idx="13">
                  <c:v>-36.888000488281236</c:v>
                </c:pt>
                <c:pt idx="14">
                  <c:v>-23.961997985839837</c:v>
                </c:pt>
                <c:pt idx="15">
                  <c:v>-36.967002868652344</c:v>
                </c:pt>
                <c:pt idx="16">
                  <c:v>-24.714996337890636</c:v>
                </c:pt>
                <c:pt idx="17">
                  <c:v>-38.082000732421896</c:v>
                </c:pt>
                <c:pt idx="18">
                  <c:v>-24.366996765136726</c:v>
                </c:pt>
                <c:pt idx="19">
                  <c:v>-38.688003540039062</c:v>
                </c:pt>
                <c:pt idx="20">
                  <c:v>-24.558998107910163</c:v>
                </c:pt>
                <c:pt idx="21">
                  <c:v>-37.375</c:v>
                </c:pt>
                <c:pt idx="22">
                  <c:v>-26.329002380371083</c:v>
                </c:pt>
                <c:pt idx="23">
                  <c:v>-36.924003601074205</c:v>
                </c:pt>
                <c:pt idx="24">
                  <c:v>-24.592002868652337</c:v>
                </c:pt>
                <c:pt idx="25">
                  <c:v>-38.425003051757805</c:v>
                </c:pt>
                <c:pt idx="26">
                  <c:v>-21.612998962402351</c:v>
                </c:pt>
                <c:pt idx="27">
                  <c:v>-39.503997802734375</c:v>
                </c:pt>
                <c:pt idx="28">
                  <c:v>-25.601997375488288</c:v>
                </c:pt>
                <c:pt idx="29">
                  <c:v>-40.531997680664041</c:v>
                </c:pt>
                <c:pt idx="30">
                  <c:v>-24.271003723144531</c:v>
                </c:pt>
                <c:pt idx="31">
                  <c:v>-37.58599853515625</c:v>
                </c:pt>
                <c:pt idx="32">
                  <c:v>-23.740997314453125</c:v>
                </c:pt>
                <c:pt idx="33">
                  <c:v>-37.704002380371115</c:v>
                </c:pt>
                <c:pt idx="34">
                  <c:v>-26.016998291015636</c:v>
                </c:pt>
                <c:pt idx="35">
                  <c:v>-37.3280029296875</c:v>
                </c:pt>
                <c:pt idx="36">
                  <c:v>-25.058998107910163</c:v>
                </c:pt>
                <c:pt idx="37">
                  <c:v>-38.700996398925817</c:v>
                </c:pt>
                <c:pt idx="38">
                  <c:v>-25.472999572753892</c:v>
                </c:pt>
                <c:pt idx="39">
                  <c:v>-40.494003295898423</c:v>
                </c:pt>
                <c:pt idx="40">
                  <c:v>-24.323997497558601</c:v>
                </c:pt>
                <c:pt idx="41">
                  <c:v>-35.754997253417947</c:v>
                </c:pt>
                <c:pt idx="42">
                  <c:v>-24.93699645996093</c:v>
                </c:pt>
                <c:pt idx="43">
                  <c:v>-38.112998962402351</c:v>
                </c:pt>
                <c:pt idx="44">
                  <c:v>-26.12300109863282</c:v>
                </c:pt>
                <c:pt idx="45">
                  <c:v>-35.344001770019503</c:v>
                </c:pt>
                <c:pt idx="46">
                  <c:v>-26.024002075195305</c:v>
                </c:pt>
                <c:pt idx="47">
                  <c:v>-36.508003234863281</c:v>
                </c:pt>
                <c:pt idx="48">
                  <c:v>-23.305000305175774</c:v>
                </c:pt>
                <c:pt idx="49">
                  <c:v>-38.196998596191413</c:v>
                </c:pt>
                <c:pt idx="50">
                  <c:v>-28.200996398925774</c:v>
                </c:pt>
                <c:pt idx="51">
                  <c:v>-36.844001770019503</c:v>
                </c:pt>
                <c:pt idx="52">
                  <c:v>-24.9530029296875</c:v>
                </c:pt>
                <c:pt idx="53">
                  <c:v>-36.89800262451174</c:v>
                </c:pt>
                <c:pt idx="54">
                  <c:v>-26.480003356933583</c:v>
                </c:pt>
                <c:pt idx="55">
                  <c:v>-38.739997863769524</c:v>
                </c:pt>
                <c:pt idx="56">
                  <c:v>-24.214996337890636</c:v>
                </c:pt>
                <c:pt idx="57">
                  <c:v>-37.946998596191406</c:v>
                </c:pt>
                <c:pt idx="58">
                  <c:v>-25.519996643066413</c:v>
                </c:pt>
                <c:pt idx="59">
                  <c:v>-34.797996520996101</c:v>
                </c:pt>
                <c:pt idx="60">
                  <c:v>-27.03199768066407</c:v>
                </c:pt>
                <c:pt idx="61">
                  <c:v>-39.196998596191413</c:v>
                </c:pt>
                <c:pt idx="62">
                  <c:v>-24.698997497558601</c:v>
                </c:pt>
                <c:pt idx="63">
                  <c:v>-38.73699951171875</c:v>
                </c:pt>
                <c:pt idx="64">
                  <c:v>-20.783000946044922</c:v>
                </c:pt>
                <c:pt idx="65">
                  <c:v>-37.902000427246072</c:v>
                </c:pt>
                <c:pt idx="66">
                  <c:v>-26.019996643066413</c:v>
                </c:pt>
                <c:pt idx="67">
                  <c:v>-37.553001403808572</c:v>
                </c:pt>
                <c:pt idx="68">
                  <c:v>-25.086997985839837</c:v>
                </c:pt>
                <c:pt idx="69">
                  <c:v>-38.660003662109382</c:v>
                </c:pt>
                <c:pt idx="70">
                  <c:v>-24.566001892089837</c:v>
                </c:pt>
                <c:pt idx="71">
                  <c:v>-36.762001037597656</c:v>
                </c:pt>
                <c:pt idx="72">
                  <c:v>-23.52799987792968</c:v>
                </c:pt>
                <c:pt idx="73">
                  <c:v>-38.288002014160163</c:v>
                </c:pt>
                <c:pt idx="74">
                  <c:v>-23.525001525878906</c:v>
                </c:pt>
                <c:pt idx="75">
                  <c:v>-37.588996887207024</c:v>
                </c:pt>
                <c:pt idx="76">
                  <c:v>-28.586997985839837</c:v>
                </c:pt>
                <c:pt idx="77">
                  <c:v>-36.635002136230469</c:v>
                </c:pt>
                <c:pt idx="78">
                  <c:v>-24.269996643066406</c:v>
                </c:pt>
                <c:pt idx="79">
                  <c:v>-37.127998352050795</c:v>
                </c:pt>
                <c:pt idx="80">
                  <c:v>-25.012001037597656</c:v>
                </c:pt>
                <c:pt idx="81">
                  <c:v>-36.96600341796875</c:v>
                </c:pt>
                <c:pt idx="82">
                  <c:v>-25.411003112792976</c:v>
                </c:pt>
                <c:pt idx="83">
                  <c:v>-33.041000366210923</c:v>
                </c:pt>
                <c:pt idx="84">
                  <c:v>-24.019996643066413</c:v>
                </c:pt>
                <c:pt idx="85">
                  <c:v>-35.674003601074205</c:v>
                </c:pt>
                <c:pt idx="86">
                  <c:v>-24.036003112792976</c:v>
                </c:pt>
                <c:pt idx="87">
                  <c:v>-37.963996887207024</c:v>
                </c:pt>
                <c:pt idx="88">
                  <c:v>-22.476997375488281</c:v>
                </c:pt>
                <c:pt idx="89">
                  <c:v>-37.260002136230469</c:v>
                </c:pt>
                <c:pt idx="90">
                  <c:v>-25.972000122070312</c:v>
                </c:pt>
                <c:pt idx="91">
                  <c:v>-36.432998657226541</c:v>
                </c:pt>
                <c:pt idx="92">
                  <c:v>-24.220001220703118</c:v>
                </c:pt>
                <c:pt idx="93">
                  <c:v>-38.734001159667947</c:v>
                </c:pt>
                <c:pt idx="94">
                  <c:v>-24.884002685546868</c:v>
                </c:pt>
                <c:pt idx="95">
                  <c:v>-37.733001708984382</c:v>
                </c:pt>
                <c:pt idx="96">
                  <c:v>-25.052001953124993</c:v>
                </c:pt>
                <c:pt idx="97">
                  <c:v>-38.147003173828125</c:v>
                </c:pt>
                <c:pt idx="98">
                  <c:v>-24.747001647949219</c:v>
                </c:pt>
                <c:pt idx="99">
                  <c:v>-40.744003295898423</c:v>
                </c:pt>
                <c:pt idx="100">
                  <c:v>-24.38200378417968</c:v>
                </c:pt>
                <c:pt idx="101">
                  <c:v>-35.249000549316392</c:v>
                </c:pt>
                <c:pt idx="102">
                  <c:v>-22.767997741699226</c:v>
                </c:pt>
                <c:pt idx="103">
                  <c:v>-35.061996459960923</c:v>
                </c:pt>
                <c:pt idx="104">
                  <c:v>-24.698997497558601</c:v>
                </c:pt>
                <c:pt idx="105">
                  <c:v>-39.352996826171896</c:v>
                </c:pt>
                <c:pt idx="106">
                  <c:v>-24.749000549316406</c:v>
                </c:pt>
                <c:pt idx="107">
                  <c:v>-36.369003295898423</c:v>
                </c:pt>
                <c:pt idx="108">
                  <c:v>-25.2030029296875</c:v>
                </c:pt>
                <c:pt idx="109">
                  <c:v>-34.498001098632805</c:v>
                </c:pt>
                <c:pt idx="110">
                  <c:v>-27.09700012207032</c:v>
                </c:pt>
                <c:pt idx="111">
                  <c:v>-37.344001770019503</c:v>
                </c:pt>
                <c:pt idx="112">
                  <c:v>-26.226997375488281</c:v>
                </c:pt>
                <c:pt idx="113">
                  <c:v>-35.802001953125</c:v>
                </c:pt>
                <c:pt idx="114">
                  <c:v>-21.746002197265618</c:v>
                </c:pt>
                <c:pt idx="115">
                  <c:v>-41.389999389648409</c:v>
                </c:pt>
                <c:pt idx="116">
                  <c:v>-24.019996643066413</c:v>
                </c:pt>
                <c:pt idx="117">
                  <c:v>-37.780998229980469</c:v>
                </c:pt>
                <c:pt idx="118">
                  <c:v>-25.444999694824219</c:v>
                </c:pt>
                <c:pt idx="119">
                  <c:v>-40.515998840332031</c:v>
                </c:pt>
                <c:pt idx="120">
                  <c:v>-26.649002075195305</c:v>
                </c:pt>
                <c:pt idx="121">
                  <c:v>-39.115997314453132</c:v>
                </c:pt>
                <c:pt idx="122">
                  <c:v>-26.79499816894532</c:v>
                </c:pt>
                <c:pt idx="123">
                  <c:v>-37.126998901367188</c:v>
                </c:pt>
                <c:pt idx="124">
                  <c:v>-24.960998535156243</c:v>
                </c:pt>
                <c:pt idx="125">
                  <c:v>-33.176002502441406</c:v>
                </c:pt>
                <c:pt idx="126">
                  <c:v>-25.842002868652337</c:v>
                </c:pt>
                <c:pt idx="127">
                  <c:v>-39.896003723144524</c:v>
                </c:pt>
                <c:pt idx="128">
                  <c:v>-24.850997924804698</c:v>
                </c:pt>
                <c:pt idx="129">
                  <c:v>-38.702003479003906</c:v>
                </c:pt>
                <c:pt idx="130">
                  <c:v>-26.247001647949219</c:v>
                </c:pt>
                <c:pt idx="131">
                  <c:v>-38.968002319335959</c:v>
                </c:pt>
                <c:pt idx="132">
                  <c:v>-22.655998229980483</c:v>
                </c:pt>
                <c:pt idx="133">
                  <c:v>-37.69000244140625</c:v>
                </c:pt>
                <c:pt idx="134">
                  <c:v>-23.681999206542969</c:v>
                </c:pt>
                <c:pt idx="135">
                  <c:v>-35.992996215820313</c:v>
                </c:pt>
                <c:pt idx="136">
                  <c:v>-25.859001159667976</c:v>
                </c:pt>
                <c:pt idx="137">
                  <c:v>-35.434997558593736</c:v>
                </c:pt>
                <c:pt idx="138">
                  <c:v>-21.501998901367188</c:v>
                </c:pt>
                <c:pt idx="139">
                  <c:v>-38.057998657226527</c:v>
                </c:pt>
                <c:pt idx="140">
                  <c:v>-22.318000793457031</c:v>
                </c:pt>
                <c:pt idx="141">
                  <c:v>-34.265998840332045</c:v>
                </c:pt>
                <c:pt idx="142">
                  <c:v>-21.605003356933587</c:v>
                </c:pt>
                <c:pt idx="143">
                  <c:v>-35.471000671386697</c:v>
                </c:pt>
                <c:pt idx="144">
                  <c:v>-25.036003112792976</c:v>
                </c:pt>
                <c:pt idx="145">
                  <c:v>-34.194999694824219</c:v>
                </c:pt>
                <c:pt idx="146">
                  <c:v>-25.181999206542969</c:v>
                </c:pt>
                <c:pt idx="147">
                  <c:v>-33.181999206542955</c:v>
                </c:pt>
                <c:pt idx="148">
                  <c:v>-23.938003540039055</c:v>
                </c:pt>
                <c:pt idx="149">
                  <c:v>-33.02300262451174</c:v>
                </c:pt>
                <c:pt idx="150">
                  <c:v>-25.998001098632813</c:v>
                </c:pt>
                <c:pt idx="151">
                  <c:v>-33.370002746582031</c:v>
                </c:pt>
                <c:pt idx="152">
                  <c:v>-20.993000030517571</c:v>
                </c:pt>
                <c:pt idx="153">
                  <c:v>-34.865997314453132</c:v>
                </c:pt>
                <c:pt idx="154">
                  <c:v>-22.492996215820305</c:v>
                </c:pt>
                <c:pt idx="155">
                  <c:v>-31.204002380371083</c:v>
                </c:pt>
                <c:pt idx="156">
                  <c:v>-22.286003112792969</c:v>
                </c:pt>
                <c:pt idx="157">
                  <c:v>-30.521003723144531</c:v>
                </c:pt>
                <c:pt idx="158">
                  <c:v>-21.859001159667976</c:v>
                </c:pt>
                <c:pt idx="159">
                  <c:v>-34.110000610351555</c:v>
                </c:pt>
                <c:pt idx="160">
                  <c:v>-21.600997924804698</c:v>
                </c:pt>
                <c:pt idx="161">
                  <c:v>-36.075996398925817</c:v>
                </c:pt>
                <c:pt idx="162">
                  <c:v>-23.096000671386719</c:v>
                </c:pt>
                <c:pt idx="163">
                  <c:v>-36.586997985839851</c:v>
                </c:pt>
                <c:pt idx="164">
                  <c:v>-23.896003723144531</c:v>
                </c:pt>
                <c:pt idx="165">
                  <c:v>-33.947998046875014</c:v>
                </c:pt>
                <c:pt idx="166">
                  <c:v>-21.777000427246101</c:v>
                </c:pt>
                <c:pt idx="167">
                  <c:v>-34.274002075195305</c:v>
                </c:pt>
                <c:pt idx="168">
                  <c:v>-21.698997497558601</c:v>
                </c:pt>
                <c:pt idx="169">
                  <c:v>-32.225997924804709</c:v>
                </c:pt>
                <c:pt idx="170">
                  <c:v>-14.471000671386722</c:v>
                </c:pt>
                <c:pt idx="171">
                  <c:v>-29.082000732421861</c:v>
                </c:pt>
                <c:pt idx="172">
                  <c:v>-11.351001739501957</c:v>
                </c:pt>
                <c:pt idx="173">
                  <c:v>-26.982002258300767</c:v>
                </c:pt>
                <c:pt idx="174">
                  <c:v>-9.8670005798339879</c:v>
                </c:pt>
                <c:pt idx="175">
                  <c:v>-24.555999755859375</c:v>
                </c:pt>
                <c:pt idx="176">
                  <c:v>-7.7550010681152326</c:v>
                </c:pt>
                <c:pt idx="177">
                  <c:v>-24.735000610351563</c:v>
                </c:pt>
                <c:pt idx="178">
                  <c:v>-7.0620002746581996</c:v>
                </c:pt>
                <c:pt idx="179">
                  <c:v>-23.125999450683594</c:v>
                </c:pt>
                <c:pt idx="180">
                  <c:v>-5.0579986572265607</c:v>
                </c:pt>
                <c:pt idx="181">
                  <c:v>-18.907001495361321</c:v>
                </c:pt>
                <c:pt idx="182">
                  <c:v>-4.0279998779296857</c:v>
                </c:pt>
                <c:pt idx="183">
                  <c:v>-20.071998596191413</c:v>
                </c:pt>
                <c:pt idx="184">
                  <c:v>-3.2239990234375009</c:v>
                </c:pt>
                <c:pt idx="185">
                  <c:v>-16.478000640869126</c:v>
                </c:pt>
                <c:pt idx="186">
                  <c:v>-2.0250015258789062</c:v>
                </c:pt>
                <c:pt idx="187">
                  <c:v>-18.428001403808594</c:v>
                </c:pt>
                <c:pt idx="188">
                  <c:v>-1.4809989929199214</c:v>
                </c:pt>
                <c:pt idx="189">
                  <c:v>-16.937000274658203</c:v>
                </c:pt>
                <c:pt idx="190">
                  <c:v>-0.93999862670898471</c:v>
                </c:pt>
                <c:pt idx="191">
                  <c:v>-15.389999389648445</c:v>
                </c:pt>
                <c:pt idx="192">
                  <c:v>-0.61600112915039063</c:v>
                </c:pt>
                <c:pt idx="193">
                  <c:v>-16.293998718261726</c:v>
                </c:pt>
                <c:pt idx="194">
                  <c:v>-9.2998504638671847E-2</c:v>
                </c:pt>
                <c:pt idx="195">
                  <c:v>-16.077999114990234</c:v>
                </c:pt>
                <c:pt idx="196">
                  <c:v>0.77700042724609408</c:v>
                </c:pt>
                <c:pt idx="197">
                  <c:v>-15.502998352050781</c:v>
                </c:pt>
                <c:pt idx="198">
                  <c:v>1.2430000305175779</c:v>
                </c:pt>
                <c:pt idx="199">
                  <c:v>-15.311000823974609</c:v>
                </c:pt>
                <c:pt idx="200">
                  <c:v>1.7919998168945308</c:v>
                </c:pt>
                <c:pt idx="201">
                  <c:v>-13.525001525878906</c:v>
                </c:pt>
                <c:pt idx="202">
                  <c:v>1.8740005493164067</c:v>
                </c:pt>
                <c:pt idx="203">
                  <c:v>-13.854999542236332</c:v>
                </c:pt>
                <c:pt idx="204">
                  <c:v>1.7680015563964844</c:v>
                </c:pt>
                <c:pt idx="205">
                  <c:v>-14.196998596191403</c:v>
                </c:pt>
                <c:pt idx="206">
                  <c:v>1.8089981079101558</c:v>
                </c:pt>
                <c:pt idx="207">
                  <c:v>-14.131999969482418</c:v>
                </c:pt>
                <c:pt idx="208">
                  <c:v>1.9410018920898433</c:v>
                </c:pt>
                <c:pt idx="209">
                  <c:v>-12.146999359130858</c:v>
                </c:pt>
                <c:pt idx="210">
                  <c:v>2.5730018615722656</c:v>
                </c:pt>
                <c:pt idx="211">
                  <c:v>-11.458000183105469</c:v>
                </c:pt>
                <c:pt idx="212">
                  <c:v>2.8639984130859375</c:v>
                </c:pt>
                <c:pt idx="213">
                  <c:v>-13.340000152587892</c:v>
                </c:pt>
                <c:pt idx="214">
                  <c:v>3.1829986572265634</c:v>
                </c:pt>
                <c:pt idx="215">
                  <c:v>-12.756000518798832</c:v>
                </c:pt>
                <c:pt idx="216">
                  <c:v>3.1839981079101576</c:v>
                </c:pt>
                <c:pt idx="217">
                  <c:v>-12.833999633789068</c:v>
                </c:pt>
                <c:pt idx="218">
                  <c:v>3.076000213623046</c:v>
                </c:pt>
                <c:pt idx="219">
                  <c:v>-10.966999053955082</c:v>
                </c:pt>
                <c:pt idx="220">
                  <c:v>2.7350006103515625</c:v>
                </c:pt>
                <c:pt idx="221">
                  <c:v>-13.602001190185547</c:v>
                </c:pt>
                <c:pt idx="222">
                  <c:v>2.6310005187988277</c:v>
                </c:pt>
                <c:pt idx="223">
                  <c:v>-12.370998382568359</c:v>
                </c:pt>
                <c:pt idx="224">
                  <c:v>3.3110008239746076</c:v>
                </c:pt>
                <c:pt idx="225">
                  <c:v>-11.067001342773438</c:v>
                </c:pt>
                <c:pt idx="226">
                  <c:v>3.457000732421875</c:v>
                </c:pt>
                <c:pt idx="227">
                  <c:v>-11.931999206542972</c:v>
                </c:pt>
                <c:pt idx="228">
                  <c:v>3.265998840332033</c:v>
                </c:pt>
                <c:pt idx="229">
                  <c:v>-8.1730003356933594</c:v>
                </c:pt>
                <c:pt idx="230">
                  <c:v>3.1459999084472656</c:v>
                </c:pt>
                <c:pt idx="231">
                  <c:v>-11.535999298095707</c:v>
                </c:pt>
                <c:pt idx="232">
                  <c:v>2.9410018920898438</c:v>
                </c:pt>
                <c:pt idx="233">
                  <c:v>-10.229000091552733</c:v>
                </c:pt>
                <c:pt idx="234">
                  <c:v>2.7540016174316406</c:v>
                </c:pt>
                <c:pt idx="235">
                  <c:v>-11.221000671386719</c:v>
                </c:pt>
                <c:pt idx="236">
                  <c:v>2.5730018615722656</c:v>
                </c:pt>
                <c:pt idx="237">
                  <c:v>-7.9010009765625</c:v>
                </c:pt>
                <c:pt idx="238">
                  <c:v>2.7840003967285156</c:v>
                </c:pt>
                <c:pt idx="239">
                  <c:v>-8.2859992980957067</c:v>
                </c:pt>
                <c:pt idx="240">
                  <c:v>2.957000732421875</c:v>
                </c:pt>
                <c:pt idx="241">
                  <c:v>-7.6500015258789045</c:v>
                </c:pt>
                <c:pt idx="242">
                  <c:v>3.7060012817382813</c:v>
                </c:pt>
                <c:pt idx="243">
                  <c:v>-5.9739990234375018</c:v>
                </c:pt>
                <c:pt idx="244">
                  <c:v>3.4280014038085938</c:v>
                </c:pt>
                <c:pt idx="245">
                  <c:v>-6.4189987182617188</c:v>
                </c:pt>
                <c:pt idx="246">
                  <c:v>3.046001434326171</c:v>
                </c:pt>
                <c:pt idx="247">
                  <c:v>-6.6590003967285156</c:v>
                </c:pt>
                <c:pt idx="248">
                  <c:v>2.4949989318847643</c:v>
                </c:pt>
                <c:pt idx="249">
                  <c:v>-6.6679992675781232</c:v>
                </c:pt>
                <c:pt idx="250">
                  <c:v>2.6730003356933594</c:v>
                </c:pt>
                <c:pt idx="251">
                  <c:v>-5.5219993591308585</c:v>
                </c:pt>
                <c:pt idx="252">
                  <c:v>3.1199989318847643</c:v>
                </c:pt>
                <c:pt idx="253">
                  <c:v>-5.4379997253417987</c:v>
                </c:pt>
                <c:pt idx="254">
                  <c:v>3.1049995422363299</c:v>
                </c:pt>
                <c:pt idx="255">
                  <c:v>-5.5699996948242205</c:v>
                </c:pt>
                <c:pt idx="256">
                  <c:v>3.1650009155273442</c:v>
                </c:pt>
                <c:pt idx="257">
                  <c:v>-5.8120002746581996</c:v>
                </c:pt>
                <c:pt idx="258">
                  <c:v>2.8400001525878906</c:v>
                </c:pt>
                <c:pt idx="259">
                  <c:v>-4.943000793457033</c:v>
                </c:pt>
                <c:pt idx="260">
                  <c:v>2.5079994201660156</c:v>
                </c:pt>
                <c:pt idx="261">
                  <c:v>-5.3190002441406268</c:v>
                </c:pt>
                <c:pt idx="262">
                  <c:v>2.6160011291503897</c:v>
                </c:pt>
                <c:pt idx="263">
                  <c:v>-4.7229995727539045</c:v>
                </c:pt>
                <c:pt idx="264">
                  <c:v>2.3769989013671866</c:v>
                </c:pt>
                <c:pt idx="265">
                  <c:v>-4.51300048828125</c:v>
                </c:pt>
                <c:pt idx="266">
                  <c:v>2.2750015258789062</c:v>
                </c:pt>
                <c:pt idx="267">
                  <c:v>-5.4220008850097674</c:v>
                </c:pt>
                <c:pt idx="268">
                  <c:v>2.8440017700195312</c:v>
                </c:pt>
                <c:pt idx="269">
                  <c:v>-5.6199989318847674</c:v>
                </c:pt>
                <c:pt idx="270">
                  <c:v>2.7779998779296884</c:v>
                </c:pt>
                <c:pt idx="271">
                  <c:v>-3.7239990234375009</c:v>
                </c:pt>
                <c:pt idx="272">
                  <c:v>2.3530006408691397</c:v>
                </c:pt>
                <c:pt idx="273">
                  <c:v>-4.4210014343261737</c:v>
                </c:pt>
                <c:pt idx="274">
                  <c:v>2.5200004577636719</c:v>
                </c:pt>
                <c:pt idx="275">
                  <c:v>-3.9729995727539062</c:v>
                </c:pt>
                <c:pt idx="276">
                  <c:v>2.3100013732910147</c:v>
                </c:pt>
                <c:pt idx="277">
                  <c:v>-3.3530006408691397</c:v>
                </c:pt>
                <c:pt idx="278">
                  <c:v>1.9230003356933598</c:v>
                </c:pt>
                <c:pt idx="279">
                  <c:v>-4.6110000610351545</c:v>
                </c:pt>
                <c:pt idx="280">
                  <c:v>2.1669998168945321</c:v>
                </c:pt>
                <c:pt idx="281">
                  <c:v>-3.8749999999999991</c:v>
                </c:pt>
                <c:pt idx="282">
                  <c:v>2.2150001525878906</c:v>
                </c:pt>
                <c:pt idx="283">
                  <c:v>-2.7630004882812509</c:v>
                </c:pt>
                <c:pt idx="284">
                  <c:v>2.0390014648437487</c:v>
                </c:pt>
                <c:pt idx="285">
                  <c:v>-2.88800048828125</c:v>
                </c:pt>
                <c:pt idx="286">
                  <c:v>2.0180015563964853</c:v>
                </c:pt>
                <c:pt idx="287">
                  <c:v>-3.0699996948242187</c:v>
                </c:pt>
                <c:pt idx="288">
                  <c:v>1.9850006103515625</c:v>
                </c:pt>
                <c:pt idx="289">
                  <c:v>-3.6980018615722656</c:v>
                </c:pt>
                <c:pt idx="290">
                  <c:v>1.5079994201660156</c:v>
                </c:pt>
                <c:pt idx="291">
                  <c:v>-4.6269989013671875</c:v>
                </c:pt>
                <c:pt idx="292">
                  <c:v>1.2550010681152344</c:v>
                </c:pt>
                <c:pt idx="293">
                  <c:v>-4.0690002441406268</c:v>
                </c:pt>
                <c:pt idx="294">
                  <c:v>1.4659996032714835</c:v>
                </c:pt>
                <c:pt idx="295">
                  <c:v>-2.9430007934570321</c:v>
                </c:pt>
                <c:pt idx="296">
                  <c:v>1.2350006103515621</c:v>
                </c:pt>
                <c:pt idx="297">
                  <c:v>-2.6049995422363299</c:v>
                </c:pt>
                <c:pt idx="298">
                  <c:v>1.48699951171875</c:v>
                </c:pt>
                <c:pt idx="299">
                  <c:v>-11.875999450683597</c:v>
                </c:pt>
                <c:pt idx="300">
                  <c:v>1.3779983520507808</c:v>
                </c:pt>
                <c:pt idx="301">
                  <c:v>-3.1819992065429701</c:v>
                </c:pt>
                <c:pt idx="302">
                  <c:v>1.2840003967285161</c:v>
                </c:pt>
                <c:pt idx="303">
                  <c:v>-3.7029991149902344</c:v>
                </c:pt>
                <c:pt idx="304">
                  <c:v>1.3069992065429679</c:v>
                </c:pt>
                <c:pt idx="305">
                  <c:v>-3.6339988708496094</c:v>
                </c:pt>
                <c:pt idx="306">
                  <c:v>0.8989982604980471</c:v>
                </c:pt>
                <c:pt idx="307">
                  <c:v>-3.7849998474121116</c:v>
                </c:pt>
                <c:pt idx="308">
                  <c:v>1.0709991455078121</c:v>
                </c:pt>
                <c:pt idx="309">
                  <c:v>-5.0979995727539045</c:v>
                </c:pt>
                <c:pt idx="310">
                  <c:v>1.2099990844726556</c:v>
                </c:pt>
                <c:pt idx="311">
                  <c:v>-3.5909996032714844</c:v>
                </c:pt>
                <c:pt idx="312">
                  <c:v>1.3889999389648437</c:v>
                </c:pt>
                <c:pt idx="313">
                  <c:v>-3.9249992370605478</c:v>
                </c:pt>
                <c:pt idx="314">
                  <c:v>1.5699996948242179</c:v>
                </c:pt>
                <c:pt idx="315">
                  <c:v>-4.433998107910158</c:v>
                </c:pt>
                <c:pt idx="316">
                  <c:v>1.8730010986328121</c:v>
                </c:pt>
                <c:pt idx="317">
                  <c:v>-3.7949981689453143</c:v>
                </c:pt>
                <c:pt idx="318">
                  <c:v>1.0929985046386721</c:v>
                </c:pt>
                <c:pt idx="319">
                  <c:v>-4.5359992980957013</c:v>
                </c:pt>
                <c:pt idx="320">
                  <c:v>0.58599853515624978</c:v>
                </c:pt>
                <c:pt idx="321">
                  <c:v>-4.6730003356933594</c:v>
                </c:pt>
                <c:pt idx="322">
                  <c:v>0.86100006103515625</c:v>
                </c:pt>
                <c:pt idx="323">
                  <c:v>-5.5099983215332031</c:v>
                </c:pt>
                <c:pt idx="324">
                  <c:v>0.94100189208984408</c:v>
                </c:pt>
                <c:pt idx="325">
                  <c:v>-4.8740005493164036</c:v>
                </c:pt>
                <c:pt idx="326">
                  <c:v>1.1409988403320312</c:v>
                </c:pt>
                <c:pt idx="327">
                  <c:v>-5.0970001220703125</c:v>
                </c:pt>
                <c:pt idx="328">
                  <c:v>1.8689994812011719</c:v>
                </c:pt>
                <c:pt idx="329">
                  <c:v>-4.1290016174316406</c:v>
                </c:pt>
                <c:pt idx="330">
                  <c:v>1.7280006408691402</c:v>
                </c:pt>
                <c:pt idx="331">
                  <c:v>-5.5019989013671884</c:v>
                </c:pt>
                <c:pt idx="332">
                  <c:v>1.299999237060546</c:v>
                </c:pt>
                <c:pt idx="333">
                  <c:v>-5.3400001525878906</c:v>
                </c:pt>
                <c:pt idx="334">
                  <c:v>0.98899841308593761</c:v>
                </c:pt>
                <c:pt idx="335">
                  <c:v>-6.1539993286132795</c:v>
                </c:pt>
                <c:pt idx="336">
                  <c:v>0.72800064086914063</c:v>
                </c:pt>
                <c:pt idx="337">
                  <c:v>-6.8779983520507795</c:v>
                </c:pt>
                <c:pt idx="338">
                  <c:v>0.944000244140625</c:v>
                </c:pt>
                <c:pt idx="339">
                  <c:v>-6.4059982299804687</c:v>
                </c:pt>
                <c:pt idx="340">
                  <c:v>1.5940017700195313</c:v>
                </c:pt>
                <c:pt idx="341">
                  <c:v>-5.9129981994628924</c:v>
                </c:pt>
                <c:pt idx="342">
                  <c:v>1.7589988708496094</c:v>
                </c:pt>
                <c:pt idx="343">
                  <c:v>-7.3969993591308585</c:v>
                </c:pt>
                <c:pt idx="344">
                  <c:v>1.6419982910156246</c:v>
                </c:pt>
                <c:pt idx="345">
                  <c:v>-9.4480018615722621</c:v>
                </c:pt>
                <c:pt idx="346">
                  <c:v>1.0709991455078121</c:v>
                </c:pt>
                <c:pt idx="347">
                  <c:v>-8.3419990539550781</c:v>
                </c:pt>
                <c:pt idx="348">
                  <c:v>0.90700149536132813</c:v>
                </c:pt>
                <c:pt idx="349">
                  <c:v>-9.8849983215332031</c:v>
                </c:pt>
                <c:pt idx="350">
                  <c:v>0.10300064086914062</c:v>
                </c:pt>
                <c:pt idx="351">
                  <c:v>-10.898998260498047</c:v>
                </c:pt>
                <c:pt idx="352">
                  <c:v>0.34299850463867188</c:v>
                </c:pt>
                <c:pt idx="353">
                  <c:v>-8.4850006103515625</c:v>
                </c:pt>
                <c:pt idx="354">
                  <c:v>0.48400115966796881</c:v>
                </c:pt>
                <c:pt idx="355">
                  <c:v>-10.155998229980472</c:v>
                </c:pt>
                <c:pt idx="356">
                  <c:v>0.26699829101562511</c:v>
                </c:pt>
                <c:pt idx="357">
                  <c:v>-9.9669990539550817</c:v>
                </c:pt>
                <c:pt idx="358">
                  <c:v>0.30300140380859381</c:v>
                </c:pt>
                <c:pt idx="359">
                  <c:v>-11.019001007080078</c:v>
                </c:pt>
                <c:pt idx="360">
                  <c:v>0.28499984741210926</c:v>
                </c:pt>
                <c:pt idx="361">
                  <c:v>-12.601001739501953</c:v>
                </c:pt>
                <c:pt idx="362">
                  <c:v>-0.25600051879882818</c:v>
                </c:pt>
                <c:pt idx="363">
                  <c:v>-11.644001007080073</c:v>
                </c:pt>
                <c:pt idx="364">
                  <c:v>-0.1529998779296875</c:v>
                </c:pt>
                <c:pt idx="365">
                  <c:v>-12.271999359130858</c:v>
                </c:pt>
                <c:pt idx="366">
                  <c:v>0.41500091552734392</c:v>
                </c:pt>
                <c:pt idx="367">
                  <c:v>-11.965000152587896</c:v>
                </c:pt>
                <c:pt idx="368">
                  <c:v>0.50999832153320313</c:v>
                </c:pt>
                <c:pt idx="369">
                  <c:v>-11.054000854492189</c:v>
                </c:pt>
                <c:pt idx="370">
                  <c:v>0.58499908447265603</c:v>
                </c:pt>
                <c:pt idx="371">
                  <c:v>-12.327999114990234</c:v>
                </c:pt>
                <c:pt idx="372">
                  <c:v>0.6040000915527346</c:v>
                </c:pt>
                <c:pt idx="373">
                  <c:v>-12.129001617431642</c:v>
                </c:pt>
                <c:pt idx="374">
                  <c:v>0.40800094604492188</c:v>
                </c:pt>
                <c:pt idx="375">
                  <c:v>-12.541999816894531</c:v>
                </c:pt>
                <c:pt idx="376">
                  <c:v>3.5999298095703139E-2</c:v>
                </c:pt>
                <c:pt idx="377">
                  <c:v>-14.867000579833988</c:v>
                </c:pt>
                <c:pt idx="378">
                  <c:v>-6.9000244140625028E-2</c:v>
                </c:pt>
                <c:pt idx="379">
                  <c:v>-13.109001159667972</c:v>
                </c:pt>
                <c:pt idx="380">
                  <c:v>0.33499908447265642</c:v>
                </c:pt>
                <c:pt idx="381">
                  <c:v>-15.160999298095707</c:v>
                </c:pt>
                <c:pt idx="382">
                  <c:v>0.51499938964843761</c:v>
                </c:pt>
                <c:pt idx="383">
                  <c:v>-13.375999450683597</c:v>
                </c:pt>
                <c:pt idx="384">
                  <c:v>0.77799987792968806</c:v>
                </c:pt>
                <c:pt idx="385">
                  <c:v>-14.030998229980469</c:v>
                </c:pt>
                <c:pt idx="386">
                  <c:v>0.60100173950195313</c:v>
                </c:pt>
                <c:pt idx="387">
                  <c:v>-13.977001190185547</c:v>
                </c:pt>
                <c:pt idx="388">
                  <c:v>0.32500076293945351</c:v>
                </c:pt>
                <c:pt idx="389">
                  <c:v>-16.090000152587887</c:v>
                </c:pt>
                <c:pt idx="390">
                  <c:v>-0.4739990234375</c:v>
                </c:pt>
                <c:pt idx="391">
                  <c:v>-17.083000183105469</c:v>
                </c:pt>
                <c:pt idx="392">
                  <c:v>-0.50099945068359431</c:v>
                </c:pt>
                <c:pt idx="393">
                  <c:v>-17.254001617431641</c:v>
                </c:pt>
                <c:pt idx="394">
                  <c:v>-0.71400070190429688</c:v>
                </c:pt>
                <c:pt idx="395">
                  <c:v>-16.811000823974616</c:v>
                </c:pt>
                <c:pt idx="396">
                  <c:v>-0.61600112915039063</c:v>
                </c:pt>
                <c:pt idx="397">
                  <c:v>-15.992000579833988</c:v>
                </c:pt>
                <c:pt idx="398">
                  <c:v>-0.66500091552734375</c:v>
                </c:pt>
                <c:pt idx="399">
                  <c:v>-16.877998352050795</c:v>
                </c:pt>
                <c:pt idx="400">
                  <c:v>-1.0029983520507808</c:v>
                </c:pt>
                <c:pt idx="401">
                  <c:v>-16.685001373291016</c:v>
                </c:pt>
                <c:pt idx="402">
                  <c:v>-1.3400001525878906</c:v>
                </c:pt>
                <c:pt idx="403">
                  <c:v>-18.727001190185547</c:v>
                </c:pt>
                <c:pt idx="404">
                  <c:v>-2.6300010681152353</c:v>
                </c:pt>
                <c:pt idx="405">
                  <c:v>-18.164001464843757</c:v>
                </c:pt>
                <c:pt idx="406">
                  <c:v>-2.9029998779296875</c:v>
                </c:pt>
                <c:pt idx="407">
                  <c:v>-19.352001190185547</c:v>
                </c:pt>
                <c:pt idx="408">
                  <c:v>-3.0449981689453143</c:v>
                </c:pt>
                <c:pt idx="409">
                  <c:v>-19.70100021362304</c:v>
                </c:pt>
                <c:pt idx="410">
                  <c:v>-3.4370002746582027</c:v>
                </c:pt>
                <c:pt idx="411">
                  <c:v>-19.647998809814467</c:v>
                </c:pt>
                <c:pt idx="412">
                  <c:v>-4.3310012817382812</c:v>
                </c:pt>
                <c:pt idx="413">
                  <c:v>-20.41500091552733</c:v>
                </c:pt>
                <c:pt idx="414">
                  <c:v>-5.029998779296875</c:v>
                </c:pt>
                <c:pt idx="415">
                  <c:v>-20.805000305175774</c:v>
                </c:pt>
                <c:pt idx="416">
                  <c:v>-6.0909996032714844</c:v>
                </c:pt>
                <c:pt idx="417">
                  <c:v>-23.088996887207021</c:v>
                </c:pt>
                <c:pt idx="418">
                  <c:v>-7.5050010681152326</c:v>
                </c:pt>
                <c:pt idx="419">
                  <c:v>-24.017997741699233</c:v>
                </c:pt>
                <c:pt idx="420">
                  <c:v>-8.6629981994628906</c:v>
                </c:pt>
                <c:pt idx="421">
                  <c:v>-23.463996887207021</c:v>
                </c:pt>
                <c:pt idx="422">
                  <c:v>-9.7809982299804687</c:v>
                </c:pt>
                <c:pt idx="423">
                  <c:v>-28.571998596191413</c:v>
                </c:pt>
                <c:pt idx="424">
                  <c:v>-11.638999938964844</c:v>
                </c:pt>
                <c:pt idx="425">
                  <c:v>-26.161003112792976</c:v>
                </c:pt>
                <c:pt idx="426">
                  <c:v>-12.758998870849609</c:v>
                </c:pt>
                <c:pt idx="427">
                  <c:v>-27.271003723144531</c:v>
                </c:pt>
                <c:pt idx="428">
                  <c:v>-15.769001007080078</c:v>
                </c:pt>
                <c:pt idx="429">
                  <c:v>-31.251998901367188</c:v>
                </c:pt>
                <c:pt idx="430">
                  <c:v>-20.24200057983397</c:v>
                </c:pt>
                <c:pt idx="431">
                  <c:v>-33.744003295898423</c:v>
                </c:pt>
                <c:pt idx="432">
                  <c:v>-22.752998352050788</c:v>
                </c:pt>
                <c:pt idx="433">
                  <c:v>-36.967002868652344</c:v>
                </c:pt>
                <c:pt idx="434">
                  <c:v>-24.307998657226577</c:v>
                </c:pt>
                <c:pt idx="435">
                  <c:v>-34.29399871826174</c:v>
                </c:pt>
                <c:pt idx="436">
                  <c:v>-24.069999694824219</c:v>
                </c:pt>
                <c:pt idx="437">
                  <c:v>-34.747001647949205</c:v>
                </c:pt>
                <c:pt idx="438">
                  <c:v>-25.758003234863267</c:v>
                </c:pt>
                <c:pt idx="439">
                  <c:v>-36.829002380371115</c:v>
                </c:pt>
                <c:pt idx="440">
                  <c:v>-24.961997985839837</c:v>
                </c:pt>
                <c:pt idx="441">
                  <c:v>-36.303001403808572</c:v>
                </c:pt>
                <c:pt idx="442">
                  <c:v>-24.55999755859375</c:v>
                </c:pt>
                <c:pt idx="443">
                  <c:v>-38.714996337890625</c:v>
                </c:pt>
                <c:pt idx="444">
                  <c:v>-25.582000732421861</c:v>
                </c:pt>
                <c:pt idx="445">
                  <c:v>-37.607002258300781</c:v>
                </c:pt>
                <c:pt idx="446">
                  <c:v>-26.458000183105469</c:v>
                </c:pt>
                <c:pt idx="447">
                  <c:v>-39.911003112792947</c:v>
                </c:pt>
                <c:pt idx="448">
                  <c:v>-28.033996582031243</c:v>
                </c:pt>
                <c:pt idx="449">
                  <c:v>-38.510002136230455</c:v>
                </c:pt>
                <c:pt idx="450">
                  <c:v>-26.233001708984375</c:v>
                </c:pt>
                <c:pt idx="451">
                  <c:v>-37.499000549316392</c:v>
                </c:pt>
                <c:pt idx="452">
                  <c:v>-26.124000549316413</c:v>
                </c:pt>
                <c:pt idx="453">
                  <c:v>-33.656997680664041</c:v>
                </c:pt>
                <c:pt idx="454">
                  <c:v>-26.380996704101563</c:v>
                </c:pt>
                <c:pt idx="455">
                  <c:v>-35.73699951171875</c:v>
                </c:pt>
                <c:pt idx="456">
                  <c:v>-28.133003234863274</c:v>
                </c:pt>
                <c:pt idx="457">
                  <c:v>-37.164001464843736</c:v>
                </c:pt>
                <c:pt idx="458">
                  <c:v>-26.106002807617188</c:v>
                </c:pt>
                <c:pt idx="459">
                  <c:v>-37.241996765136705</c:v>
                </c:pt>
                <c:pt idx="460">
                  <c:v>-26.153999328613288</c:v>
                </c:pt>
                <c:pt idx="461">
                  <c:v>-40.541999816894524</c:v>
                </c:pt>
                <c:pt idx="462">
                  <c:v>-29.501998901367188</c:v>
                </c:pt>
                <c:pt idx="463">
                  <c:v>-41.247001647949205</c:v>
                </c:pt>
                <c:pt idx="464">
                  <c:v>-30.01100158691407</c:v>
                </c:pt>
                <c:pt idx="465">
                  <c:v>-41.700996398925817</c:v>
                </c:pt>
                <c:pt idx="466">
                  <c:v>-30.2030029296875</c:v>
                </c:pt>
                <c:pt idx="467">
                  <c:v>-38.341003417968736</c:v>
                </c:pt>
                <c:pt idx="468">
                  <c:v>-24.791999816894531</c:v>
                </c:pt>
                <c:pt idx="469">
                  <c:v>-38.333999633789055</c:v>
                </c:pt>
                <c:pt idx="470">
                  <c:v>-28.33599853515625</c:v>
                </c:pt>
                <c:pt idx="471">
                  <c:v>-37.850997924804673</c:v>
                </c:pt>
                <c:pt idx="472">
                  <c:v>-28.958000183105469</c:v>
                </c:pt>
                <c:pt idx="473">
                  <c:v>-42.561996459960923</c:v>
                </c:pt>
                <c:pt idx="474">
                  <c:v>-25.876998901367188</c:v>
                </c:pt>
                <c:pt idx="475">
                  <c:v>-37.384002685546854</c:v>
                </c:pt>
                <c:pt idx="476">
                  <c:v>-26.655998229980483</c:v>
                </c:pt>
                <c:pt idx="477">
                  <c:v>-38.278999328613281</c:v>
                </c:pt>
                <c:pt idx="478">
                  <c:v>-29.589996337890625</c:v>
                </c:pt>
                <c:pt idx="479">
                  <c:v>-37.949996948242173</c:v>
                </c:pt>
                <c:pt idx="480">
                  <c:v>-29.019996643066413</c:v>
                </c:pt>
                <c:pt idx="481">
                  <c:v>-40.316001892089851</c:v>
                </c:pt>
                <c:pt idx="482">
                  <c:v>-29.996002197265618</c:v>
                </c:pt>
                <c:pt idx="483">
                  <c:v>-36.940002441406236</c:v>
                </c:pt>
                <c:pt idx="484">
                  <c:v>-29.207000732421868</c:v>
                </c:pt>
                <c:pt idx="485">
                  <c:v>-39.235000610351563</c:v>
                </c:pt>
                <c:pt idx="486">
                  <c:v>-28.486999511718743</c:v>
                </c:pt>
                <c:pt idx="487">
                  <c:v>-40.542999267578132</c:v>
                </c:pt>
                <c:pt idx="488">
                  <c:v>-28.064002990722649</c:v>
                </c:pt>
                <c:pt idx="489">
                  <c:v>-37.393997192382805</c:v>
                </c:pt>
                <c:pt idx="490">
                  <c:v>-29.102996826171868</c:v>
                </c:pt>
                <c:pt idx="491">
                  <c:v>-37.785003662109382</c:v>
                </c:pt>
                <c:pt idx="492">
                  <c:v>-28.265998840332021</c:v>
                </c:pt>
                <c:pt idx="493">
                  <c:v>-39.699996948242187</c:v>
                </c:pt>
                <c:pt idx="494">
                  <c:v>-28.675003051757813</c:v>
                </c:pt>
                <c:pt idx="495">
                  <c:v>-38.438003540039063</c:v>
                </c:pt>
                <c:pt idx="496">
                  <c:v>-28.89399719238282</c:v>
                </c:pt>
                <c:pt idx="497">
                  <c:v>-38.679000854492173</c:v>
                </c:pt>
                <c:pt idx="498">
                  <c:v>-28.13099670410157</c:v>
                </c:pt>
                <c:pt idx="499">
                  <c:v>-41.207000732421896</c:v>
                </c:pt>
                <c:pt idx="500">
                  <c:v>-28.370002746582028</c:v>
                </c:pt>
                <c:pt idx="501">
                  <c:v>-40.143997192382805</c:v>
                </c:pt>
                <c:pt idx="502">
                  <c:v>-30.047996520996094</c:v>
                </c:pt>
                <c:pt idx="503">
                  <c:v>-38.913002014160156</c:v>
                </c:pt>
                <c:pt idx="504">
                  <c:v>-29.885002136230469</c:v>
                </c:pt>
                <c:pt idx="505">
                  <c:v>-39.333000183105455</c:v>
                </c:pt>
                <c:pt idx="506">
                  <c:v>-27.34100341796875</c:v>
                </c:pt>
                <c:pt idx="507">
                  <c:v>-42.516998291015625</c:v>
                </c:pt>
                <c:pt idx="508">
                  <c:v>-29.708999633789055</c:v>
                </c:pt>
                <c:pt idx="509">
                  <c:v>-38.988998413085938</c:v>
                </c:pt>
                <c:pt idx="510">
                  <c:v>-27.833999633789063</c:v>
                </c:pt>
                <c:pt idx="511">
                  <c:v>-38.842002868652344</c:v>
                </c:pt>
                <c:pt idx="512">
                  <c:v>-27.757003784179688</c:v>
                </c:pt>
                <c:pt idx="513">
                  <c:v>-37.129997253417955</c:v>
                </c:pt>
                <c:pt idx="514">
                  <c:v>-27.6510009765625</c:v>
                </c:pt>
                <c:pt idx="515">
                  <c:v>-40.255996704101563</c:v>
                </c:pt>
                <c:pt idx="516">
                  <c:v>-30.074996948242191</c:v>
                </c:pt>
                <c:pt idx="517">
                  <c:v>-39.665000915527365</c:v>
                </c:pt>
                <c:pt idx="518">
                  <c:v>-30.588996887207021</c:v>
                </c:pt>
                <c:pt idx="519">
                  <c:v>-40.557998657226527</c:v>
                </c:pt>
                <c:pt idx="520">
                  <c:v>-31.839996337890636</c:v>
                </c:pt>
                <c:pt idx="521">
                  <c:v>-42.664001464843736</c:v>
                </c:pt>
                <c:pt idx="522">
                  <c:v>-30.207000732421868</c:v>
                </c:pt>
                <c:pt idx="523">
                  <c:v>-41.805999755859375</c:v>
                </c:pt>
                <c:pt idx="524">
                  <c:v>-31.025001525878906</c:v>
                </c:pt>
                <c:pt idx="525">
                  <c:v>-39.996002197265625</c:v>
                </c:pt>
                <c:pt idx="526">
                  <c:v>-30.663002014160149</c:v>
                </c:pt>
                <c:pt idx="527">
                  <c:v>-40.035003662109382</c:v>
                </c:pt>
                <c:pt idx="528">
                  <c:v>-28.259002685546868</c:v>
                </c:pt>
                <c:pt idx="529">
                  <c:v>-40.024002075195305</c:v>
                </c:pt>
                <c:pt idx="530">
                  <c:v>-30.324996948242191</c:v>
                </c:pt>
                <c:pt idx="531">
                  <c:v>-39.242996215820312</c:v>
                </c:pt>
                <c:pt idx="532">
                  <c:v>-30.43699645996093</c:v>
                </c:pt>
                <c:pt idx="533">
                  <c:v>-41.3280029296875</c:v>
                </c:pt>
                <c:pt idx="534">
                  <c:v>-29.967002868652337</c:v>
                </c:pt>
                <c:pt idx="535">
                  <c:v>-41.736000061035156</c:v>
                </c:pt>
                <c:pt idx="536">
                  <c:v>-29.890998840332028</c:v>
                </c:pt>
                <c:pt idx="537">
                  <c:v>-41.532997131347642</c:v>
                </c:pt>
                <c:pt idx="538">
                  <c:v>-27.602996826171868</c:v>
                </c:pt>
                <c:pt idx="539">
                  <c:v>-43.568000793457031</c:v>
                </c:pt>
                <c:pt idx="540">
                  <c:v>-29.035003662109368</c:v>
                </c:pt>
                <c:pt idx="541">
                  <c:v>-41.755996704101563</c:v>
                </c:pt>
                <c:pt idx="542">
                  <c:v>-30.890998840332028</c:v>
                </c:pt>
                <c:pt idx="543">
                  <c:v>-40.400001525878906</c:v>
                </c:pt>
                <c:pt idx="544">
                  <c:v>-29.004997253417976</c:v>
                </c:pt>
                <c:pt idx="545">
                  <c:v>-42.603996276855469</c:v>
                </c:pt>
                <c:pt idx="546">
                  <c:v>-29.242996215820305</c:v>
                </c:pt>
                <c:pt idx="547">
                  <c:v>-39.319000244140625</c:v>
                </c:pt>
                <c:pt idx="548">
                  <c:v>-30.069000244140618</c:v>
                </c:pt>
                <c:pt idx="549">
                  <c:v>-39.584999084472642</c:v>
                </c:pt>
                <c:pt idx="550">
                  <c:v>-29.93499755859375</c:v>
                </c:pt>
                <c:pt idx="551">
                  <c:v>-39.440002441406236</c:v>
                </c:pt>
                <c:pt idx="552">
                  <c:v>-29.364997863769528</c:v>
                </c:pt>
                <c:pt idx="553">
                  <c:v>-40.830001831054673</c:v>
                </c:pt>
                <c:pt idx="554">
                  <c:v>-28.671997070312507</c:v>
                </c:pt>
                <c:pt idx="555">
                  <c:v>-39.64800262451174</c:v>
                </c:pt>
                <c:pt idx="556">
                  <c:v>-31.282997131347649</c:v>
                </c:pt>
                <c:pt idx="557">
                  <c:v>-40.377998352050781</c:v>
                </c:pt>
                <c:pt idx="558">
                  <c:v>-27.542999267578118</c:v>
                </c:pt>
                <c:pt idx="559">
                  <c:v>-39.735000610351562</c:v>
                </c:pt>
                <c:pt idx="560">
                  <c:v>-27.222000122070313</c:v>
                </c:pt>
                <c:pt idx="561">
                  <c:v>-39.087997436523423</c:v>
                </c:pt>
                <c:pt idx="562">
                  <c:v>-28.191001892089844</c:v>
                </c:pt>
                <c:pt idx="563">
                  <c:v>-39.600997924804687</c:v>
                </c:pt>
                <c:pt idx="564">
                  <c:v>-31.05999755859375</c:v>
                </c:pt>
                <c:pt idx="565">
                  <c:v>-42.66899871826174</c:v>
                </c:pt>
                <c:pt idx="566">
                  <c:v>-30.899002075195305</c:v>
                </c:pt>
                <c:pt idx="567">
                  <c:v>-40.610000610351555</c:v>
                </c:pt>
                <c:pt idx="568">
                  <c:v>-29.38200378417968</c:v>
                </c:pt>
                <c:pt idx="569">
                  <c:v>-40.482002258300781</c:v>
                </c:pt>
                <c:pt idx="570">
                  <c:v>-29.795997619628906</c:v>
                </c:pt>
                <c:pt idx="571">
                  <c:v>-37.888000488281236</c:v>
                </c:pt>
                <c:pt idx="572">
                  <c:v>-29.894996643066413</c:v>
                </c:pt>
                <c:pt idx="573">
                  <c:v>-40.71600341796875</c:v>
                </c:pt>
                <c:pt idx="574">
                  <c:v>-30.300003051757812</c:v>
                </c:pt>
                <c:pt idx="575">
                  <c:v>-39.535003662109382</c:v>
                </c:pt>
                <c:pt idx="576">
                  <c:v>-29.751998901367188</c:v>
                </c:pt>
                <c:pt idx="577">
                  <c:v>-38.834999084472642</c:v>
                </c:pt>
                <c:pt idx="578">
                  <c:v>-29.384002685546868</c:v>
                </c:pt>
                <c:pt idx="579">
                  <c:v>-39.564002990722656</c:v>
                </c:pt>
                <c:pt idx="580">
                  <c:v>-31.043998718261726</c:v>
                </c:pt>
                <c:pt idx="581">
                  <c:v>-39.083000183105455</c:v>
                </c:pt>
                <c:pt idx="582">
                  <c:v>-29.358001708984375</c:v>
                </c:pt>
                <c:pt idx="583">
                  <c:v>-39.684997558593736</c:v>
                </c:pt>
                <c:pt idx="584">
                  <c:v>-29.51100158691407</c:v>
                </c:pt>
                <c:pt idx="585">
                  <c:v>-42.711997985839851</c:v>
                </c:pt>
                <c:pt idx="586">
                  <c:v>-30.162002563476562</c:v>
                </c:pt>
                <c:pt idx="587">
                  <c:v>-41.198997497558601</c:v>
                </c:pt>
                <c:pt idx="588">
                  <c:v>-30.398002624511719</c:v>
                </c:pt>
                <c:pt idx="589">
                  <c:v>-40.017997741699197</c:v>
                </c:pt>
                <c:pt idx="590">
                  <c:v>-29.766998291015625</c:v>
                </c:pt>
                <c:pt idx="591">
                  <c:v>-39.230003356933601</c:v>
                </c:pt>
                <c:pt idx="592">
                  <c:v>-30.699996948242191</c:v>
                </c:pt>
                <c:pt idx="593">
                  <c:v>-42.208000183105469</c:v>
                </c:pt>
                <c:pt idx="594">
                  <c:v>-30.757003784179687</c:v>
                </c:pt>
                <c:pt idx="595">
                  <c:v>-47.901000976562486</c:v>
                </c:pt>
                <c:pt idx="596">
                  <c:v>-30.125</c:v>
                </c:pt>
                <c:pt idx="597">
                  <c:v>-43.304000854492159</c:v>
                </c:pt>
                <c:pt idx="598">
                  <c:v>-29.811996459960938</c:v>
                </c:pt>
                <c:pt idx="599">
                  <c:v>-40.796997070312486</c:v>
                </c:pt>
                <c:pt idx="600">
                  <c:v>-30.390998840332028</c:v>
                </c:pt>
              </c:numCache>
            </c:numRef>
          </c:yVal>
          <c:smooth val="0"/>
        </c:ser>
        <c:ser>
          <c:idx val="1"/>
          <c:order val="1"/>
          <c:spPr>
            <a:ln w="31750">
              <a:solidFill>
                <a:srgbClr val="000000"/>
              </a:solidFill>
              <a:prstDash val="solid"/>
            </a:ln>
          </c:spPr>
          <c:marker>
            <c:symbol val="none"/>
          </c:marker>
          <c:dPt>
            <c:idx val="4"/>
            <c:bubble3D val="0"/>
            <c:spPr>
              <a:ln w="38100">
                <a:solidFill>
                  <a:srgbClr val="000000"/>
                </a:solidFill>
                <a:prstDash val="solid"/>
              </a:ln>
            </c:spPr>
          </c:dPt>
          <c:xVal>
            <c:numRef>
              <c:f>'I:\WU_Rui\Paper_submit\ASSCC_201206\ASSCC\fig\Meas\Real\201206_LDOPA_spectrum\[Spectrum_62.64GHz_0d7V.xls]16QAM'!$G$5:$G$15</c:f>
              <c:numCache>
                <c:formatCode>General</c:formatCode>
                <c:ptCount val="11"/>
                <c:pt idx="0">
                  <c:v>-3</c:v>
                </c:pt>
                <c:pt idx="1">
                  <c:v>-2.2000000000000002</c:v>
                </c:pt>
                <c:pt idx="2">
                  <c:v>-1.6</c:v>
                </c:pt>
                <c:pt idx="3">
                  <c:v>-1.1000000000000001</c:v>
                </c:pt>
                <c:pt idx="4">
                  <c:v>-0.94000000000000017</c:v>
                </c:pt>
                <c:pt idx="5">
                  <c:v>0</c:v>
                </c:pt>
                <c:pt idx="6">
                  <c:v>0.94000000000000017</c:v>
                </c:pt>
                <c:pt idx="7">
                  <c:v>1.1000000000000001</c:v>
                </c:pt>
                <c:pt idx="8">
                  <c:v>1.6</c:v>
                </c:pt>
                <c:pt idx="9">
                  <c:v>2.2000000000000002</c:v>
                </c:pt>
                <c:pt idx="10">
                  <c:v>3</c:v>
                </c:pt>
              </c:numCache>
            </c:numRef>
          </c:xVal>
          <c:yVal>
            <c:numRef>
              <c:f>'I:\WU_Rui\Paper_submit\ASSCC_201206\ASSCC\fig\Meas\Real\201206_LDOPA_spectrum\[Spectrum_62.64GHz_0d7V.xls]16QAM'!$R$6:$R$16</c:f>
              <c:numCache>
                <c:formatCode>General</c:formatCode>
                <c:ptCount val="11"/>
                <c:pt idx="0">
                  <c:v>-30</c:v>
                </c:pt>
                <c:pt idx="1">
                  <c:v>-30</c:v>
                </c:pt>
                <c:pt idx="2">
                  <c:v>-25</c:v>
                </c:pt>
                <c:pt idx="3">
                  <c:v>-20</c:v>
                </c:pt>
                <c:pt idx="4">
                  <c:v>0</c:v>
                </c:pt>
                <c:pt idx="5">
                  <c:v>0</c:v>
                </c:pt>
                <c:pt idx="6">
                  <c:v>0</c:v>
                </c:pt>
                <c:pt idx="7">
                  <c:v>-20</c:v>
                </c:pt>
                <c:pt idx="8">
                  <c:v>-25</c:v>
                </c:pt>
                <c:pt idx="9">
                  <c:v>-30</c:v>
                </c:pt>
                <c:pt idx="10">
                  <c:v>-30</c:v>
                </c:pt>
              </c:numCache>
            </c:numRef>
          </c:yVal>
          <c:smooth val="0"/>
        </c:ser>
        <c:dLbls>
          <c:showLegendKey val="0"/>
          <c:showVal val="0"/>
          <c:showCatName val="0"/>
          <c:showSerName val="0"/>
          <c:showPercent val="0"/>
          <c:showBubbleSize val="0"/>
        </c:dLbls>
        <c:axId val="161630080"/>
        <c:axId val="161631616"/>
      </c:scatterChart>
      <c:valAx>
        <c:axId val="161630080"/>
        <c:scaling>
          <c:orientation val="minMax"/>
          <c:max val="2.5"/>
          <c:min val="-2.5"/>
        </c:scaling>
        <c:delete val="0"/>
        <c:axPos val="b"/>
        <c:majorGridlines>
          <c:spPr>
            <a:ln w="12700">
              <a:solidFill>
                <a:schemeClr val="bg1">
                  <a:lumMod val="65000"/>
                </a:schemeClr>
              </a:solidFill>
              <a:prstDash val="dash"/>
            </a:ln>
          </c:spPr>
        </c:majorGridlines>
        <c:numFmt formatCode="0.0_ " sourceLinked="0"/>
        <c:majorTickMark val="in"/>
        <c:minorTickMark val="in"/>
        <c:tickLblPos val="nextTo"/>
        <c:spPr>
          <a:ln w="3175">
            <a:solidFill>
              <a:srgbClr val="000000"/>
            </a:solidFill>
            <a:prstDash val="solid"/>
          </a:ln>
        </c:spPr>
        <c:txPr>
          <a:bodyPr rot="0" vert="horz"/>
          <a:lstStyle/>
          <a:p>
            <a:pPr>
              <a:defRPr sz="2400" b="1" i="0" u="none" strike="noStrike" baseline="0">
                <a:solidFill>
                  <a:srgbClr val="000000"/>
                </a:solidFill>
                <a:latin typeface="Arial"/>
                <a:ea typeface="Arial"/>
                <a:cs typeface="Arial"/>
              </a:defRPr>
            </a:pPr>
            <a:endParaRPr lang="en-US"/>
          </a:p>
        </c:txPr>
        <c:crossAx val="161631616"/>
        <c:crossesAt val="-70"/>
        <c:crossBetween val="midCat"/>
        <c:majorUnit val="1"/>
        <c:minorUnit val="0.5"/>
      </c:valAx>
      <c:valAx>
        <c:axId val="161631616"/>
        <c:scaling>
          <c:orientation val="minMax"/>
          <c:max val="5"/>
          <c:min val="-50"/>
        </c:scaling>
        <c:delete val="0"/>
        <c:axPos val="l"/>
        <c:majorGridlines>
          <c:spPr>
            <a:ln w="12700">
              <a:solidFill>
                <a:schemeClr val="bg1">
                  <a:lumMod val="65000"/>
                </a:schemeClr>
              </a:solidFill>
              <a:prstDash val="dash"/>
            </a:ln>
          </c:spPr>
        </c:majorGridlines>
        <c:numFmt formatCode="0_ " sourceLinked="0"/>
        <c:majorTickMark val="in"/>
        <c:minorTickMark val="none"/>
        <c:tickLblPos val="nextTo"/>
        <c:spPr>
          <a:ln w="3175">
            <a:solidFill>
              <a:srgbClr val="000000"/>
            </a:solidFill>
            <a:prstDash val="solid"/>
          </a:ln>
        </c:spPr>
        <c:txPr>
          <a:bodyPr rot="0" vert="horz"/>
          <a:lstStyle/>
          <a:p>
            <a:pPr>
              <a:defRPr sz="2400" b="1" i="0" u="none" strike="noStrike" baseline="0">
                <a:solidFill>
                  <a:srgbClr val="000000"/>
                </a:solidFill>
                <a:latin typeface="Arial"/>
                <a:ea typeface="Arial"/>
                <a:cs typeface="Arial"/>
              </a:defRPr>
            </a:pPr>
            <a:endParaRPr lang="en-US"/>
          </a:p>
        </c:txPr>
        <c:crossAx val="161630080"/>
        <c:crossesAt val="-2.5"/>
        <c:crossBetween val="midCat"/>
      </c:valAx>
      <c:spPr>
        <a:solidFill>
          <a:srgbClr val="FFFFFF"/>
        </a:solidFill>
        <a:ln w="38100" cap="sq">
          <a:solidFill>
            <a:srgbClr val="000000"/>
          </a:solidFill>
          <a:prstDash val="solid"/>
        </a:ln>
      </c:spPr>
    </c:plotArea>
    <c:plotVisOnly val="1"/>
    <c:dispBlanksAs val="gap"/>
    <c:showDLblsOverMax val="0"/>
  </c:chart>
  <c:spPr>
    <a:solidFill>
      <a:srgbClr val="FFFFFF"/>
    </a:solidFill>
    <a:ln w="3175">
      <a:noFill/>
      <a:prstDash val="solid"/>
    </a:ln>
  </c:spPr>
  <c:txPr>
    <a:bodyPr/>
    <a:lstStyle/>
    <a:p>
      <a:pPr>
        <a:defRPr sz="1800" b="1" i="0" u="none" strike="noStrike" baseline="0">
          <a:solidFill>
            <a:srgbClr val="000000"/>
          </a:solidFill>
          <a:latin typeface="Arial"/>
          <a:ea typeface="Arial"/>
          <a:cs typeface="Arial"/>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665507436570429"/>
          <c:y val="4.137722368037329E-2"/>
          <c:w val="0.90969225721784774"/>
          <c:h val="0.87891586468358185"/>
        </c:manualLayout>
      </c:layout>
      <c:scatterChart>
        <c:scatterStyle val="smoothMarker"/>
        <c:varyColors val="0"/>
        <c:ser>
          <c:idx val="0"/>
          <c:order val="0"/>
          <c:tx>
            <c:v>Pout = 5 dBm</c:v>
          </c:tx>
          <c:spPr>
            <a:ln w="31750">
              <a:solidFill>
                <a:schemeClr val="tx1"/>
              </a:solidFill>
            </a:ln>
          </c:spPr>
          <c:marker>
            <c:symbol val="diamond"/>
            <c:size val="18"/>
            <c:spPr>
              <a:solidFill>
                <a:schemeClr val="bg1"/>
              </a:solidFill>
              <a:ln w="25400">
                <a:solidFill>
                  <a:schemeClr val="tx1"/>
                </a:solidFill>
                <a:miter lim="800000"/>
              </a:ln>
            </c:spPr>
          </c:marker>
          <c:xVal>
            <c:numRef>
              <c:f>Sheet1!$A$3:$A$6</c:f>
              <c:numCache>
                <c:formatCode>General</c:formatCode>
                <c:ptCount val="4"/>
                <c:pt idx="0">
                  <c:v>0.70000000000000018</c:v>
                </c:pt>
                <c:pt idx="1">
                  <c:v>0.8</c:v>
                </c:pt>
                <c:pt idx="2">
                  <c:v>0.9</c:v>
                </c:pt>
                <c:pt idx="3">
                  <c:v>1</c:v>
                </c:pt>
              </c:numCache>
            </c:numRef>
          </c:xVal>
          <c:yVal>
            <c:numRef>
              <c:f>Sheet1!$C$3:$C$6</c:f>
              <c:numCache>
                <c:formatCode>General</c:formatCode>
                <c:ptCount val="4"/>
                <c:pt idx="0">
                  <c:v>-17.78820579401502</c:v>
                </c:pt>
                <c:pt idx="1">
                  <c:v>-18.061799739838872</c:v>
                </c:pt>
                <c:pt idx="2">
                  <c:v>-18.344292593670993</c:v>
                </c:pt>
                <c:pt idx="3">
                  <c:v>-18.636282765076775</c:v>
                </c:pt>
              </c:numCache>
            </c:numRef>
          </c:yVal>
          <c:smooth val="1"/>
        </c:ser>
        <c:ser>
          <c:idx val="1"/>
          <c:order val="1"/>
          <c:tx>
            <c:v>Pout = 7 dBm</c:v>
          </c:tx>
          <c:spPr>
            <a:ln w="31750">
              <a:solidFill>
                <a:schemeClr val="tx1"/>
              </a:solidFill>
            </a:ln>
          </c:spPr>
          <c:marker>
            <c:symbol val="square"/>
            <c:size val="15"/>
            <c:spPr>
              <a:solidFill>
                <a:schemeClr val="bg1"/>
              </a:solidFill>
              <a:ln w="25400">
                <a:solidFill>
                  <a:schemeClr val="tx1"/>
                </a:solidFill>
                <a:miter lim="800000"/>
              </a:ln>
            </c:spPr>
          </c:marker>
          <c:xVal>
            <c:numRef>
              <c:f>Sheet1!$A$4:$A$6</c:f>
              <c:numCache>
                <c:formatCode>General</c:formatCode>
                <c:ptCount val="3"/>
                <c:pt idx="0">
                  <c:v>0.8</c:v>
                </c:pt>
                <c:pt idx="1">
                  <c:v>0.9</c:v>
                </c:pt>
                <c:pt idx="2">
                  <c:v>1</c:v>
                </c:pt>
              </c:numCache>
            </c:numRef>
          </c:xVal>
          <c:yVal>
            <c:numRef>
              <c:f>Sheet1!$E$4:$E$6</c:f>
              <c:numCache>
                <c:formatCode>General</c:formatCode>
                <c:ptCount val="3"/>
                <c:pt idx="0">
                  <c:v>-17.78820579401502</c:v>
                </c:pt>
                <c:pt idx="1">
                  <c:v>-18.131566296755299</c:v>
                </c:pt>
                <c:pt idx="2">
                  <c:v>-18.416375079047505</c:v>
                </c:pt>
              </c:numCache>
            </c:numRef>
          </c:yVal>
          <c:smooth val="1"/>
        </c:ser>
        <c:ser>
          <c:idx val="2"/>
          <c:order val="2"/>
          <c:tx>
            <c:v>Pout = 10 dBm</c:v>
          </c:tx>
          <c:spPr>
            <a:ln w="31750">
              <a:solidFill>
                <a:schemeClr val="tx1"/>
              </a:solidFill>
            </a:ln>
          </c:spPr>
          <c:marker>
            <c:symbol val="triangle"/>
            <c:size val="16"/>
            <c:spPr>
              <a:solidFill>
                <a:schemeClr val="bg1"/>
              </a:solidFill>
              <a:ln w="25400">
                <a:solidFill>
                  <a:schemeClr val="tx1"/>
                </a:solidFill>
              </a:ln>
            </c:spPr>
          </c:marker>
          <c:xVal>
            <c:numRef>
              <c:f>Sheet1!$A$5:$A$6</c:f>
              <c:numCache>
                <c:formatCode>General</c:formatCode>
                <c:ptCount val="2"/>
                <c:pt idx="0">
                  <c:v>0.9</c:v>
                </c:pt>
                <c:pt idx="1">
                  <c:v>1</c:v>
                </c:pt>
              </c:numCache>
            </c:numRef>
          </c:xVal>
          <c:yVal>
            <c:numRef>
              <c:f>Sheet1!$G$5:$G$6</c:f>
              <c:numCache>
                <c:formatCode>General</c:formatCode>
                <c:ptCount val="2"/>
                <c:pt idx="0">
                  <c:v>-17.329221832595643</c:v>
                </c:pt>
                <c:pt idx="1">
                  <c:v>-17.654574086884722</c:v>
                </c:pt>
              </c:numCache>
            </c:numRef>
          </c:yVal>
          <c:smooth val="1"/>
        </c:ser>
        <c:dLbls>
          <c:showLegendKey val="0"/>
          <c:showVal val="0"/>
          <c:showCatName val="0"/>
          <c:showSerName val="0"/>
          <c:showPercent val="0"/>
          <c:showBubbleSize val="0"/>
        </c:dLbls>
        <c:axId val="162711424"/>
        <c:axId val="162713600"/>
      </c:scatterChart>
      <c:valAx>
        <c:axId val="162711424"/>
        <c:scaling>
          <c:orientation val="minMax"/>
          <c:max val="1"/>
          <c:min val="0.70000000000000029"/>
        </c:scaling>
        <c:delete val="0"/>
        <c:axPos val="b"/>
        <c:numFmt formatCode="General" sourceLinked="1"/>
        <c:majorTickMark val="out"/>
        <c:minorTickMark val="none"/>
        <c:tickLblPos val="nextTo"/>
        <c:spPr>
          <a:ln w="38100">
            <a:solidFill>
              <a:schemeClr val="tx1"/>
            </a:solidFill>
          </a:ln>
        </c:spPr>
        <c:txPr>
          <a:bodyPr/>
          <a:lstStyle/>
          <a:p>
            <a:pPr>
              <a:defRPr sz="2800" b="1">
                <a:latin typeface="Arial" pitchFamily="34" charset="0"/>
                <a:cs typeface="Arial" pitchFamily="34" charset="0"/>
              </a:defRPr>
            </a:pPr>
            <a:endParaRPr lang="en-US"/>
          </a:p>
        </c:txPr>
        <c:crossAx val="162713600"/>
        <c:crossesAt val="-20"/>
        <c:crossBetween val="midCat"/>
        <c:majorUnit val="0.1"/>
      </c:valAx>
      <c:valAx>
        <c:axId val="162713600"/>
        <c:scaling>
          <c:orientation val="minMax"/>
          <c:max val="-15"/>
          <c:min val="-20"/>
        </c:scaling>
        <c:delete val="0"/>
        <c:axPos val="l"/>
        <c:majorGridlines>
          <c:spPr>
            <a:ln w="12700">
              <a:solidFill>
                <a:schemeClr val="bg1">
                  <a:lumMod val="65000"/>
                </a:schemeClr>
              </a:solidFill>
              <a:prstDash val="dash"/>
            </a:ln>
          </c:spPr>
        </c:majorGridlines>
        <c:numFmt formatCode="General" sourceLinked="1"/>
        <c:majorTickMark val="out"/>
        <c:minorTickMark val="in"/>
        <c:tickLblPos val="nextTo"/>
        <c:spPr>
          <a:ln w="38100">
            <a:solidFill>
              <a:schemeClr val="tx1"/>
            </a:solidFill>
          </a:ln>
        </c:spPr>
        <c:txPr>
          <a:bodyPr/>
          <a:lstStyle/>
          <a:p>
            <a:pPr>
              <a:defRPr sz="2800" b="1">
                <a:latin typeface="Arial" pitchFamily="34" charset="0"/>
                <a:cs typeface="Arial" pitchFamily="34" charset="0"/>
              </a:defRPr>
            </a:pPr>
            <a:endParaRPr lang="en-US"/>
          </a:p>
        </c:txPr>
        <c:crossAx val="162711424"/>
        <c:crosses val="autoZero"/>
        <c:crossBetween val="midCat"/>
        <c:majorUnit val="1"/>
        <c:minorUnit val="0.2"/>
      </c:valAx>
      <c:spPr>
        <a:ln w="38100">
          <a:solidFill>
            <a:schemeClr val="tx1"/>
          </a:solidFill>
        </a:ln>
      </c:spPr>
    </c:plotArea>
    <c:legend>
      <c:legendPos val="r"/>
      <c:layout>
        <c:manualLayout>
          <c:xMode val="edge"/>
          <c:yMode val="edge"/>
          <c:x val="0.18145930037979827"/>
          <c:y val="7.1357376624218302E-2"/>
          <c:w val="0.50862040385012042"/>
          <c:h val="0.28012961342795123"/>
        </c:manualLayout>
      </c:layout>
      <c:overlay val="0"/>
      <c:spPr>
        <a:solidFill>
          <a:schemeClr val="bg1"/>
        </a:solidFill>
        <a:ln w="25400">
          <a:solidFill>
            <a:schemeClr val="tx1"/>
          </a:solidFill>
        </a:ln>
      </c:spPr>
      <c:txPr>
        <a:bodyPr/>
        <a:lstStyle/>
        <a:p>
          <a:pPr>
            <a:defRPr sz="2800" b="1">
              <a:latin typeface="Arial" pitchFamily="34" charset="0"/>
              <a:cs typeface="Arial" pitchFamily="34" charset="0"/>
            </a:defRPr>
          </a:pPr>
          <a:endParaRPr lang="en-US"/>
        </a:p>
      </c:txPr>
    </c:legend>
    <c:plotVisOnly val="1"/>
    <c:dispBlanksAs val="gap"/>
    <c:showDLblsOverMax val="0"/>
  </c:chart>
  <c:spPr>
    <a:ln>
      <a:noFill/>
    </a:ln>
  </c:sp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0.49359</cdr:x>
      <cdr:y>0.78082</cdr:y>
    </cdr:from>
    <cdr:to>
      <cdr:x>0.69872</cdr:x>
      <cdr:y>1</cdr:y>
    </cdr:to>
    <cdr:sp macro="" textlink="">
      <cdr:nvSpPr>
        <cdr:cNvPr id="2" name="TextBox 1"/>
        <cdr:cNvSpPr txBox="1"/>
      </cdr:nvSpPr>
      <cdr:spPr>
        <a:xfrm xmlns:a="http://schemas.openxmlformats.org/drawingml/2006/main">
          <a:off x="2200275" y="398145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bwMode="auto">
          <a:xfrm>
            <a:off x="0" y="0"/>
            <a:ext cx="2921000" cy="493713"/>
          </a:xfrm>
          <a:prstGeom prst="rect">
            <a:avLst/>
          </a:prstGeom>
          <a:noFill/>
          <a:ln w="9525">
            <a:noFill/>
            <a:miter lim="800000"/>
            <a:headEnd/>
            <a:tailEnd/>
          </a:ln>
        </p:spPr>
        <p:txBody>
          <a:bodyPr vert="horz" wrap="square" lIns="91486" tIns="45744" rIns="91486" bIns="45744" numCol="1" anchor="t" anchorCtr="0" compatLnSpc="1">
            <a:prstTxWarp prst="textNoShape">
              <a:avLst/>
            </a:prstTxWarp>
          </a:bodyPr>
          <a:lstStyle>
            <a:lvl1pPr algn="l" defTabSz="911954">
              <a:defRPr sz="1200">
                <a:ea typeface="ＭＳ Ｐゴシック" pitchFamily="50" charset="-128"/>
                <a:cs typeface="+mn-cs"/>
              </a:defRPr>
            </a:lvl1pPr>
          </a:lstStyle>
          <a:p>
            <a:pPr>
              <a:defRPr/>
            </a:pPr>
            <a:endParaRPr lang="en-US" altLang="ja-JP"/>
          </a:p>
        </p:txBody>
      </p:sp>
      <p:sp>
        <p:nvSpPr>
          <p:cNvPr id="139267" name="Rectangle 3"/>
          <p:cNvSpPr>
            <a:spLocks noGrp="1" noChangeArrowheads="1"/>
          </p:cNvSpPr>
          <p:nvPr>
            <p:ph type="dt" sz="quarter" idx="1"/>
          </p:nvPr>
        </p:nvSpPr>
        <p:spPr bwMode="auto">
          <a:xfrm>
            <a:off x="3819525" y="0"/>
            <a:ext cx="2921000" cy="493713"/>
          </a:xfrm>
          <a:prstGeom prst="rect">
            <a:avLst/>
          </a:prstGeom>
          <a:noFill/>
          <a:ln w="9525">
            <a:noFill/>
            <a:miter lim="800000"/>
            <a:headEnd/>
            <a:tailEnd/>
          </a:ln>
        </p:spPr>
        <p:txBody>
          <a:bodyPr vert="horz" wrap="square" lIns="91486" tIns="45744" rIns="91486" bIns="45744" numCol="1" anchor="t" anchorCtr="0" compatLnSpc="1">
            <a:prstTxWarp prst="textNoShape">
              <a:avLst/>
            </a:prstTxWarp>
          </a:bodyPr>
          <a:lstStyle>
            <a:lvl1pPr algn="r" defTabSz="911954">
              <a:defRPr sz="1200">
                <a:ea typeface="ＭＳ Ｐゴシック" pitchFamily="50" charset="-128"/>
                <a:cs typeface="+mn-cs"/>
              </a:defRPr>
            </a:lvl1pPr>
          </a:lstStyle>
          <a:p>
            <a:pPr>
              <a:defRPr/>
            </a:pPr>
            <a:r>
              <a:rPr lang="ja-JP" altLang="en-US"/>
              <a:t>2007/10/29</a:t>
            </a:r>
            <a:endParaRPr lang="en-US" altLang="ja-JP"/>
          </a:p>
        </p:txBody>
      </p:sp>
      <p:sp>
        <p:nvSpPr>
          <p:cNvPr id="139268" name="Rectangle 4"/>
          <p:cNvSpPr>
            <a:spLocks noGrp="1" noChangeArrowheads="1"/>
          </p:cNvSpPr>
          <p:nvPr>
            <p:ph type="ftr" sz="quarter" idx="2"/>
          </p:nvPr>
        </p:nvSpPr>
        <p:spPr bwMode="auto">
          <a:xfrm>
            <a:off x="0" y="9377363"/>
            <a:ext cx="2921000" cy="493712"/>
          </a:xfrm>
          <a:prstGeom prst="rect">
            <a:avLst/>
          </a:prstGeom>
          <a:noFill/>
          <a:ln w="9525">
            <a:noFill/>
            <a:miter lim="800000"/>
            <a:headEnd/>
            <a:tailEnd/>
          </a:ln>
        </p:spPr>
        <p:txBody>
          <a:bodyPr vert="horz" wrap="square" lIns="91486" tIns="45744" rIns="91486" bIns="45744" numCol="1" anchor="b" anchorCtr="0" compatLnSpc="1">
            <a:prstTxWarp prst="textNoShape">
              <a:avLst/>
            </a:prstTxWarp>
          </a:bodyPr>
          <a:lstStyle>
            <a:lvl1pPr algn="l" defTabSz="911954">
              <a:defRPr sz="1200">
                <a:ea typeface="ＭＳ Ｐゴシック" pitchFamily="50" charset="-128"/>
                <a:cs typeface="+mn-cs"/>
              </a:defRPr>
            </a:lvl1pPr>
          </a:lstStyle>
          <a:p>
            <a:pPr>
              <a:defRPr/>
            </a:pPr>
            <a:endParaRPr lang="en-US" altLang="ja-JP"/>
          </a:p>
        </p:txBody>
      </p:sp>
      <p:sp>
        <p:nvSpPr>
          <p:cNvPr id="139269" name="Rectangle 5"/>
          <p:cNvSpPr>
            <a:spLocks noGrp="1" noChangeArrowheads="1"/>
          </p:cNvSpPr>
          <p:nvPr>
            <p:ph type="sldNum" sz="quarter" idx="3"/>
          </p:nvPr>
        </p:nvSpPr>
        <p:spPr bwMode="auto">
          <a:xfrm>
            <a:off x="3819525" y="9377363"/>
            <a:ext cx="2921000" cy="493712"/>
          </a:xfrm>
          <a:prstGeom prst="rect">
            <a:avLst/>
          </a:prstGeom>
          <a:noFill/>
          <a:ln w="9525">
            <a:noFill/>
            <a:miter lim="800000"/>
            <a:headEnd/>
            <a:tailEnd/>
          </a:ln>
        </p:spPr>
        <p:txBody>
          <a:bodyPr vert="horz" wrap="square" lIns="91486" tIns="45744" rIns="91486" bIns="45744" numCol="1" anchor="b" anchorCtr="0" compatLnSpc="1">
            <a:prstTxWarp prst="textNoShape">
              <a:avLst/>
            </a:prstTxWarp>
          </a:bodyPr>
          <a:lstStyle>
            <a:lvl1pPr algn="r" defTabSz="911954">
              <a:defRPr sz="1200">
                <a:ea typeface="ＭＳ Ｐゴシック" pitchFamily="50" charset="-128"/>
                <a:cs typeface="+mn-cs"/>
              </a:defRPr>
            </a:lvl1pPr>
          </a:lstStyle>
          <a:p>
            <a:pPr>
              <a:defRPr/>
            </a:pPr>
            <a:fld id="{7C98F2E0-3DC4-49F0-87F1-722BE1A8D665}" type="slidenum">
              <a:rPr lang="en-US" altLang="ja-JP"/>
              <a:pPr>
                <a:defRPr/>
              </a:pPr>
              <a:t>‹#›</a:t>
            </a:fld>
            <a:endParaRPr lang="en-US" altLang="ja-JP"/>
          </a:p>
        </p:txBody>
      </p:sp>
    </p:spTree>
    <p:extLst>
      <p:ext uri="{BB962C8B-B14F-4D97-AF65-F5344CB8AC3E}">
        <p14:creationId xmlns:p14="http://schemas.microsoft.com/office/powerpoint/2010/main" val="3560598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21000" cy="493713"/>
          </a:xfrm>
          <a:prstGeom prst="rect">
            <a:avLst/>
          </a:prstGeom>
          <a:noFill/>
          <a:ln w="9525">
            <a:noFill/>
            <a:miter lim="800000"/>
            <a:headEnd/>
            <a:tailEnd/>
          </a:ln>
        </p:spPr>
        <p:txBody>
          <a:bodyPr vert="horz" wrap="square" lIns="91486" tIns="45744" rIns="91486" bIns="45744" numCol="1" anchor="t" anchorCtr="0" compatLnSpc="1">
            <a:prstTxWarp prst="textNoShape">
              <a:avLst/>
            </a:prstTxWarp>
          </a:bodyPr>
          <a:lstStyle>
            <a:lvl1pPr algn="l" defTabSz="911954">
              <a:defRPr sz="1200">
                <a:ea typeface="ＭＳ Ｐゴシック" pitchFamily="50" charset="-128"/>
                <a:cs typeface="+mn-cs"/>
              </a:defRPr>
            </a:lvl1pPr>
          </a:lstStyle>
          <a:p>
            <a:pPr>
              <a:defRPr/>
            </a:pPr>
            <a:endParaRPr lang="en-US" altLang="ja-JP"/>
          </a:p>
        </p:txBody>
      </p:sp>
      <p:sp>
        <p:nvSpPr>
          <p:cNvPr id="5123" name="Rectangle 3"/>
          <p:cNvSpPr>
            <a:spLocks noGrp="1" noChangeArrowheads="1"/>
          </p:cNvSpPr>
          <p:nvPr>
            <p:ph type="dt" idx="1"/>
          </p:nvPr>
        </p:nvSpPr>
        <p:spPr bwMode="auto">
          <a:xfrm>
            <a:off x="3819525" y="0"/>
            <a:ext cx="2921000" cy="493713"/>
          </a:xfrm>
          <a:prstGeom prst="rect">
            <a:avLst/>
          </a:prstGeom>
          <a:noFill/>
          <a:ln w="9525">
            <a:noFill/>
            <a:miter lim="800000"/>
            <a:headEnd/>
            <a:tailEnd/>
          </a:ln>
        </p:spPr>
        <p:txBody>
          <a:bodyPr vert="horz" wrap="square" lIns="91486" tIns="45744" rIns="91486" bIns="45744" numCol="1" anchor="t" anchorCtr="0" compatLnSpc="1">
            <a:prstTxWarp prst="textNoShape">
              <a:avLst/>
            </a:prstTxWarp>
          </a:bodyPr>
          <a:lstStyle>
            <a:lvl1pPr algn="r" defTabSz="911954">
              <a:defRPr sz="1200">
                <a:ea typeface="ＭＳ Ｐゴシック" pitchFamily="50" charset="-128"/>
                <a:cs typeface="+mn-cs"/>
              </a:defRPr>
            </a:lvl1pPr>
          </a:lstStyle>
          <a:p>
            <a:pPr>
              <a:defRPr/>
            </a:pPr>
            <a:r>
              <a:rPr lang="ja-JP" altLang="en-US"/>
              <a:t>2007/10/29</a:t>
            </a:r>
            <a:endParaRPr lang="en-US" altLang="ja-JP"/>
          </a:p>
        </p:txBody>
      </p:sp>
      <p:sp>
        <p:nvSpPr>
          <p:cNvPr id="17412" name="Rectangle 4"/>
          <p:cNvSpPr>
            <a:spLocks noGrp="1" noRot="1" noChangeAspect="1" noChangeArrowheads="1" noTextEdit="1"/>
          </p:cNvSpPr>
          <p:nvPr>
            <p:ph type="sldImg" idx="2"/>
          </p:nvPr>
        </p:nvSpPr>
        <p:spPr bwMode="auto">
          <a:xfrm>
            <a:off x="901700" y="739775"/>
            <a:ext cx="4938713" cy="370363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74688" y="4689475"/>
            <a:ext cx="5394325" cy="4443413"/>
          </a:xfrm>
          <a:prstGeom prst="rect">
            <a:avLst/>
          </a:prstGeom>
          <a:noFill/>
          <a:ln w="9525">
            <a:noFill/>
            <a:miter lim="800000"/>
            <a:headEnd/>
            <a:tailEnd/>
          </a:ln>
        </p:spPr>
        <p:txBody>
          <a:bodyPr vert="horz" wrap="square" lIns="91486" tIns="45744" rIns="91486" bIns="45744"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5126" name="Rectangle 6"/>
          <p:cNvSpPr>
            <a:spLocks noGrp="1" noChangeArrowheads="1"/>
          </p:cNvSpPr>
          <p:nvPr>
            <p:ph type="ftr" sz="quarter" idx="4"/>
          </p:nvPr>
        </p:nvSpPr>
        <p:spPr bwMode="auto">
          <a:xfrm>
            <a:off x="0" y="9377363"/>
            <a:ext cx="2921000" cy="493712"/>
          </a:xfrm>
          <a:prstGeom prst="rect">
            <a:avLst/>
          </a:prstGeom>
          <a:noFill/>
          <a:ln w="9525">
            <a:noFill/>
            <a:miter lim="800000"/>
            <a:headEnd/>
            <a:tailEnd/>
          </a:ln>
        </p:spPr>
        <p:txBody>
          <a:bodyPr vert="horz" wrap="square" lIns="91486" tIns="45744" rIns="91486" bIns="45744" numCol="1" anchor="b" anchorCtr="0" compatLnSpc="1">
            <a:prstTxWarp prst="textNoShape">
              <a:avLst/>
            </a:prstTxWarp>
          </a:bodyPr>
          <a:lstStyle>
            <a:lvl1pPr algn="l" defTabSz="911954">
              <a:defRPr sz="1200">
                <a:ea typeface="ＭＳ Ｐゴシック" pitchFamily="50" charset="-128"/>
                <a:cs typeface="+mn-cs"/>
              </a:defRPr>
            </a:lvl1pPr>
          </a:lstStyle>
          <a:p>
            <a:pPr>
              <a:defRPr/>
            </a:pPr>
            <a:endParaRPr lang="en-US" altLang="ja-JP"/>
          </a:p>
        </p:txBody>
      </p:sp>
      <p:sp>
        <p:nvSpPr>
          <p:cNvPr id="5127" name="Rectangle 7"/>
          <p:cNvSpPr>
            <a:spLocks noGrp="1" noChangeArrowheads="1"/>
          </p:cNvSpPr>
          <p:nvPr>
            <p:ph type="sldNum" sz="quarter" idx="5"/>
          </p:nvPr>
        </p:nvSpPr>
        <p:spPr bwMode="auto">
          <a:xfrm>
            <a:off x="3819525" y="9377363"/>
            <a:ext cx="2921000" cy="493712"/>
          </a:xfrm>
          <a:prstGeom prst="rect">
            <a:avLst/>
          </a:prstGeom>
          <a:noFill/>
          <a:ln w="9525">
            <a:noFill/>
            <a:miter lim="800000"/>
            <a:headEnd/>
            <a:tailEnd/>
          </a:ln>
        </p:spPr>
        <p:txBody>
          <a:bodyPr vert="horz" wrap="square" lIns="91486" tIns="45744" rIns="91486" bIns="45744" numCol="1" anchor="b" anchorCtr="0" compatLnSpc="1">
            <a:prstTxWarp prst="textNoShape">
              <a:avLst/>
            </a:prstTxWarp>
          </a:bodyPr>
          <a:lstStyle>
            <a:lvl1pPr algn="r" defTabSz="911954">
              <a:defRPr sz="1200">
                <a:ea typeface="ＭＳ Ｐゴシック" pitchFamily="50" charset="-128"/>
                <a:cs typeface="+mn-cs"/>
              </a:defRPr>
            </a:lvl1pPr>
          </a:lstStyle>
          <a:p>
            <a:pPr>
              <a:defRPr/>
            </a:pPr>
            <a:fld id="{5E2BD853-D2CA-4DC2-BBEC-E0AC53623368}" type="slidenum">
              <a:rPr lang="en-US" altLang="ja-JP"/>
              <a:pPr>
                <a:defRPr/>
              </a:pPr>
              <a:t>‹#›</a:t>
            </a:fld>
            <a:endParaRPr lang="en-US" altLang="ja-JP"/>
          </a:p>
        </p:txBody>
      </p:sp>
    </p:spTree>
    <p:extLst>
      <p:ext uri="{BB962C8B-B14F-4D97-AF65-F5344CB8AC3E}">
        <p14:creationId xmlns:p14="http://schemas.microsoft.com/office/powerpoint/2010/main" val="791376360"/>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txBox="1">
            <a:spLocks noGrp="1" noChangeArrowheads="1"/>
          </p:cNvSpPr>
          <p:nvPr/>
        </p:nvSpPr>
        <p:spPr bwMode="auto">
          <a:xfrm>
            <a:off x="3819525" y="0"/>
            <a:ext cx="2921000" cy="493713"/>
          </a:xfrm>
          <a:prstGeom prst="rect">
            <a:avLst/>
          </a:prstGeom>
          <a:noFill/>
          <a:ln w="9525">
            <a:noFill/>
            <a:miter lim="800000"/>
            <a:headEnd/>
            <a:tailEnd/>
          </a:ln>
        </p:spPr>
        <p:txBody>
          <a:bodyPr lIns="91486" tIns="45744" rIns="91486" bIns="45744"/>
          <a:lstStyle/>
          <a:p>
            <a:pPr algn="r" defTabSz="911225"/>
            <a:r>
              <a:rPr lang="ja-JP" altLang="en-US" sz="1200"/>
              <a:t>2007/10/29</a:t>
            </a:r>
            <a:endParaRPr lang="en-US" altLang="ja-JP" sz="1200"/>
          </a:p>
        </p:txBody>
      </p:sp>
      <p:sp>
        <p:nvSpPr>
          <p:cNvPr id="20482" name="Rectangle 7"/>
          <p:cNvSpPr txBox="1">
            <a:spLocks noGrp="1" noChangeArrowheads="1"/>
          </p:cNvSpPr>
          <p:nvPr/>
        </p:nvSpPr>
        <p:spPr bwMode="auto">
          <a:xfrm>
            <a:off x="3819525" y="9377363"/>
            <a:ext cx="2921000" cy="493712"/>
          </a:xfrm>
          <a:prstGeom prst="rect">
            <a:avLst/>
          </a:prstGeom>
          <a:noFill/>
          <a:ln w="9525">
            <a:noFill/>
            <a:miter lim="800000"/>
            <a:headEnd/>
            <a:tailEnd/>
          </a:ln>
        </p:spPr>
        <p:txBody>
          <a:bodyPr lIns="91486" tIns="45744" rIns="91486" bIns="45744" anchor="b"/>
          <a:lstStyle/>
          <a:p>
            <a:pPr algn="r" defTabSz="911225"/>
            <a:fld id="{670E8453-9787-418C-88AC-1DA06EF16E11}" type="slidenum">
              <a:rPr lang="en-US" altLang="ja-JP" sz="1200"/>
              <a:pPr algn="r" defTabSz="911225"/>
              <a:t>0</a:t>
            </a:fld>
            <a:endParaRPr lang="en-US" altLang="ja-JP"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r>
              <a:rPr lang="en-US" altLang="ja-JP" smtClean="0"/>
              <a:t>Total 25min</a:t>
            </a:r>
          </a:p>
          <a:p>
            <a:pPr eaLnBrk="1" hangingPunct="1"/>
            <a:r>
              <a:rPr lang="en-US" altLang="ja-JP" smtClean="0"/>
              <a:t>20-22 minutes for talk</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ln/>
        </p:spPr>
      </p:sp>
      <p:sp>
        <p:nvSpPr>
          <p:cNvPr id="44034" name="Notes Placeholder 2"/>
          <p:cNvSpPr>
            <a:spLocks noGrp="1"/>
          </p:cNvSpPr>
          <p:nvPr>
            <p:ph type="body" idx="1"/>
          </p:nvPr>
        </p:nvSpPr>
        <p:spPr>
          <a:noFill/>
          <a:ln/>
        </p:spPr>
        <p:txBody>
          <a:bodyPr/>
          <a:lstStyle/>
          <a:p>
            <a:r>
              <a:rPr lang="en-US" smtClean="0"/>
              <a:t>SIFS determine the time requirement of on/off switching.</a:t>
            </a:r>
          </a:p>
          <a:p>
            <a:r>
              <a:rPr lang="en-US" smtClean="0"/>
              <a:t>Fast awaking is required</a:t>
            </a:r>
          </a:p>
          <a:p>
            <a:endParaRPr lang="en-US" smtClean="0"/>
          </a:p>
        </p:txBody>
      </p:sp>
      <p:sp>
        <p:nvSpPr>
          <p:cNvPr id="44035" name="Date Placeholder 3"/>
          <p:cNvSpPr>
            <a:spLocks noGrp="1"/>
          </p:cNvSpPr>
          <p:nvPr>
            <p:ph type="dt" sz="quarter" idx="1"/>
          </p:nvPr>
        </p:nvSpPr>
        <p:spPr>
          <a:noFill/>
        </p:spPr>
        <p:txBody>
          <a:bodyPr/>
          <a:lstStyle/>
          <a:p>
            <a:pPr defTabSz="911225"/>
            <a:r>
              <a:rPr lang="ja-JP" altLang="en-US" smtClean="0">
                <a:ea typeface="ＭＳ Ｐゴシック" pitchFamily="34" charset="-128"/>
              </a:rPr>
              <a:t>2007/10/29</a:t>
            </a:r>
            <a:endParaRPr lang="en-US" altLang="ja-JP" smtClean="0">
              <a:ea typeface="ＭＳ Ｐゴシック" pitchFamily="34" charset="-128"/>
            </a:endParaRPr>
          </a:p>
        </p:txBody>
      </p:sp>
      <p:sp>
        <p:nvSpPr>
          <p:cNvPr id="44036" name="Slide Number Placeholder 4"/>
          <p:cNvSpPr>
            <a:spLocks noGrp="1"/>
          </p:cNvSpPr>
          <p:nvPr>
            <p:ph type="sldNum" sz="quarter" idx="5"/>
          </p:nvPr>
        </p:nvSpPr>
        <p:spPr>
          <a:noFill/>
        </p:spPr>
        <p:txBody>
          <a:bodyPr/>
          <a:lstStyle/>
          <a:p>
            <a:pPr defTabSz="911225"/>
            <a:fld id="{F6DD1A68-9712-47C3-81D1-95490D151504}" type="slidenum">
              <a:rPr lang="en-US" altLang="ja-JP" smtClean="0">
                <a:ea typeface="ＭＳ Ｐゴシック" pitchFamily="34" charset="-128"/>
              </a:rPr>
              <a:pPr defTabSz="911225"/>
              <a:t>10</a:t>
            </a:fld>
            <a:endParaRPr lang="en-US" altLang="ja-JP"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a:ln/>
        </p:spPr>
        <p:txBody>
          <a:bodyPr/>
          <a:lstStyle/>
          <a:p>
            <a:r>
              <a:rPr lang="en-US" smtClean="0"/>
              <a:t>Coarse Tr. 4x255=1020 um , Fine Tr. 4x48=192 um</a:t>
            </a:r>
          </a:p>
          <a:p>
            <a:r>
              <a:rPr lang="en-US" smtClean="0"/>
              <a:t>On-chip decoupling cap.=86 pF</a:t>
            </a:r>
          </a:p>
          <a:p>
            <a:r>
              <a:rPr lang="en-US" smtClean="0"/>
              <a:t>R1=R2=50 kohm ,C1=2 pF;</a:t>
            </a:r>
          </a:p>
          <a:p>
            <a:r>
              <a:rPr lang="en-US" smtClean="0"/>
              <a:t>Rfb=5 kohm, Cfb=1 pF;</a:t>
            </a:r>
          </a:p>
          <a:p>
            <a:endParaRPr lang="en-US" smtClean="0"/>
          </a:p>
        </p:txBody>
      </p:sp>
      <p:sp>
        <p:nvSpPr>
          <p:cNvPr id="46083" name="Date Placeholder 3"/>
          <p:cNvSpPr>
            <a:spLocks noGrp="1"/>
          </p:cNvSpPr>
          <p:nvPr>
            <p:ph type="dt" sz="quarter" idx="1"/>
          </p:nvPr>
        </p:nvSpPr>
        <p:spPr>
          <a:noFill/>
        </p:spPr>
        <p:txBody>
          <a:bodyPr/>
          <a:lstStyle/>
          <a:p>
            <a:pPr defTabSz="911225"/>
            <a:r>
              <a:rPr lang="ja-JP" altLang="en-US" smtClean="0">
                <a:ea typeface="ＭＳ Ｐゴシック" pitchFamily="34" charset="-128"/>
              </a:rPr>
              <a:t>2007/10/29</a:t>
            </a:r>
            <a:endParaRPr lang="en-US" altLang="ja-JP" smtClean="0">
              <a:ea typeface="ＭＳ Ｐゴシック" pitchFamily="34" charset="-128"/>
            </a:endParaRPr>
          </a:p>
        </p:txBody>
      </p:sp>
      <p:sp>
        <p:nvSpPr>
          <p:cNvPr id="46084" name="Slide Number Placeholder 4"/>
          <p:cNvSpPr>
            <a:spLocks noGrp="1"/>
          </p:cNvSpPr>
          <p:nvPr>
            <p:ph type="sldNum" sz="quarter" idx="5"/>
          </p:nvPr>
        </p:nvSpPr>
        <p:spPr>
          <a:noFill/>
        </p:spPr>
        <p:txBody>
          <a:bodyPr/>
          <a:lstStyle/>
          <a:p>
            <a:pPr defTabSz="911225"/>
            <a:fld id="{C1689EF5-BB5A-4C81-9E43-42D94528D18A}" type="slidenum">
              <a:rPr lang="en-US" altLang="ja-JP" smtClean="0">
                <a:ea typeface="ＭＳ Ｐゴシック" pitchFamily="34" charset="-128"/>
              </a:rPr>
              <a:pPr defTabSz="911225"/>
              <a:t>11</a:t>
            </a:fld>
            <a:endParaRPr lang="en-US" altLang="ja-JP"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ln/>
        </p:spPr>
      </p:sp>
      <p:sp>
        <p:nvSpPr>
          <p:cNvPr id="48130" name="Notes Placeholder 2"/>
          <p:cNvSpPr>
            <a:spLocks noGrp="1"/>
          </p:cNvSpPr>
          <p:nvPr>
            <p:ph type="body" idx="1"/>
          </p:nvPr>
        </p:nvSpPr>
        <p:spPr>
          <a:noFill/>
          <a:ln/>
        </p:spPr>
        <p:txBody>
          <a:bodyPr/>
          <a:lstStyle/>
          <a:p>
            <a:r>
              <a:rPr lang="en-US" dirty="0" smtClean="0"/>
              <a:t>Wakeup time is less than 0.1us</a:t>
            </a:r>
          </a:p>
        </p:txBody>
      </p:sp>
      <p:sp>
        <p:nvSpPr>
          <p:cNvPr id="48131" name="Date Placeholder 3"/>
          <p:cNvSpPr>
            <a:spLocks noGrp="1"/>
          </p:cNvSpPr>
          <p:nvPr>
            <p:ph type="dt" sz="quarter" idx="1"/>
          </p:nvPr>
        </p:nvSpPr>
        <p:spPr>
          <a:noFill/>
        </p:spPr>
        <p:txBody>
          <a:bodyPr/>
          <a:lstStyle/>
          <a:p>
            <a:pPr defTabSz="911225"/>
            <a:r>
              <a:rPr lang="ja-JP" altLang="en-US" smtClean="0">
                <a:ea typeface="ＭＳ Ｐゴシック" pitchFamily="34" charset="-128"/>
              </a:rPr>
              <a:t>2007/10/29</a:t>
            </a:r>
            <a:endParaRPr lang="en-US" altLang="ja-JP" smtClean="0">
              <a:ea typeface="ＭＳ Ｐゴシック" pitchFamily="34" charset="-128"/>
            </a:endParaRPr>
          </a:p>
        </p:txBody>
      </p:sp>
      <p:sp>
        <p:nvSpPr>
          <p:cNvPr id="48132" name="Slide Number Placeholder 4"/>
          <p:cNvSpPr>
            <a:spLocks noGrp="1"/>
          </p:cNvSpPr>
          <p:nvPr>
            <p:ph type="sldNum" sz="quarter" idx="5"/>
          </p:nvPr>
        </p:nvSpPr>
        <p:spPr>
          <a:noFill/>
        </p:spPr>
        <p:txBody>
          <a:bodyPr/>
          <a:lstStyle/>
          <a:p>
            <a:pPr defTabSz="911225"/>
            <a:fld id="{3BC80992-4215-4773-AB66-0FDC1F5BA0E6}" type="slidenum">
              <a:rPr lang="en-US" altLang="ja-JP" smtClean="0">
                <a:ea typeface="ＭＳ Ｐゴシック" pitchFamily="34" charset="-128"/>
              </a:rPr>
              <a:pPr defTabSz="911225"/>
              <a:t>12</a:t>
            </a:fld>
            <a:endParaRPr lang="en-US" altLang="ja-JP"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a:ln/>
        </p:spPr>
        <p:txBody>
          <a:bodyPr/>
          <a:lstStyle/>
          <a:p>
            <a:r>
              <a:rPr lang="en-US" smtClean="0"/>
              <a:t>Coarse Tr. 4x255=1020 um , Fine Tr. 4x48=192 um</a:t>
            </a:r>
          </a:p>
          <a:p>
            <a:r>
              <a:rPr lang="en-US" smtClean="0"/>
              <a:t>On-chip decoupling cap.=86 pF</a:t>
            </a:r>
          </a:p>
          <a:p>
            <a:r>
              <a:rPr lang="en-US" smtClean="0"/>
              <a:t>R1=R2=50 kohm ,C1=2 pF;</a:t>
            </a:r>
          </a:p>
          <a:p>
            <a:r>
              <a:rPr lang="en-US" smtClean="0"/>
              <a:t>Rfb=5 kohm, Cfb=1 pF;</a:t>
            </a:r>
          </a:p>
          <a:p>
            <a:endParaRPr lang="en-US" smtClean="0"/>
          </a:p>
        </p:txBody>
      </p:sp>
      <p:sp>
        <p:nvSpPr>
          <p:cNvPr id="46083" name="Date Placeholder 3"/>
          <p:cNvSpPr>
            <a:spLocks noGrp="1"/>
          </p:cNvSpPr>
          <p:nvPr>
            <p:ph type="dt" sz="quarter" idx="1"/>
          </p:nvPr>
        </p:nvSpPr>
        <p:spPr>
          <a:noFill/>
        </p:spPr>
        <p:txBody>
          <a:bodyPr/>
          <a:lstStyle/>
          <a:p>
            <a:pPr defTabSz="911225"/>
            <a:r>
              <a:rPr lang="ja-JP" altLang="en-US" smtClean="0">
                <a:ea typeface="ＭＳ Ｐゴシック" pitchFamily="34" charset="-128"/>
              </a:rPr>
              <a:t>2007/10/29</a:t>
            </a:r>
            <a:endParaRPr lang="en-US" altLang="ja-JP" smtClean="0">
              <a:ea typeface="ＭＳ Ｐゴシック" pitchFamily="34" charset="-128"/>
            </a:endParaRPr>
          </a:p>
        </p:txBody>
      </p:sp>
      <p:sp>
        <p:nvSpPr>
          <p:cNvPr id="46084" name="Slide Number Placeholder 4"/>
          <p:cNvSpPr>
            <a:spLocks noGrp="1"/>
          </p:cNvSpPr>
          <p:nvPr>
            <p:ph type="sldNum" sz="quarter" idx="5"/>
          </p:nvPr>
        </p:nvSpPr>
        <p:spPr>
          <a:noFill/>
        </p:spPr>
        <p:txBody>
          <a:bodyPr/>
          <a:lstStyle/>
          <a:p>
            <a:pPr defTabSz="911225"/>
            <a:fld id="{C1689EF5-BB5A-4C81-9E43-42D94528D18A}" type="slidenum">
              <a:rPr lang="en-US" altLang="ja-JP" smtClean="0">
                <a:ea typeface="ＭＳ Ｐゴシック" pitchFamily="34" charset="-128"/>
              </a:rPr>
              <a:pPr defTabSz="911225"/>
              <a:t>13</a:t>
            </a:fld>
            <a:endParaRPr lang="en-US" altLang="ja-JP"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ln/>
        </p:spPr>
      </p:sp>
      <p:sp>
        <p:nvSpPr>
          <p:cNvPr id="48130" name="Notes Placeholder 2"/>
          <p:cNvSpPr>
            <a:spLocks noGrp="1"/>
          </p:cNvSpPr>
          <p:nvPr>
            <p:ph type="body" idx="1"/>
          </p:nvPr>
        </p:nvSpPr>
        <p:spPr>
          <a:noFill/>
          <a:ln/>
        </p:spPr>
        <p:txBody>
          <a:bodyPr/>
          <a:lstStyle/>
          <a:p>
            <a:r>
              <a:rPr lang="en-US" dirty="0" smtClean="0"/>
              <a:t>Wakeup time is less than 0.1us</a:t>
            </a:r>
          </a:p>
        </p:txBody>
      </p:sp>
      <p:sp>
        <p:nvSpPr>
          <p:cNvPr id="48131" name="Date Placeholder 3"/>
          <p:cNvSpPr>
            <a:spLocks noGrp="1"/>
          </p:cNvSpPr>
          <p:nvPr>
            <p:ph type="dt" sz="quarter" idx="1"/>
          </p:nvPr>
        </p:nvSpPr>
        <p:spPr>
          <a:noFill/>
        </p:spPr>
        <p:txBody>
          <a:bodyPr/>
          <a:lstStyle/>
          <a:p>
            <a:pPr defTabSz="911225"/>
            <a:r>
              <a:rPr lang="ja-JP" altLang="en-US" smtClean="0">
                <a:ea typeface="ＭＳ Ｐゴシック" pitchFamily="34" charset="-128"/>
              </a:rPr>
              <a:t>2007/10/29</a:t>
            </a:r>
            <a:endParaRPr lang="en-US" altLang="ja-JP" smtClean="0">
              <a:ea typeface="ＭＳ Ｐゴシック" pitchFamily="34" charset="-128"/>
            </a:endParaRPr>
          </a:p>
        </p:txBody>
      </p:sp>
      <p:sp>
        <p:nvSpPr>
          <p:cNvPr id="48132" name="Slide Number Placeholder 4"/>
          <p:cNvSpPr>
            <a:spLocks noGrp="1"/>
          </p:cNvSpPr>
          <p:nvPr>
            <p:ph type="sldNum" sz="quarter" idx="5"/>
          </p:nvPr>
        </p:nvSpPr>
        <p:spPr>
          <a:noFill/>
        </p:spPr>
        <p:txBody>
          <a:bodyPr/>
          <a:lstStyle/>
          <a:p>
            <a:pPr defTabSz="911225"/>
            <a:fld id="{3BC80992-4215-4773-AB66-0FDC1F5BA0E6}" type="slidenum">
              <a:rPr lang="en-US" altLang="ja-JP" smtClean="0">
                <a:ea typeface="ＭＳ Ｐゴシック" pitchFamily="34" charset="-128"/>
              </a:rPr>
              <a:pPr defTabSz="911225"/>
              <a:t>14</a:t>
            </a:fld>
            <a:endParaRPr lang="en-US" altLang="ja-JP"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a:ln/>
        </p:spPr>
        <p:txBody>
          <a:bodyPr/>
          <a:lstStyle/>
          <a:p>
            <a:r>
              <a:rPr lang="en-US" smtClean="0"/>
              <a:t>Coarse Tr. 4x255=1020 um , Fine Tr. 4x48=192 um</a:t>
            </a:r>
          </a:p>
          <a:p>
            <a:r>
              <a:rPr lang="en-US" smtClean="0"/>
              <a:t>On-chip decoupling cap.=86 pF</a:t>
            </a:r>
          </a:p>
          <a:p>
            <a:r>
              <a:rPr lang="en-US" smtClean="0"/>
              <a:t>R1=R2=50 kohm ,C1=2 pF;</a:t>
            </a:r>
          </a:p>
          <a:p>
            <a:r>
              <a:rPr lang="en-US" smtClean="0"/>
              <a:t>Rfb=5 kohm, Cfb=1 pF;</a:t>
            </a:r>
          </a:p>
          <a:p>
            <a:endParaRPr lang="en-US" smtClean="0"/>
          </a:p>
        </p:txBody>
      </p:sp>
      <p:sp>
        <p:nvSpPr>
          <p:cNvPr id="46083" name="Date Placeholder 3"/>
          <p:cNvSpPr>
            <a:spLocks noGrp="1"/>
          </p:cNvSpPr>
          <p:nvPr>
            <p:ph type="dt" sz="quarter" idx="1"/>
          </p:nvPr>
        </p:nvSpPr>
        <p:spPr>
          <a:noFill/>
        </p:spPr>
        <p:txBody>
          <a:bodyPr/>
          <a:lstStyle/>
          <a:p>
            <a:pPr defTabSz="911225"/>
            <a:r>
              <a:rPr lang="ja-JP" altLang="en-US" smtClean="0">
                <a:ea typeface="ＭＳ Ｐゴシック" pitchFamily="34" charset="-128"/>
              </a:rPr>
              <a:t>2007/10/29</a:t>
            </a:r>
            <a:endParaRPr lang="en-US" altLang="ja-JP" smtClean="0">
              <a:ea typeface="ＭＳ Ｐゴシック" pitchFamily="34" charset="-128"/>
            </a:endParaRPr>
          </a:p>
        </p:txBody>
      </p:sp>
      <p:sp>
        <p:nvSpPr>
          <p:cNvPr id="46084" name="Slide Number Placeholder 4"/>
          <p:cNvSpPr>
            <a:spLocks noGrp="1"/>
          </p:cNvSpPr>
          <p:nvPr>
            <p:ph type="sldNum" sz="quarter" idx="5"/>
          </p:nvPr>
        </p:nvSpPr>
        <p:spPr>
          <a:noFill/>
        </p:spPr>
        <p:txBody>
          <a:bodyPr/>
          <a:lstStyle/>
          <a:p>
            <a:pPr defTabSz="911225"/>
            <a:fld id="{C1689EF5-BB5A-4C81-9E43-42D94528D18A}" type="slidenum">
              <a:rPr lang="en-US" altLang="ja-JP" smtClean="0">
                <a:ea typeface="ＭＳ Ｐゴシック" pitchFamily="34" charset="-128"/>
              </a:rPr>
              <a:pPr defTabSz="911225"/>
              <a:t>15</a:t>
            </a:fld>
            <a:endParaRPr lang="en-US" altLang="ja-JP" smtClean="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ln/>
        </p:spPr>
      </p:sp>
      <p:sp>
        <p:nvSpPr>
          <p:cNvPr id="48130" name="Notes Placeholder 2"/>
          <p:cNvSpPr>
            <a:spLocks noGrp="1"/>
          </p:cNvSpPr>
          <p:nvPr>
            <p:ph type="body" idx="1"/>
          </p:nvPr>
        </p:nvSpPr>
        <p:spPr>
          <a:noFill/>
          <a:ln/>
        </p:spPr>
        <p:txBody>
          <a:bodyPr/>
          <a:lstStyle/>
          <a:p>
            <a:r>
              <a:rPr lang="en-US" dirty="0" smtClean="0"/>
              <a:t>Wakeup time is less than 0.1us</a:t>
            </a:r>
          </a:p>
        </p:txBody>
      </p:sp>
      <p:sp>
        <p:nvSpPr>
          <p:cNvPr id="48131" name="Date Placeholder 3"/>
          <p:cNvSpPr>
            <a:spLocks noGrp="1"/>
          </p:cNvSpPr>
          <p:nvPr>
            <p:ph type="dt" sz="quarter" idx="1"/>
          </p:nvPr>
        </p:nvSpPr>
        <p:spPr>
          <a:noFill/>
        </p:spPr>
        <p:txBody>
          <a:bodyPr/>
          <a:lstStyle/>
          <a:p>
            <a:pPr defTabSz="911225"/>
            <a:r>
              <a:rPr lang="ja-JP" altLang="en-US" smtClean="0">
                <a:ea typeface="ＭＳ Ｐゴシック" pitchFamily="34" charset="-128"/>
              </a:rPr>
              <a:t>2007/10/29</a:t>
            </a:r>
            <a:endParaRPr lang="en-US" altLang="ja-JP" smtClean="0">
              <a:ea typeface="ＭＳ Ｐゴシック" pitchFamily="34" charset="-128"/>
            </a:endParaRPr>
          </a:p>
        </p:txBody>
      </p:sp>
      <p:sp>
        <p:nvSpPr>
          <p:cNvPr id="48132" name="Slide Number Placeholder 4"/>
          <p:cNvSpPr>
            <a:spLocks noGrp="1"/>
          </p:cNvSpPr>
          <p:nvPr>
            <p:ph type="sldNum" sz="quarter" idx="5"/>
          </p:nvPr>
        </p:nvSpPr>
        <p:spPr>
          <a:noFill/>
        </p:spPr>
        <p:txBody>
          <a:bodyPr/>
          <a:lstStyle/>
          <a:p>
            <a:pPr defTabSz="911225"/>
            <a:fld id="{3BC80992-4215-4773-AB66-0FDC1F5BA0E6}" type="slidenum">
              <a:rPr lang="en-US" altLang="ja-JP" smtClean="0">
                <a:ea typeface="ＭＳ Ｐゴシック" pitchFamily="34" charset="-128"/>
              </a:rPr>
              <a:pPr defTabSz="911225"/>
              <a:t>16</a:t>
            </a:fld>
            <a:endParaRPr lang="en-US" altLang="ja-JP" smtClean="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a:ln/>
        </p:spPr>
        <p:txBody>
          <a:bodyPr/>
          <a:lstStyle/>
          <a:p>
            <a:r>
              <a:rPr lang="en-US" smtClean="0"/>
              <a:t>Coarse Tr. 4x255=1020 um , Fine Tr. 4x48=192 um</a:t>
            </a:r>
          </a:p>
          <a:p>
            <a:r>
              <a:rPr lang="en-US" smtClean="0"/>
              <a:t>On-chip decoupling cap.=86 pF</a:t>
            </a:r>
          </a:p>
          <a:p>
            <a:r>
              <a:rPr lang="en-US" smtClean="0"/>
              <a:t>R1=R2=50 kohm ,C1=2 pF;</a:t>
            </a:r>
          </a:p>
          <a:p>
            <a:r>
              <a:rPr lang="en-US" smtClean="0"/>
              <a:t>Rfb=5 kohm, Cfb=1 pF;</a:t>
            </a:r>
          </a:p>
          <a:p>
            <a:endParaRPr lang="en-US" smtClean="0"/>
          </a:p>
        </p:txBody>
      </p:sp>
      <p:sp>
        <p:nvSpPr>
          <p:cNvPr id="46083" name="Date Placeholder 3"/>
          <p:cNvSpPr>
            <a:spLocks noGrp="1"/>
          </p:cNvSpPr>
          <p:nvPr>
            <p:ph type="dt" sz="quarter" idx="1"/>
          </p:nvPr>
        </p:nvSpPr>
        <p:spPr>
          <a:noFill/>
        </p:spPr>
        <p:txBody>
          <a:bodyPr/>
          <a:lstStyle/>
          <a:p>
            <a:pPr defTabSz="911225"/>
            <a:r>
              <a:rPr lang="ja-JP" altLang="en-US" smtClean="0">
                <a:ea typeface="ＭＳ Ｐゴシック" pitchFamily="34" charset="-128"/>
              </a:rPr>
              <a:t>2007/10/29</a:t>
            </a:r>
            <a:endParaRPr lang="en-US" altLang="ja-JP" smtClean="0">
              <a:ea typeface="ＭＳ Ｐゴシック" pitchFamily="34" charset="-128"/>
            </a:endParaRPr>
          </a:p>
        </p:txBody>
      </p:sp>
      <p:sp>
        <p:nvSpPr>
          <p:cNvPr id="46084" name="Slide Number Placeholder 4"/>
          <p:cNvSpPr>
            <a:spLocks noGrp="1"/>
          </p:cNvSpPr>
          <p:nvPr>
            <p:ph type="sldNum" sz="quarter" idx="5"/>
          </p:nvPr>
        </p:nvSpPr>
        <p:spPr>
          <a:noFill/>
        </p:spPr>
        <p:txBody>
          <a:bodyPr/>
          <a:lstStyle/>
          <a:p>
            <a:pPr defTabSz="911225"/>
            <a:fld id="{C1689EF5-BB5A-4C81-9E43-42D94528D18A}" type="slidenum">
              <a:rPr lang="en-US" altLang="ja-JP" smtClean="0">
                <a:ea typeface="ＭＳ Ｐゴシック" pitchFamily="34" charset="-128"/>
              </a:rPr>
              <a:pPr defTabSz="911225"/>
              <a:t>17</a:t>
            </a:fld>
            <a:endParaRPr lang="en-US" altLang="ja-JP"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ln/>
        </p:spPr>
      </p:sp>
      <p:sp>
        <p:nvSpPr>
          <p:cNvPr id="52226" name="Notes Placeholder 2"/>
          <p:cNvSpPr>
            <a:spLocks noGrp="1"/>
          </p:cNvSpPr>
          <p:nvPr>
            <p:ph type="body" idx="1"/>
          </p:nvPr>
        </p:nvSpPr>
        <p:spPr>
          <a:noFill/>
          <a:ln/>
        </p:spPr>
        <p:txBody>
          <a:bodyPr/>
          <a:lstStyle/>
          <a:p>
            <a:r>
              <a:rPr lang="en-US" smtClean="0"/>
              <a:t>2x20 um/0.06 um; 2x30 um/0.06 um; 2x40 um/0.06 um;</a:t>
            </a:r>
          </a:p>
          <a:p>
            <a:endParaRPr lang="en-US" smtClean="0"/>
          </a:p>
          <a:p>
            <a:r>
              <a:rPr lang="en-US" smtClean="0"/>
              <a:t>Power requirement for each transistor is relieved</a:t>
            </a:r>
          </a:p>
          <a:p>
            <a:endParaRPr lang="en-US" smtClean="0"/>
          </a:p>
          <a:p>
            <a:r>
              <a:rPr lang="en-US" smtClean="0"/>
              <a:t>The HCI effects on the PA are further alleviated owing to the adoption of the differential topology</a:t>
            </a:r>
          </a:p>
        </p:txBody>
      </p:sp>
      <p:sp>
        <p:nvSpPr>
          <p:cNvPr id="52227" name="Date Placeholder 3"/>
          <p:cNvSpPr>
            <a:spLocks noGrp="1"/>
          </p:cNvSpPr>
          <p:nvPr>
            <p:ph type="dt" sz="quarter" idx="1"/>
          </p:nvPr>
        </p:nvSpPr>
        <p:spPr>
          <a:noFill/>
        </p:spPr>
        <p:txBody>
          <a:bodyPr/>
          <a:lstStyle/>
          <a:p>
            <a:pPr defTabSz="911225"/>
            <a:r>
              <a:rPr lang="ja-JP" altLang="en-US" smtClean="0">
                <a:ea typeface="ＭＳ Ｐゴシック" pitchFamily="34" charset="-128"/>
              </a:rPr>
              <a:t>2007/10/29</a:t>
            </a:r>
            <a:endParaRPr lang="en-US" altLang="ja-JP" smtClean="0">
              <a:ea typeface="ＭＳ Ｐゴシック" pitchFamily="34" charset="-128"/>
            </a:endParaRPr>
          </a:p>
        </p:txBody>
      </p:sp>
      <p:sp>
        <p:nvSpPr>
          <p:cNvPr id="52228" name="Slide Number Placeholder 4"/>
          <p:cNvSpPr>
            <a:spLocks noGrp="1"/>
          </p:cNvSpPr>
          <p:nvPr>
            <p:ph type="sldNum" sz="quarter" idx="5"/>
          </p:nvPr>
        </p:nvSpPr>
        <p:spPr>
          <a:noFill/>
        </p:spPr>
        <p:txBody>
          <a:bodyPr/>
          <a:lstStyle/>
          <a:p>
            <a:pPr defTabSz="911225"/>
            <a:fld id="{C0685EA2-9C7A-4E35-AB10-A37F8AE4F5AE}" type="slidenum">
              <a:rPr lang="en-US" altLang="ja-JP" smtClean="0">
                <a:ea typeface="ＭＳ Ｐゴシック" pitchFamily="34" charset="-128"/>
              </a:rPr>
              <a:pPr defTabSz="911225"/>
              <a:t>18</a:t>
            </a:fld>
            <a:endParaRPr lang="en-US" altLang="ja-JP" smtClean="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54274" name="Notes Placeholder 2"/>
          <p:cNvSpPr>
            <a:spLocks noGrp="1"/>
          </p:cNvSpPr>
          <p:nvPr>
            <p:ph type="body" idx="1"/>
          </p:nvPr>
        </p:nvSpPr>
        <p:spPr>
          <a:noFill/>
          <a:ln/>
        </p:spPr>
        <p:txBody>
          <a:bodyPr/>
          <a:lstStyle/>
          <a:p>
            <a:r>
              <a:rPr lang="en-US" smtClean="0"/>
              <a:t>PA core 0.132mm</a:t>
            </a:r>
            <a:r>
              <a:rPr lang="en-US" baseline="30000" smtClean="0"/>
              <a:t>2</a:t>
            </a:r>
            <a:r>
              <a:rPr lang="en-US" smtClean="0"/>
              <a:t>; LDO 0.025mm</a:t>
            </a:r>
            <a:r>
              <a:rPr lang="en-US" baseline="30000" smtClean="0"/>
              <a:t>2</a:t>
            </a:r>
            <a:r>
              <a:rPr lang="en-US" smtClean="0"/>
              <a:t>; C</a:t>
            </a:r>
            <a:r>
              <a:rPr lang="en-US" baseline="-25000" smtClean="0"/>
              <a:t>L</a:t>
            </a:r>
            <a:r>
              <a:rPr lang="en-US" smtClean="0"/>
              <a:t> 86 pF, 0.051mm</a:t>
            </a:r>
            <a:r>
              <a:rPr lang="en-US" baseline="30000" smtClean="0"/>
              <a:t>2</a:t>
            </a:r>
          </a:p>
          <a:p>
            <a:endParaRPr lang="en-US" smtClean="0"/>
          </a:p>
        </p:txBody>
      </p:sp>
      <p:sp>
        <p:nvSpPr>
          <p:cNvPr id="54275" name="Date Placeholder 3"/>
          <p:cNvSpPr>
            <a:spLocks noGrp="1"/>
          </p:cNvSpPr>
          <p:nvPr>
            <p:ph type="dt" sz="quarter" idx="1"/>
          </p:nvPr>
        </p:nvSpPr>
        <p:spPr>
          <a:noFill/>
        </p:spPr>
        <p:txBody>
          <a:bodyPr/>
          <a:lstStyle/>
          <a:p>
            <a:pPr defTabSz="911225"/>
            <a:r>
              <a:rPr lang="ja-JP" altLang="en-US" smtClean="0">
                <a:ea typeface="ＭＳ Ｐゴシック" pitchFamily="34" charset="-128"/>
              </a:rPr>
              <a:t>2007/10/29</a:t>
            </a:r>
            <a:endParaRPr lang="en-US" altLang="ja-JP" smtClean="0">
              <a:ea typeface="ＭＳ Ｐゴシック" pitchFamily="34" charset="-128"/>
            </a:endParaRPr>
          </a:p>
        </p:txBody>
      </p:sp>
      <p:sp>
        <p:nvSpPr>
          <p:cNvPr id="54276" name="Slide Number Placeholder 4"/>
          <p:cNvSpPr>
            <a:spLocks noGrp="1"/>
          </p:cNvSpPr>
          <p:nvPr>
            <p:ph type="sldNum" sz="quarter" idx="5"/>
          </p:nvPr>
        </p:nvSpPr>
        <p:spPr>
          <a:noFill/>
        </p:spPr>
        <p:txBody>
          <a:bodyPr/>
          <a:lstStyle/>
          <a:p>
            <a:pPr defTabSz="911225"/>
            <a:fld id="{D97973C9-B2C2-4FC0-BA9C-EC828E10A684}" type="slidenum">
              <a:rPr lang="en-US" altLang="ja-JP" smtClean="0">
                <a:ea typeface="ＭＳ Ｐゴシック" pitchFamily="34" charset="-128"/>
              </a:rPr>
              <a:pPr defTabSz="911225"/>
              <a:t>19</a:t>
            </a:fld>
            <a:endParaRPr lang="en-US" altLang="ja-JP"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txBox="1">
            <a:spLocks noGrp="1" noChangeArrowheads="1"/>
          </p:cNvSpPr>
          <p:nvPr/>
        </p:nvSpPr>
        <p:spPr bwMode="auto">
          <a:xfrm>
            <a:off x="3819525" y="0"/>
            <a:ext cx="2921000" cy="493713"/>
          </a:xfrm>
          <a:prstGeom prst="rect">
            <a:avLst/>
          </a:prstGeom>
          <a:noFill/>
          <a:ln w="9525">
            <a:noFill/>
            <a:miter lim="800000"/>
            <a:headEnd/>
            <a:tailEnd/>
          </a:ln>
        </p:spPr>
        <p:txBody>
          <a:bodyPr lIns="91486" tIns="45744" rIns="91486" bIns="45744"/>
          <a:lstStyle/>
          <a:p>
            <a:pPr algn="r" defTabSz="911225"/>
            <a:r>
              <a:rPr lang="ja-JP" altLang="en-US" sz="1200"/>
              <a:t>2007/10/29</a:t>
            </a:r>
            <a:endParaRPr lang="en-US" altLang="ja-JP" sz="1200"/>
          </a:p>
        </p:txBody>
      </p:sp>
      <p:sp>
        <p:nvSpPr>
          <p:cNvPr id="22530" name="Rectangle 7"/>
          <p:cNvSpPr txBox="1">
            <a:spLocks noGrp="1" noChangeArrowheads="1"/>
          </p:cNvSpPr>
          <p:nvPr/>
        </p:nvSpPr>
        <p:spPr bwMode="auto">
          <a:xfrm>
            <a:off x="3819525" y="9377363"/>
            <a:ext cx="2921000" cy="493712"/>
          </a:xfrm>
          <a:prstGeom prst="rect">
            <a:avLst/>
          </a:prstGeom>
          <a:noFill/>
          <a:ln w="9525">
            <a:noFill/>
            <a:miter lim="800000"/>
            <a:headEnd/>
            <a:tailEnd/>
          </a:ln>
        </p:spPr>
        <p:txBody>
          <a:bodyPr lIns="91486" tIns="45744" rIns="91486" bIns="45744" anchor="b"/>
          <a:lstStyle/>
          <a:p>
            <a:pPr algn="r" defTabSz="911225"/>
            <a:fld id="{F079DD24-BD8F-464B-87C1-7A2E9A900AD9}" type="slidenum">
              <a:rPr lang="en-US" altLang="ja-JP" sz="1200"/>
              <a:pPr algn="r" defTabSz="911225"/>
              <a:t>1</a:t>
            </a:fld>
            <a:endParaRPr lang="en-US" altLang="ja-JP"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altLang="ja-JP"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a:ln/>
        </p:spPr>
      </p:sp>
      <p:sp>
        <p:nvSpPr>
          <p:cNvPr id="56322" name="Notes Placeholder 2"/>
          <p:cNvSpPr>
            <a:spLocks noGrp="1"/>
          </p:cNvSpPr>
          <p:nvPr>
            <p:ph type="body" idx="1"/>
          </p:nvPr>
        </p:nvSpPr>
        <p:spPr>
          <a:noFill/>
          <a:ln/>
        </p:spPr>
        <p:txBody>
          <a:bodyPr/>
          <a:lstStyle/>
          <a:p>
            <a:r>
              <a:rPr lang="en-US" smtClean="0"/>
              <a:t>3-dB bandwidth is about 13 GHz (from 53 GHz to 66 GHz);</a:t>
            </a:r>
          </a:p>
          <a:p>
            <a:r>
              <a:rPr lang="en-US" smtClean="0"/>
              <a:t>Peak gain =19.7 dB@59 GHz, V</a:t>
            </a:r>
            <a:r>
              <a:rPr lang="en-US" baseline="-25000" smtClean="0"/>
              <a:t>PA</a:t>
            </a:r>
            <a:r>
              <a:rPr lang="en-US" smtClean="0"/>
              <a:t>=1.0 V;</a:t>
            </a:r>
          </a:p>
          <a:p>
            <a:r>
              <a:rPr lang="en-US" smtClean="0"/>
              <a:t>Peak gain =17.0 dB@59 GHz, V</a:t>
            </a:r>
            <a:r>
              <a:rPr lang="en-US" baseline="-25000" smtClean="0"/>
              <a:t>PA</a:t>
            </a:r>
            <a:r>
              <a:rPr lang="en-US" smtClean="0"/>
              <a:t>=0.7 V;</a:t>
            </a:r>
          </a:p>
          <a:p>
            <a:endParaRPr lang="en-US" smtClean="0"/>
          </a:p>
        </p:txBody>
      </p:sp>
      <p:sp>
        <p:nvSpPr>
          <p:cNvPr id="56323" name="Date Placeholder 3"/>
          <p:cNvSpPr>
            <a:spLocks noGrp="1"/>
          </p:cNvSpPr>
          <p:nvPr>
            <p:ph type="dt" sz="quarter" idx="1"/>
          </p:nvPr>
        </p:nvSpPr>
        <p:spPr>
          <a:noFill/>
        </p:spPr>
        <p:txBody>
          <a:bodyPr/>
          <a:lstStyle/>
          <a:p>
            <a:pPr defTabSz="911225"/>
            <a:r>
              <a:rPr lang="ja-JP" altLang="en-US" smtClean="0">
                <a:ea typeface="ＭＳ Ｐゴシック" pitchFamily="34" charset="-128"/>
              </a:rPr>
              <a:t>2007/10/29</a:t>
            </a:r>
            <a:endParaRPr lang="en-US" altLang="ja-JP" smtClean="0">
              <a:ea typeface="ＭＳ Ｐゴシック" pitchFamily="34" charset="-128"/>
            </a:endParaRPr>
          </a:p>
        </p:txBody>
      </p:sp>
      <p:sp>
        <p:nvSpPr>
          <p:cNvPr id="56324" name="Slide Number Placeholder 4"/>
          <p:cNvSpPr>
            <a:spLocks noGrp="1"/>
          </p:cNvSpPr>
          <p:nvPr>
            <p:ph type="sldNum" sz="quarter" idx="5"/>
          </p:nvPr>
        </p:nvSpPr>
        <p:spPr>
          <a:noFill/>
        </p:spPr>
        <p:txBody>
          <a:bodyPr/>
          <a:lstStyle/>
          <a:p>
            <a:pPr defTabSz="911225"/>
            <a:fld id="{A0741D4B-8435-4002-AA3F-2C78AC95509D}" type="slidenum">
              <a:rPr lang="en-US" altLang="ja-JP" smtClean="0">
                <a:ea typeface="ＭＳ Ｐゴシック" pitchFamily="34" charset="-128"/>
              </a:rPr>
              <a:pPr defTabSz="911225"/>
              <a:t>20</a:t>
            </a:fld>
            <a:endParaRPr lang="en-US" altLang="ja-JP" smtClean="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a:noFill/>
          <a:ln/>
        </p:spPr>
        <p:txBody>
          <a:bodyPr/>
          <a:lstStyle/>
          <a:p>
            <a:endParaRPr lang="en-US" smtClean="0"/>
          </a:p>
        </p:txBody>
      </p:sp>
      <p:sp>
        <p:nvSpPr>
          <p:cNvPr id="58371" name="Date Placeholder 3"/>
          <p:cNvSpPr>
            <a:spLocks noGrp="1"/>
          </p:cNvSpPr>
          <p:nvPr>
            <p:ph type="dt" sz="quarter" idx="1"/>
          </p:nvPr>
        </p:nvSpPr>
        <p:spPr>
          <a:noFill/>
        </p:spPr>
        <p:txBody>
          <a:bodyPr/>
          <a:lstStyle/>
          <a:p>
            <a:pPr defTabSz="911225"/>
            <a:r>
              <a:rPr lang="ja-JP" altLang="en-US" smtClean="0">
                <a:ea typeface="ＭＳ Ｐゴシック" pitchFamily="34" charset="-128"/>
              </a:rPr>
              <a:t>2007/10/29</a:t>
            </a:r>
            <a:endParaRPr lang="en-US" altLang="ja-JP" smtClean="0">
              <a:ea typeface="ＭＳ Ｐゴシック" pitchFamily="34" charset="-128"/>
            </a:endParaRPr>
          </a:p>
        </p:txBody>
      </p:sp>
      <p:sp>
        <p:nvSpPr>
          <p:cNvPr id="58372" name="Slide Number Placeholder 4"/>
          <p:cNvSpPr>
            <a:spLocks noGrp="1"/>
          </p:cNvSpPr>
          <p:nvPr>
            <p:ph type="sldNum" sz="quarter" idx="5"/>
          </p:nvPr>
        </p:nvSpPr>
        <p:spPr>
          <a:noFill/>
        </p:spPr>
        <p:txBody>
          <a:bodyPr/>
          <a:lstStyle/>
          <a:p>
            <a:pPr defTabSz="911225"/>
            <a:fld id="{0CE13F2B-60C5-4360-84B3-47550D185088}" type="slidenum">
              <a:rPr lang="en-US" altLang="ja-JP" smtClean="0">
                <a:ea typeface="ＭＳ Ｐゴシック" pitchFamily="34" charset="-128"/>
              </a:rPr>
              <a:pPr defTabSz="911225"/>
              <a:t>21</a:t>
            </a:fld>
            <a:endParaRPr lang="en-US" altLang="ja-JP" smtClean="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ln/>
        </p:spPr>
      </p:sp>
      <p:sp>
        <p:nvSpPr>
          <p:cNvPr id="60418" name="Notes Placeholder 2"/>
          <p:cNvSpPr>
            <a:spLocks noGrp="1"/>
          </p:cNvSpPr>
          <p:nvPr>
            <p:ph type="body" idx="1"/>
          </p:nvPr>
        </p:nvSpPr>
        <p:spPr>
          <a:noFill/>
          <a:ln/>
        </p:spPr>
        <p:txBody>
          <a:bodyPr/>
          <a:lstStyle/>
          <a:p>
            <a:r>
              <a:rPr lang="en-US" smtClean="0"/>
              <a:t>V</a:t>
            </a:r>
            <a:r>
              <a:rPr lang="en-US" baseline="-25000" smtClean="0"/>
              <a:t>PA</a:t>
            </a:r>
            <a:r>
              <a:rPr lang="en-US" smtClean="0"/>
              <a:t>=1.00 V, P</a:t>
            </a:r>
            <a:r>
              <a:rPr lang="en-US" baseline="-25000" smtClean="0"/>
              <a:t>out</a:t>
            </a:r>
            <a:r>
              <a:rPr lang="en-US" smtClean="0"/>
              <a:t>=10 dBm, lifetime=0.2 year;A1=0.1512,N1=0.2674</a:t>
            </a:r>
          </a:p>
          <a:p>
            <a:r>
              <a:rPr lang="en-US" smtClean="0"/>
              <a:t>V</a:t>
            </a:r>
            <a:r>
              <a:rPr lang="en-US" baseline="-25000" smtClean="0"/>
              <a:t>PA</a:t>
            </a:r>
            <a:r>
              <a:rPr lang="en-US" smtClean="0"/>
              <a:t>=1.00 V, P</a:t>
            </a:r>
            <a:r>
              <a:rPr lang="en-US" baseline="-25000" smtClean="0"/>
              <a:t>out</a:t>
            </a:r>
            <a:r>
              <a:rPr lang="en-US" smtClean="0"/>
              <a:t>=5 dBm, lifetime=1.8 year;A2=0.0532,N2=0.2936</a:t>
            </a:r>
          </a:p>
          <a:p>
            <a:r>
              <a:rPr lang="en-US" smtClean="0"/>
              <a:t>V</a:t>
            </a:r>
            <a:r>
              <a:rPr lang="en-US" baseline="-25000" smtClean="0"/>
              <a:t>PA</a:t>
            </a:r>
            <a:r>
              <a:rPr lang="en-US" smtClean="0"/>
              <a:t>=0.75 V, P</a:t>
            </a:r>
            <a:r>
              <a:rPr lang="en-US" baseline="-25000" smtClean="0"/>
              <a:t>out</a:t>
            </a:r>
            <a:r>
              <a:rPr lang="en-US" smtClean="0"/>
              <a:t>=5 dBm, lifetime&gt;30 year;A3=0.003,N3=0.294</a:t>
            </a:r>
          </a:p>
          <a:p>
            <a:r>
              <a:rPr lang="en-US" smtClean="0"/>
              <a:t>Freq. = 60 GHz</a:t>
            </a:r>
          </a:p>
          <a:p>
            <a:endParaRPr lang="en-US" smtClean="0"/>
          </a:p>
        </p:txBody>
      </p:sp>
      <p:sp>
        <p:nvSpPr>
          <p:cNvPr id="60419" name="Date Placeholder 3"/>
          <p:cNvSpPr>
            <a:spLocks noGrp="1"/>
          </p:cNvSpPr>
          <p:nvPr>
            <p:ph type="dt" sz="quarter" idx="1"/>
          </p:nvPr>
        </p:nvSpPr>
        <p:spPr>
          <a:noFill/>
        </p:spPr>
        <p:txBody>
          <a:bodyPr/>
          <a:lstStyle/>
          <a:p>
            <a:pPr defTabSz="911225"/>
            <a:r>
              <a:rPr lang="ja-JP" altLang="en-US" smtClean="0">
                <a:ea typeface="ＭＳ Ｐゴシック" pitchFamily="34" charset="-128"/>
              </a:rPr>
              <a:t>2007/10/29</a:t>
            </a:r>
            <a:endParaRPr lang="en-US" altLang="ja-JP" smtClean="0">
              <a:ea typeface="ＭＳ Ｐゴシック" pitchFamily="34" charset="-128"/>
            </a:endParaRPr>
          </a:p>
        </p:txBody>
      </p:sp>
      <p:sp>
        <p:nvSpPr>
          <p:cNvPr id="60420" name="Slide Number Placeholder 4"/>
          <p:cNvSpPr>
            <a:spLocks noGrp="1"/>
          </p:cNvSpPr>
          <p:nvPr>
            <p:ph type="sldNum" sz="quarter" idx="5"/>
          </p:nvPr>
        </p:nvSpPr>
        <p:spPr>
          <a:noFill/>
        </p:spPr>
        <p:txBody>
          <a:bodyPr/>
          <a:lstStyle/>
          <a:p>
            <a:pPr defTabSz="911225"/>
            <a:fld id="{C2AB9E17-F1F6-4982-AB74-0C4A8B687924}" type="slidenum">
              <a:rPr lang="en-US" altLang="ja-JP" smtClean="0">
                <a:ea typeface="ＭＳ Ｐゴシック" pitchFamily="34" charset="-128"/>
              </a:rPr>
              <a:pPr defTabSz="911225"/>
              <a:t>22</a:t>
            </a:fld>
            <a:endParaRPr lang="en-US" altLang="ja-JP" smtClean="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ln/>
        </p:spPr>
      </p:sp>
      <p:sp>
        <p:nvSpPr>
          <p:cNvPr id="62466" name="Notes Placeholder 2"/>
          <p:cNvSpPr>
            <a:spLocks noGrp="1"/>
          </p:cNvSpPr>
          <p:nvPr>
            <p:ph type="body" idx="1"/>
          </p:nvPr>
        </p:nvSpPr>
        <p:spPr>
          <a:noFill/>
          <a:ln/>
        </p:spPr>
        <p:txBody>
          <a:bodyPr/>
          <a:lstStyle/>
          <a:p>
            <a:r>
              <a:rPr lang="en-US" smtClean="0"/>
              <a:t>channel 3 (61.56 GHz to 63.72 GHz ); symbol rate 1.76 Gs/s</a:t>
            </a:r>
          </a:p>
          <a:p>
            <a:endParaRPr lang="en-US" smtClean="0"/>
          </a:p>
        </p:txBody>
      </p:sp>
      <p:sp>
        <p:nvSpPr>
          <p:cNvPr id="62467" name="Date Placeholder 3"/>
          <p:cNvSpPr>
            <a:spLocks noGrp="1"/>
          </p:cNvSpPr>
          <p:nvPr>
            <p:ph type="dt" sz="quarter" idx="1"/>
          </p:nvPr>
        </p:nvSpPr>
        <p:spPr>
          <a:noFill/>
        </p:spPr>
        <p:txBody>
          <a:bodyPr/>
          <a:lstStyle/>
          <a:p>
            <a:pPr defTabSz="911225"/>
            <a:r>
              <a:rPr lang="ja-JP" altLang="en-US" smtClean="0">
                <a:ea typeface="ＭＳ Ｐゴシック" pitchFamily="34" charset="-128"/>
              </a:rPr>
              <a:t>2007/10/29</a:t>
            </a:r>
            <a:endParaRPr lang="en-US" altLang="ja-JP" smtClean="0">
              <a:ea typeface="ＭＳ Ｐゴシック" pitchFamily="34" charset="-128"/>
            </a:endParaRPr>
          </a:p>
        </p:txBody>
      </p:sp>
      <p:sp>
        <p:nvSpPr>
          <p:cNvPr id="62468" name="Slide Number Placeholder 4"/>
          <p:cNvSpPr>
            <a:spLocks noGrp="1"/>
          </p:cNvSpPr>
          <p:nvPr>
            <p:ph type="sldNum" sz="quarter" idx="5"/>
          </p:nvPr>
        </p:nvSpPr>
        <p:spPr>
          <a:noFill/>
        </p:spPr>
        <p:txBody>
          <a:bodyPr/>
          <a:lstStyle/>
          <a:p>
            <a:pPr defTabSz="911225"/>
            <a:fld id="{3B11FEE8-4019-4480-8746-1B7215A2D387}" type="slidenum">
              <a:rPr lang="en-US" altLang="ja-JP" smtClean="0">
                <a:ea typeface="ＭＳ Ｐゴシック" pitchFamily="34" charset="-128"/>
              </a:rPr>
              <a:pPr defTabSz="911225"/>
              <a:t>23</a:t>
            </a:fld>
            <a:endParaRPr lang="en-US" altLang="ja-JP" smtClean="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ln/>
        </p:spPr>
      </p:sp>
      <p:sp>
        <p:nvSpPr>
          <p:cNvPr id="64514" name="Notes Placeholder 2"/>
          <p:cNvSpPr>
            <a:spLocks noGrp="1"/>
          </p:cNvSpPr>
          <p:nvPr>
            <p:ph type="body" idx="1"/>
          </p:nvPr>
        </p:nvSpPr>
        <p:spPr>
          <a:noFill/>
          <a:ln/>
        </p:spPr>
        <p:txBody>
          <a:bodyPr/>
          <a:lstStyle/>
          <a:p>
            <a:r>
              <a:rPr lang="en-US" smtClean="0"/>
              <a:t>channel 3 (61.56 GHz to 63.72 GHz ); symbol rate 1.76 Gs/s</a:t>
            </a:r>
          </a:p>
          <a:p>
            <a:endParaRPr lang="en-US" smtClean="0"/>
          </a:p>
        </p:txBody>
      </p:sp>
      <p:sp>
        <p:nvSpPr>
          <p:cNvPr id="64515" name="Date Placeholder 3"/>
          <p:cNvSpPr>
            <a:spLocks noGrp="1"/>
          </p:cNvSpPr>
          <p:nvPr>
            <p:ph type="dt" sz="quarter" idx="1"/>
          </p:nvPr>
        </p:nvSpPr>
        <p:spPr>
          <a:noFill/>
        </p:spPr>
        <p:txBody>
          <a:bodyPr/>
          <a:lstStyle/>
          <a:p>
            <a:pPr defTabSz="911225"/>
            <a:r>
              <a:rPr lang="ja-JP" altLang="en-US" smtClean="0">
                <a:ea typeface="ＭＳ Ｐゴシック" pitchFamily="34" charset="-128"/>
              </a:rPr>
              <a:t>2007/10/29</a:t>
            </a:r>
            <a:endParaRPr lang="en-US" altLang="ja-JP" smtClean="0">
              <a:ea typeface="ＭＳ Ｐゴシック" pitchFamily="34" charset="-128"/>
            </a:endParaRPr>
          </a:p>
        </p:txBody>
      </p:sp>
      <p:sp>
        <p:nvSpPr>
          <p:cNvPr id="64516" name="Slide Number Placeholder 4"/>
          <p:cNvSpPr>
            <a:spLocks noGrp="1"/>
          </p:cNvSpPr>
          <p:nvPr>
            <p:ph type="sldNum" sz="quarter" idx="5"/>
          </p:nvPr>
        </p:nvSpPr>
        <p:spPr>
          <a:noFill/>
        </p:spPr>
        <p:txBody>
          <a:bodyPr/>
          <a:lstStyle/>
          <a:p>
            <a:pPr defTabSz="911225"/>
            <a:fld id="{43C7A32F-258B-43D9-814E-17EA59ED0F01}" type="slidenum">
              <a:rPr lang="en-US" altLang="ja-JP" smtClean="0">
                <a:ea typeface="ＭＳ Ｐゴシック" pitchFamily="34" charset="-128"/>
              </a:rPr>
              <a:pPr defTabSz="911225"/>
              <a:t>24</a:t>
            </a:fld>
            <a:endParaRPr lang="en-US" altLang="ja-JP" smtClean="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66562" name="Notes Placeholder 2"/>
          <p:cNvSpPr>
            <a:spLocks noGrp="1"/>
          </p:cNvSpPr>
          <p:nvPr>
            <p:ph type="body" idx="1"/>
          </p:nvPr>
        </p:nvSpPr>
        <p:spPr>
          <a:noFill/>
          <a:ln/>
        </p:spPr>
        <p:txBody>
          <a:bodyPr/>
          <a:lstStyle/>
          <a:p>
            <a:endParaRPr lang="en-US" dirty="0" smtClean="0"/>
          </a:p>
        </p:txBody>
      </p:sp>
      <p:sp>
        <p:nvSpPr>
          <p:cNvPr id="66563" name="Date Placeholder 3"/>
          <p:cNvSpPr>
            <a:spLocks noGrp="1"/>
          </p:cNvSpPr>
          <p:nvPr>
            <p:ph type="dt" sz="quarter" idx="1"/>
          </p:nvPr>
        </p:nvSpPr>
        <p:spPr>
          <a:noFill/>
        </p:spPr>
        <p:txBody>
          <a:bodyPr/>
          <a:lstStyle/>
          <a:p>
            <a:pPr defTabSz="911225"/>
            <a:r>
              <a:rPr lang="ja-JP" altLang="en-US" smtClean="0">
                <a:ea typeface="ＭＳ Ｐゴシック" pitchFamily="34" charset="-128"/>
              </a:rPr>
              <a:t>2007/10/29</a:t>
            </a:r>
            <a:endParaRPr lang="en-US" altLang="ja-JP" smtClean="0">
              <a:ea typeface="ＭＳ Ｐゴシック" pitchFamily="34" charset="-128"/>
            </a:endParaRPr>
          </a:p>
        </p:txBody>
      </p:sp>
      <p:sp>
        <p:nvSpPr>
          <p:cNvPr id="66564" name="Slide Number Placeholder 4"/>
          <p:cNvSpPr>
            <a:spLocks noGrp="1"/>
          </p:cNvSpPr>
          <p:nvPr>
            <p:ph type="sldNum" sz="quarter" idx="5"/>
          </p:nvPr>
        </p:nvSpPr>
        <p:spPr>
          <a:noFill/>
        </p:spPr>
        <p:txBody>
          <a:bodyPr/>
          <a:lstStyle/>
          <a:p>
            <a:pPr defTabSz="911225"/>
            <a:fld id="{841669D8-35D4-47B7-8411-7F0F988076D5}" type="slidenum">
              <a:rPr lang="en-US" altLang="ja-JP" smtClean="0">
                <a:ea typeface="ＭＳ Ｐゴシック" pitchFamily="34" charset="-128"/>
              </a:rPr>
              <a:pPr defTabSz="911225"/>
              <a:t>25</a:t>
            </a:fld>
            <a:endParaRPr lang="en-US" altLang="ja-JP" smtClean="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US" b="1" kern="0" dirty="0" smtClean="0">
                <a:solidFill>
                  <a:srgbClr val="000000"/>
                </a:solidFill>
                <a:ea typeface="宋体" pitchFamily="2" charset="-122"/>
              </a:rPr>
              <a:t>fabricated in a standard 65-nm CMOS process</a:t>
            </a:r>
            <a:endParaRPr lang="en-US" dirty="0"/>
          </a:p>
        </p:txBody>
      </p:sp>
      <p:sp>
        <p:nvSpPr>
          <p:cNvPr id="68611" name="Date Placeholder 3"/>
          <p:cNvSpPr>
            <a:spLocks noGrp="1"/>
          </p:cNvSpPr>
          <p:nvPr>
            <p:ph type="dt" sz="quarter" idx="1"/>
          </p:nvPr>
        </p:nvSpPr>
        <p:spPr>
          <a:noFill/>
        </p:spPr>
        <p:txBody>
          <a:bodyPr/>
          <a:lstStyle/>
          <a:p>
            <a:pPr defTabSz="911225"/>
            <a:r>
              <a:rPr lang="ja-JP" altLang="en-US" smtClean="0">
                <a:ea typeface="ＭＳ Ｐゴシック" pitchFamily="34" charset="-128"/>
              </a:rPr>
              <a:t>2007/10/29</a:t>
            </a:r>
            <a:endParaRPr lang="en-US" altLang="ja-JP" smtClean="0">
              <a:ea typeface="ＭＳ Ｐゴシック" pitchFamily="34" charset="-128"/>
            </a:endParaRPr>
          </a:p>
        </p:txBody>
      </p:sp>
      <p:sp>
        <p:nvSpPr>
          <p:cNvPr id="68612" name="Slide Number Placeholder 4"/>
          <p:cNvSpPr>
            <a:spLocks noGrp="1"/>
          </p:cNvSpPr>
          <p:nvPr>
            <p:ph type="sldNum" sz="quarter" idx="5"/>
          </p:nvPr>
        </p:nvSpPr>
        <p:spPr>
          <a:noFill/>
        </p:spPr>
        <p:txBody>
          <a:bodyPr/>
          <a:lstStyle/>
          <a:p>
            <a:pPr defTabSz="911225"/>
            <a:fld id="{9FDEA522-4E03-4D19-B3C3-CEBD29250A11}" type="slidenum">
              <a:rPr lang="en-US" altLang="ja-JP" smtClean="0">
                <a:ea typeface="ＭＳ Ｐゴシック" pitchFamily="34" charset="-128"/>
              </a:rPr>
              <a:pPr defTabSz="911225"/>
              <a:t>26</a:t>
            </a:fld>
            <a:endParaRPr lang="en-US" altLang="ja-JP" smtClean="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a:ln/>
        </p:spPr>
      </p:sp>
      <p:sp>
        <p:nvSpPr>
          <p:cNvPr id="70658" name="Notes Placeholder 2"/>
          <p:cNvSpPr>
            <a:spLocks noGrp="1"/>
          </p:cNvSpPr>
          <p:nvPr>
            <p:ph type="body" idx="1"/>
          </p:nvPr>
        </p:nvSpPr>
        <p:spPr>
          <a:noFill/>
          <a:ln/>
        </p:spPr>
        <p:txBody>
          <a:bodyPr/>
          <a:lstStyle/>
          <a:p>
            <a:endParaRPr lang="en-US" smtClean="0"/>
          </a:p>
        </p:txBody>
      </p:sp>
      <p:sp>
        <p:nvSpPr>
          <p:cNvPr id="70659" name="Date Placeholder 3"/>
          <p:cNvSpPr>
            <a:spLocks noGrp="1"/>
          </p:cNvSpPr>
          <p:nvPr>
            <p:ph type="dt" sz="quarter" idx="1"/>
          </p:nvPr>
        </p:nvSpPr>
        <p:spPr>
          <a:noFill/>
        </p:spPr>
        <p:txBody>
          <a:bodyPr/>
          <a:lstStyle/>
          <a:p>
            <a:pPr defTabSz="911225"/>
            <a:r>
              <a:rPr lang="ja-JP" altLang="en-US" smtClean="0">
                <a:ea typeface="ＭＳ Ｐゴシック" pitchFamily="34" charset="-128"/>
              </a:rPr>
              <a:t>2007/10/29</a:t>
            </a:r>
            <a:endParaRPr lang="en-US" altLang="ja-JP" smtClean="0">
              <a:ea typeface="ＭＳ Ｐゴシック" pitchFamily="34" charset="-128"/>
            </a:endParaRPr>
          </a:p>
        </p:txBody>
      </p:sp>
      <p:sp>
        <p:nvSpPr>
          <p:cNvPr id="70660" name="Slide Number Placeholder 4"/>
          <p:cNvSpPr>
            <a:spLocks noGrp="1"/>
          </p:cNvSpPr>
          <p:nvPr>
            <p:ph type="sldNum" sz="quarter" idx="5"/>
          </p:nvPr>
        </p:nvSpPr>
        <p:spPr>
          <a:noFill/>
        </p:spPr>
        <p:txBody>
          <a:bodyPr/>
          <a:lstStyle/>
          <a:p>
            <a:pPr defTabSz="911225"/>
            <a:fld id="{52492575-D8D8-4793-ADF4-A9923FE40057}" type="slidenum">
              <a:rPr lang="en-US" altLang="ja-JP" smtClean="0">
                <a:ea typeface="ＭＳ Ｐゴシック" pitchFamily="34" charset="-128"/>
              </a:rPr>
              <a:pPr defTabSz="911225"/>
              <a:t>27</a:t>
            </a:fld>
            <a:endParaRPr lang="en-US" altLang="ja-JP"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a:ln/>
        </p:spPr>
        <p:txBody>
          <a:bodyPr/>
          <a:lstStyle/>
          <a:p>
            <a:r>
              <a:rPr lang="en-US" smtClean="0"/>
              <a:t>Thick‐oxide transistors can be considered as devices from previous technology nodes: 0.25 and 0.18 μm. Their reliable operating voltages are 2.5 and 1.8 V, respectively</a:t>
            </a:r>
          </a:p>
          <a:p>
            <a:endParaRPr lang="en-US" smtClean="0"/>
          </a:p>
          <a:p>
            <a:r>
              <a:rPr lang="en-US" smtClean="0"/>
              <a:t>fmax related to MAG</a:t>
            </a:r>
          </a:p>
        </p:txBody>
      </p:sp>
      <p:sp>
        <p:nvSpPr>
          <p:cNvPr id="25603" name="Date Placeholder 3"/>
          <p:cNvSpPr>
            <a:spLocks noGrp="1"/>
          </p:cNvSpPr>
          <p:nvPr>
            <p:ph type="dt" sz="quarter" idx="1"/>
          </p:nvPr>
        </p:nvSpPr>
        <p:spPr>
          <a:noFill/>
        </p:spPr>
        <p:txBody>
          <a:bodyPr/>
          <a:lstStyle/>
          <a:p>
            <a:pPr defTabSz="911225"/>
            <a:r>
              <a:rPr lang="ja-JP" altLang="en-US" smtClean="0">
                <a:ea typeface="ＭＳ Ｐゴシック" pitchFamily="34" charset="-128"/>
              </a:rPr>
              <a:t>2007/10/29</a:t>
            </a:r>
            <a:endParaRPr lang="en-US" altLang="ja-JP" smtClean="0">
              <a:ea typeface="ＭＳ Ｐゴシック" pitchFamily="34" charset="-128"/>
            </a:endParaRPr>
          </a:p>
        </p:txBody>
      </p:sp>
      <p:sp>
        <p:nvSpPr>
          <p:cNvPr id="25604" name="Slide Number Placeholder 4"/>
          <p:cNvSpPr>
            <a:spLocks noGrp="1"/>
          </p:cNvSpPr>
          <p:nvPr>
            <p:ph type="sldNum" sz="quarter" idx="5"/>
          </p:nvPr>
        </p:nvSpPr>
        <p:spPr>
          <a:noFill/>
        </p:spPr>
        <p:txBody>
          <a:bodyPr/>
          <a:lstStyle/>
          <a:p>
            <a:pPr defTabSz="911225"/>
            <a:fld id="{9F26B86C-BD8E-4FB5-98CC-142659B3194F}" type="slidenum">
              <a:rPr lang="en-US" altLang="ja-JP" smtClean="0">
                <a:ea typeface="ＭＳ Ｐゴシック" pitchFamily="34" charset="-128"/>
              </a:rPr>
              <a:pPr defTabSz="911225"/>
              <a:t>3</a:t>
            </a:fld>
            <a:endParaRPr lang="en-US" altLang="ja-JP"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27650" name="Notes Placeholder 2"/>
          <p:cNvSpPr>
            <a:spLocks noGrp="1"/>
          </p:cNvSpPr>
          <p:nvPr>
            <p:ph type="body" idx="1"/>
          </p:nvPr>
        </p:nvSpPr>
        <p:spPr>
          <a:noFill/>
          <a:ln/>
        </p:spPr>
        <p:txBody>
          <a:bodyPr/>
          <a:lstStyle/>
          <a:p>
            <a:r>
              <a:rPr lang="en-US" smtClean="0"/>
              <a:t>Reliability issue is significant for practical 60-GHz products. HCI (hot-carrier-induced) effects are dominant for the reliability of the advanced CMOS process.</a:t>
            </a:r>
          </a:p>
          <a:p>
            <a:r>
              <a:rPr lang="en-US" smtClean="0"/>
              <a:t>When a large voltage is applied at the drain of the MOSFET, a high lateral-electric field will exist in the channel. The carriers passing through the high field will gain considerable energy and are called as “hot” carriers. Some of these hot carriers can overcome the barrier between the Si and SiO2 and get injected into gate oxide causing various types of oxide damage. Others can create electron-hole pairs by impact ionization.  These effects will degrade the drain current, threshold voltage and transconductance. Therefore reduce the lifetime of the MOSFETs </a:t>
            </a:r>
          </a:p>
          <a:p>
            <a:endParaRPr lang="en-US" smtClean="0"/>
          </a:p>
        </p:txBody>
      </p:sp>
      <p:sp>
        <p:nvSpPr>
          <p:cNvPr id="27651" name="Date Placeholder 3"/>
          <p:cNvSpPr>
            <a:spLocks noGrp="1"/>
          </p:cNvSpPr>
          <p:nvPr>
            <p:ph type="dt" sz="quarter" idx="1"/>
          </p:nvPr>
        </p:nvSpPr>
        <p:spPr>
          <a:noFill/>
        </p:spPr>
        <p:txBody>
          <a:bodyPr/>
          <a:lstStyle/>
          <a:p>
            <a:pPr defTabSz="911225"/>
            <a:r>
              <a:rPr lang="ja-JP" altLang="en-US" smtClean="0">
                <a:ea typeface="ＭＳ Ｐゴシック" pitchFamily="34" charset="-128"/>
              </a:rPr>
              <a:t>2007/10/29</a:t>
            </a:r>
            <a:endParaRPr lang="en-US" altLang="ja-JP" smtClean="0">
              <a:ea typeface="ＭＳ Ｐゴシック" pitchFamily="34" charset="-128"/>
            </a:endParaRPr>
          </a:p>
        </p:txBody>
      </p:sp>
      <p:sp>
        <p:nvSpPr>
          <p:cNvPr id="27652" name="Slide Number Placeholder 4"/>
          <p:cNvSpPr>
            <a:spLocks noGrp="1"/>
          </p:cNvSpPr>
          <p:nvPr>
            <p:ph type="sldNum" sz="quarter" idx="5"/>
          </p:nvPr>
        </p:nvSpPr>
        <p:spPr>
          <a:noFill/>
        </p:spPr>
        <p:txBody>
          <a:bodyPr/>
          <a:lstStyle/>
          <a:p>
            <a:pPr defTabSz="911225"/>
            <a:fld id="{1865CC6C-CBDB-4D11-8ECE-F9EE781EE60E}" type="slidenum">
              <a:rPr lang="en-US" altLang="ja-JP" smtClean="0">
                <a:ea typeface="ＭＳ Ｐゴシック" pitchFamily="34" charset="-128"/>
              </a:rPr>
              <a:pPr defTabSz="911225"/>
              <a:t>4</a:t>
            </a:fld>
            <a:endParaRPr lang="en-US" altLang="ja-JP"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p:spPr>
        <p:txBody>
          <a:bodyPr/>
          <a:lstStyle/>
          <a:p>
            <a:r>
              <a:rPr lang="en-US" dirty="0" smtClean="0"/>
              <a:t>The lifetime is defined as the time when the drain current</a:t>
            </a:r>
          </a:p>
          <a:p>
            <a:r>
              <a:rPr lang="en-US" dirty="0" smtClean="0"/>
              <a:t>of the transistor (</a:t>
            </a:r>
            <a:r>
              <a:rPr lang="en-US" i="1" dirty="0" smtClean="0"/>
              <a:t>I</a:t>
            </a:r>
            <a:r>
              <a:rPr lang="en-US" dirty="0" smtClean="0"/>
              <a:t>DS) decreases by 10% from the unstressed</a:t>
            </a:r>
          </a:p>
          <a:p>
            <a:r>
              <a:rPr lang="en-US" dirty="0" smtClean="0"/>
              <a:t>value.</a:t>
            </a:r>
          </a:p>
        </p:txBody>
      </p:sp>
      <p:sp>
        <p:nvSpPr>
          <p:cNvPr id="29699" name="Date Placeholder 3"/>
          <p:cNvSpPr>
            <a:spLocks noGrp="1"/>
          </p:cNvSpPr>
          <p:nvPr>
            <p:ph type="dt" sz="quarter" idx="1"/>
          </p:nvPr>
        </p:nvSpPr>
        <p:spPr>
          <a:noFill/>
        </p:spPr>
        <p:txBody>
          <a:bodyPr/>
          <a:lstStyle/>
          <a:p>
            <a:pPr defTabSz="911225"/>
            <a:r>
              <a:rPr lang="ja-JP" altLang="en-US" smtClean="0">
                <a:ea typeface="ＭＳ Ｐゴシック" pitchFamily="34" charset="-128"/>
              </a:rPr>
              <a:t>2007/10/29</a:t>
            </a:r>
            <a:endParaRPr lang="en-US" altLang="ja-JP" smtClean="0">
              <a:ea typeface="ＭＳ Ｐゴシック" pitchFamily="34" charset="-128"/>
            </a:endParaRPr>
          </a:p>
        </p:txBody>
      </p:sp>
      <p:sp>
        <p:nvSpPr>
          <p:cNvPr id="29700" name="Slide Number Placeholder 4"/>
          <p:cNvSpPr>
            <a:spLocks noGrp="1"/>
          </p:cNvSpPr>
          <p:nvPr>
            <p:ph type="sldNum" sz="quarter" idx="5"/>
          </p:nvPr>
        </p:nvSpPr>
        <p:spPr>
          <a:noFill/>
        </p:spPr>
        <p:txBody>
          <a:bodyPr/>
          <a:lstStyle/>
          <a:p>
            <a:pPr defTabSz="911225"/>
            <a:fld id="{8E1B0AB8-5759-4E9E-B162-F265C6CB0CC8}" type="slidenum">
              <a:rPr lang="en-US" altLang="ja-JP" smtClean="0">
                <a:ea typeface="ＭＳ Ｐゴシック" pitchFamily="34" charset="-128"/>
              </a:rPr>
              <a:pPr defTabSz="911225"/>
              <a:t>5</a:t>
            </a:fld>
            <a:endParaRPr lang="en-US" altLang="ja-JP"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p:spPr>
        <p:txBody>
          <a:bodyPr/>
          <a:lstStyle/>
          <a:p>
            <a:endParaRPr lang="en-US" dirty="0" smtClean="0"/>
          </a:p>
        </p:txBody>
      </p:sp>
      <p:sp>
        <p:nvSpPr>
          <p:cNvPr id="29699" name="Date Placeholder 3"/>
          <p:cNvSpPr>
            <a:spLocks noGrp="1"/>
          </p:cNvSpPr>
          <p:nvPr>
            <p:ph type="dt" sz="quarter" idx="1"/>
          </p:nvPr>
        </p:nvSpPr>
        <p:spPr>
          <a:noFill/>
        </p:spPr>
        <p:txBody>
          <a:bodyPr/>
          <a:lstStyle/>
          <a:p>
            <a:pPr defTabSz="911225"/>
            <a:r>
              <a:rPr lang="ja-JP" altLang="en-US" smtClean="0">
                <a:ea typeface="ＭＳ Ｐゴシック" pitchFamily="34" charset="-128"/>
              </a:rPr>
              <a:t>2007/10/29</a:t>
            </a:r>
            <a:endParaRPr lang="en-US" altLang="ja-JP" smtClean="0">
              <a:ea typeface="ＭＳ Ｐゴシック" pitchFamily="34" charset="-128"/>
            </a:endParaRPr>
          </a:p>
        </p:txBody>
      </p:sp>
      <p:sp>
        <p:nvSpPr>
          <p:cNvPr id="29700" name="Slide Number Placeholder 4"/>
          <p:cNvSpPr>
            <a:spLocks noGrp="1"/>
          </p:cNvSpPr>
          <p:nvPr>
            <p:ph type="sldNum" sz="quarter" idx="5"/>
          </p:nvPr>
        </p:nvSpPr>
        <p:spPr>
          <a:noFill/>
        </p:spPr>
        <p:txBody>
          <a:bodyPr/>
          <a:lstStyle/>
          <a:p>
            <a:pPr defTabSz="911225"/>
            <a:fld id="{8E1B0AB8-5759-4E9E-B162-F265C6CB0CC8}" type="slidenum">
              <a:rPr lang="en-US" altLang="ja-JP" smtClean="0">
                <a:ea typeface="ＭＳ Ｐゴシック" pitchFamily="34" charset="-128"/>
              </a:rPr>
              <a:pPr defTabSz="911225"/>
              <a:t>6</a:t>
            </a:fld>
            <a:endParaRPr lang="en-US" altLang="ja-JP"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p:spPr>
        <p:txBody>
          <a:bodyPr/>
          <a:lstStyle/>
          <a:p>
            <a:r>
              <a:rPr lang="en-US" smtClean="0"/>
              <a:t>Tr. W 2x10;  K=1.5e-7;b=44.6;</a:t>
            </a:r>
          </a:p>
          <a:p>
            <a:r>
              <a:rPr lang="en-US" smtClean="0"/>
              <a:t>Stress Vds=2 V LT=700 s=12 mins, Vds=1.2 V LT=2e09 (2 billion)=63 years;</a:t>
            </a:r>
          </a:p>
          <a:p>
            <a:r>
              <a:rPr lang="en-US" smtClean="0"/>
              <a:t>Stress Vgs=0.8 V;</a:t>
            </a:r>
          </a:p>
          <a:p>
            <a:r>
              <a:rPr lang="en-US" smtClean="0"/>
              <a:t>Sample Vds=1.2 V Vgs=0.8 V</a:t>
            </a:r>
          </a:p>
          <a:p>
            <a:endParaRPr lang="en-US" smtClean="0"/>
          </a:p>
          <a:p>
            <a:r>
              <a:rPr lang="en-US" smtClean="0"/>
              <a:t>The lifetime is defined as the time when the drain current</a:t>
            </a:r>
          </a:p>
          <a:p>
            <a:r>
              <a:rPr lang="en-US" smtClean="0"/>
              <a:t>of the transistor (</a:t>
            </a:r>
            <a:r>
              <a:rPr lang="en-US" i="1" smtClean="0"/>
              <a:t>I</a:t>
            </a:r>
            <a:r>
              <a:rPr lang="en-US" smtClean="0"/>
              <a:t>DS) decreases by 10% from the unstressed</a:t>
            </a:r>
          </a:p>
          <a:p>
            <a:r>
              <a:rPr lang="en-US" smtClean="0"/>
              <a:t>value.</a:t>
            </a:r>
          </a:p>
        </p:txBody>
      </p:sp>
      <p:sp>
        <p:nvSpPr>
          <p:cNvPr id="29699" name="Date Placeholder 3"/>
          <p:cNvSpPr>
            <a:spLocks noGrp="1"/>
          </p:cNvSpPr>
          <p:nvPr>
            <p:ph type="dt" sz="quarter" idx="1"/>
          </p:nvPr>
        </p:nvSpPr>
        <p:spPr>
          <a:noFill/>
        </p:spPr>
        <p:txBody>
          <a:bodyPr/>
          <a:lstStyle/>
          <a:p>
            <a:pPr defTabSz="911225"/>
            <a:r>
              <a:rPr lang="ja-JP" altLang="en-US" smtClean="0">
                <a:ea typeface="ＭＳ Ｐゴシック" pitchFamily="34" charset="-128"/>
              </a:rPr>
              <a:t>2007/10/29</a:t>
            </a:r>
            <a:endParaRPr lang="en-US" altLang="ja-JP" smtClean="0">
              <a:ea typeface="ＭＳ Ｐゴシック" pitchFamily="34" charset="-128"/>
            </a:endParaRPr>
          </a:p>
        </p:txBody>
      </p:sp>
      <p:sp>
        <p:nvSpPr>
          <p:cNvPr id="29700" name="Slide Number Placeholder 4"/>
          <p:cNvSpPr>
            <a:spLocks noGrp="1"/>
          </p:cNvSpPr>
          <p:nvPr>
            <p:ph type="sldNum" sz="quarter" idx="5"/>
          </p:nvPr>
        </p:nvSpPr>
        <p:spPr>
          <a:noFill/>
        </p:spPr>
        <p:txBody>
          <a:bodyPr/>
          <a:lstStyle/>
          <a:p>
            <a:pPr defTabSz="911225"/>
            <a:fld id="{8E1B0AB8-5759-4E9E-B162-F265C6CB0CC8}" type="slidenum">
              <a:rPr lang="en-US" altLang="ja-JP" smtClean="0">
                <a:ea typeface="ＭＳ Ｐゴシック" pitchFamily="34" charset="-128"/>
              </a:rPr>
              <a:pPr defTabSz="911225"/>
              <a:t>7</a:t>
            </a:fld>
            <a:endParaRPr lang="en-US" altLang="ja-JP"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p:spPr>
        <p:txBody>
          <a:bodyPr/>
          <a:lstStyle/>
          <a:p>
            <a:r>
              <a:rPr lang="en-US" dirty="0" smtClean="0"/>
              <a:t>Tr. W=2x40 um; A=0.5053; n=0.333; Lifetime=8000s=2 hours; </a:t>
            </a:r>
          </a:p>
          <a:p>
            <a:r>
              <a:rPr lang="en-US" dirty="0" smtClean="0"/>
              <a:t>Bias </a:t>
            </a:r>
            <a:r>
              <a:rPr lang="en-US" dirty="0" err="1" smtClean="0"/>
              <a:t>Vds</a:t>
            </a:r>
            <a:r>
              <a:rPr lang="en-US" dirty="0" smtClean="0"/>
              <a:t>=1.2 V </a:t>
            </a:r>
            <a:r>
              <a:rPr lang="en-US" dirty="0" err="1" smtClean="0"/>
              <a:t>Vgs</a:t>
            </a:r>
            <a:r>
              <a:rPr lang="en-US" dirty="0" smtClean="0"/>
              <a:t>=0.8 V</a:t>
            </a:r>
          </a:p>
          <a:p>
            <a:r>
              <a:rPr lang="en-US" dirty="0" smtClean="0"/>
              <a:t>Freq. =100MHz </a:t>
            </a:r>
          </a:p>
          <a:p>
            <a:r>
              <a:rPr lang="en-US" dirty="0" smtClean="0"/>
              <a:t>Stress Pin=-1.26 </a:t>
            </a:r>
            <a:r>
              <a:rPr lang="en-US" dirty="0" err="1" smtClean="0"/>
              <a:t>dBm</a:t>
            </a:r>
            <a:r>
              <a:rPr lang="en-US" dirty="0" smtClean="0"/>
              <a:t> Pout=11 </a:t>
            </a:r>
            <a:r>
              <a:rPr lang="en-US" dirty="0" err="1" smtClean="0"/>
              <a:t>dBm</a:t>
            </a:r>
            <a:r>
              <a:rPr lang="en-US" dirty="0" smtClean="0"/>
              <a:t>; </a:t>
            </a:r>
            <a:r>
              <a:rPr lang="en-US" dirty="0" err="1" smtClean="0"/>
              <a:t>Vswing</a:t>
            </a:r>
            <a:r>
              <a:rPr lang="en-US" dirty="0" smtClean="0"/>
              <a:t> about 2.2 V</a:t>
            </a:r>
          </a:p>
          <a:p>
            <a:endParaRPr lang="en-US" dirty="0" smtClean="0"/>
          </a:p>
          <a:p>
            <a:r>
              <a:rPr lang="en-US" dirty="0" err="1" smtClean="0"/>
              <a:t>Sim</a:t>
            </a:r>
            <a:r>
              <a:rPr lang="en-US" dirty="0" smtClean="0"/>
              <a:t>.  </a:t>
            </a:r>
            <a:r>
              <a:rPr lang="en-US" dirty="0" err="1" smtClean="0"/>
              <a:t>Vg_pp</a:t>
            </a:r>
            <a:r>
              <a:rPr lang="en-US" dirty="0" smtClean="0"/>
              <a:t>=1.1 V; </a:t>
            </a:r>
            <a:r>
              <a:rPr lang="en-US" dirty="0" err="1" smtClean="0"/>
              <a:t>Vd_pp</a:t>
            </a:r>
            <a:r>
              <a:rPr lang="en-US" dirty="0" smtClean="0"/>
              <a:t>=1.9 V</a:t>
            </a:r>
          </a:p>
          <a:p>
            <a:endParaRPr lang="en-US" dirty="0" smtClean="0"/>
          </a:p>
        </p:txBody>
      </p:sp>
      <p:sp>
        <p:nvSpPr>
          <p:cNvPr id="31747" name="Date Placeholder 3"/>
          <p:cNvSpPr>
            <a:spLocks noGrp="1"/>
          </p:cNvSpPr>
          <p:nvPr>
            <p:ph type="dt" sz="quarter" idx="1"/>
          </p:nvPr>
        </p:nvSpPr>
        <p:spPr>
          <a:noFill/>
        </p:spPr>
        <p:txBody>
          <a:bodyPr/>
          <a:lstStyle/>
          <a:p>
            <a:pPr defTabSz="911225"/>
            <a:r>
              <a:rPr lang="ja-JP" altLang="en-US" smtClean="0">
                <a:ea typeface="ＭＳ Ｐゴシック" pitchFamily="34" charset="-128"/>
              </a:rPr>
              <a:t>2007/10/29</a:t>
            </a:r>
            <a:endParaRPr lang="en-US" altLang="ja-JP" smtClean="0">
              <a:ea typeface="ＭＳ Ｐゴシック" pitchFamily="34" charset="-128"/>
            </a:endParaRPr>
          </a:p>
        </p:txBody>
      </p:sp>
      <p:sp>
        <p:nvSpPr>
          <p:cNvPr id="31748" name="Slide Number Placeholder 4"/>
          <p:cNvSpPr>
            <a:spLocks noGrp="1"/>
          </p:cNvSpPr>
          <p:nvPr>
            <p:ph type="sldNum" sz="quarter" idx="5"/>
          </p:nvPr>
        </p:nvSpPr>
        <p:spPr>
          <a:noFill/>
        </p:spPr>
        <p:txBody>
          <a:bodyPr/>
          <a:lstStyle/>
          <a:p>
            <a:pPr defTabSz="911225"/>
            <a:fld id="{5C3EFFA4-2F67-49EC-A4FE-A2294D9040EA}" type="slidenum">
              <a:rPr lang="en-US" altLang="ja-JP" smtClean="0">
                <a:ea typeface="ＭＳ Ｐゴシック" pitchFamily="34" charset="-128"/>
              </a:rPr>
              <a:pPr defTabSz="911225"/>
              <a:t>8</a:t>
            </a:fld>
            <a:endParaRPr lang="en-US" altLang="ja-JP"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p:spPr>
        <p:txBody>
          <a:bodyPr/>
          <a:lstStyle/>
          <a:p>
            <a:pPr defTabSz="912813"/>
            <a:r>
              <a:rPr lang="en-US" smtClean="0"/>
              <a:t>[2]MINATEC, France [3] NEC [4] UCB, Niknejad</a:t>
            </a:r>
          </a:p>
          <a:p>
            <a:pPr defTabSz="912813"/>
            <a:endParaRPr lang="en-US" smtClean="0"/>
          </a:p>
          <a:p>
            <a:pPr defTabSz="912813"/>
            <a:r>
              <a:rPr lang="en-US" altLang="zh-CN" smtClean="0">
                <a:ea typeface="ＭＳ Ｐゴシック" pitchFamily="34" charset="-128"/>
              </a:rPr>
              <a:t>Different phase delay for different paths</a:t>
            </a:r>
            <a:endParaRPr lang="en-US" smtClean="0"/>
          </a:p>
        </p:txBody>
      </p:sp>
      <p:sp>
        <p:nvSpPr>
          <p:cNvPr id="37891" name="Date Placeholder 3"/>
          <p:cNvSpPr>
            <a:spLocks noGrp="1"/>
          </p:cNvSpPr>
          <p:nvPr>
            <p:ph type="dt" sz="quarter" idx="1"/>
          </p:nvPr>
        </p:nvSpPr>
        <p:spPr>
          <a:noFill/>
        </p:spPr>
        <p:txBody>
          <a:bodyPr/>
          <a:lstStyle/>
          <a:p>
            <a:pPr defTabSz="909638"/>
            <a:r>
              <a:rPr lang="ja-JP" altLang="en-US" smtClean="0">
                <a:ea typeface="ＭＳ Ｐゴシック" pitchFamily="34" charset="-128"/>
              </a:rPr>
              <a:t>2007/10/29</a:t>
            </a:r>
            <a:endParaRPr lang="en-US" altLang="ja-JP" smtClean="0">
              <a:ea typeface="ＭＳ Ｐゴシック" pitchFamily="34" charset="-128"/>
            </a:endParaRPr>
          </a:p>
        </p:txBody>
      </p:sp>
      <p:sp>
        <p:nvSpPr>
          <p:cNvPr id="37892" name="Slide Number Placeholder 4"/>
          <p:cNvSpPr>
            <a:spLocks noGrp="1"/>
          </p:cNvSpPr>
          <p:nvPr>
            <p:ph type="sldNum" sz="quarter" idx="5"/>
          </p:nvPr>
        </p:nvSpPr>
        <p:spPr>
          <a:noFill/>
        </p:spPr>
        <p:txBody>
          <a:bodyPr/>
          <a:lstStyle/>
          <a:p>
            <a:pPr defTabSz="909638"/>
            <a:fld id="{11D7FF7D-EE5A-4681-BBA1-1B13D20A1782}" type="slidenum">
              <a:rPr lang="en-US" altLang="ja-JP" smtClean="0">
                <a:ea typeface="ＭＳ Ｐゴシック" pitchFamily="34" charset="-128"/>
              </a:rPr>
              <a:pPr defTabSz="909638"/>
              <a:t>9</a:t>
            </a:fld>
            <a:endParaRPr lang="en-US" altLang="ja-JP"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32"/>
          <p:cNvSpPr>
            <a:spLocks noChangeAspect="1" noChangeArrowheads="1" noTextEdit="1"/>
          </p:cNvSpPr>
          <p:nvPr userDrawn="1"/>
        </p:nvSpPr>
        <p:spPr bwMode="auto">
          <a:xfrm>
            <a:off x="2879725" y="4292600"/>
            <a:ext cx="6264275" cy="1149350"/>
          </a:xfrm>
          <a:prstGeom prst="rect">
            <a:avLst/>
          </a:prstGeom>
          <a:noFill/>
          <a:ln w="9525">
            <a:noFill/>
            <a:miter lim="800000"/>
            <a:headEnd/>
            <a:tailEnd/>
          </a:ln>
        </p:spPr>
        <p:txBody>
          <a:bodyPr/>
          <a:lstStyle/>
          <a:p>
            <a:pPr>
              <a:defRPr/>
            </a:pPr>
            <a:endParaRPr lang="ja-JP" altLang="en-US">
              <a:ea typeface="ＭＳ Ｐゴシック" pitchFamily="50" charset="-128"/>
              <a:cs typeface="+mn-cs"/>
            </a:endParaRPr>
          </a:p>
        </p:txBody>
      </p:sp>
      <p:sp>
        <p:nvSpPr>
          <p:cNvPr id="4098" name="Rectangle 2"/>
          <p:cNvSpPr>
            <a:spLocks noGrp="1" noChangeArrowheads="1"/>
          </p:cNvSpPr>
          <p:nvPr>
            <p:ph type="ctrTitle"/>
          </p:nvPr>
        </p:nvSpPr>
        <p:spPr>
          <a:xfrm>
            <a:off x="323850" y="549275"/>
            <a:ext cx="8351838" cy="2447925"/>
          </a:xfrm>
        </p:spPr>
        <p:txBody>
          <a:bodyPr wrap="square" bIns="45720" anchor="ctr"/>
          <a:lstStyle>
            <a:lvl1pPr algn="ctr">
              <a:defRPr sz="4000">
                <a:solidFill>
                  <a:schemeClr val="bg1"/>
                </a:solidFill>
                <a:ea typeface="ＭＳ Ｐゴシック" pitchFamily="50" charset="-128"/>
              </a:defRPr>
            </a:lvl1pPr>
          </a:lstStyle>
          <a:p>
            <a:r>
              <a:rPr lang="ja-JP" altLang="en-US"/>
              <a:t>マスタ タイトルの書式設定</a:t>
            </a:r>
          </a:p>
        </p:txBody>
      </p:sp>
      <p:sp>
        <p:nvSpPr>
          <p:cNvPr id="4099" name="Rectangle 3"/>
          <p:cNvSpPr>
            <a:spLocks noGrp="1" noChangeArrowheads="1"/>
          </p:cNvSpPr>
          <p:nvPr>
            <p:ph type="subTitle" idx="1"/>
          </p:nvPr>
        </p:nvSpPr>
        <p:spPr>
          <a:xfrm>
            <a:off x="611188" y="3860800"/>
            <a:ext cx="7848600" cy="2376488"/>
          </a:xfrm>
        </p:spPr>
        <p:txBody>
          <a:bodyPr anchor="b" anchorCtr="1"/>
          <a:lstStyle>
            <a:lvl1pPr marL="0" indent="0" algn="ctr">
              <a:buFont typeface="Wingdings" pitchFamily="2" charset="2"/>
              <a:buNone/>
              <a:defRPr kumimoji="0" sz="3200"/>
            </a:lvl1pPr>
          </a:lstStyle>
          <a:p>
            <a:r>
              <a:rPr lang="ja-JP" altLang="en-US"/>
              <a:t>サブタイトル</a:t>
            </a:r>
          </a:p>
        </p:txBody>
      </p:sp>
      <p:sp>
        <p:nvSpPr>
          <p:cNvPr id="5" name="Date Placeholder 4"/>
          <p:cNvSpPr>
            <a:spLocks noGrp="1" noChangeArrowheads="1"/>
          </p:cNvSpPr>
          <p:nvPr>
            <p:ph type="dt" sz="half" idx="10"/>
          </p:nvPr>
        </p:nvSpPr>
        <p:spPr bwMode="auto">
          <a:xfrm>
            <a:off x="34925" y="6519863"/>
            <a:ext cx="1428750" cy="338137"/>
          </a:xfrm>
          <a:prstGeom prst="rect">
            <a:avLst/>
          </a:prstGeom>
          <a:ln>
            <a:miter lim="800000"/>
            <a:headEnd/>
            <a:tailEnd/>
          </a:ln>
        </p:spPr>
        <p:txBody>
          <a:bodyPr vert="horz" wrap="none" lIns="91440" tIns="45720" rIns="91440" bIns="18000" numCol="1" anchor="b" anchorCtr="1" compatLnSpc="1">
            <a:prstTxWarp prst="textNoShape">
              <a:avLst/>
            </a:prstTxWarp>
            <a:spAutoFit/>
          </a:bodyPr>
          <a:lstStyle>
            <a:lvl1pPr algn="l">
              <a:defRPr sz="1800">
                <a:ea typeface="ＭＳ Ｐゴシック" pitchFamily="50" charset="-128"/>
                <a:cs typeface="+mn-cs"/>
              </a:defRPr>
            </a:lvl1pPr>
          </a:lstStyle>
          <a:p>
            <a:pPr>
              <a:defRPr/>
            </a:pPr>
            <a:fld id="{71B1842E-B4AE-42F7-8B84-0517552EF053}" type="datetime1">
              <a:rPr lang="ja-JP" altLang="en-US"/>
              <a:pPr>
                <a:defRPr/>
              </a:pPr>
              <a:t>2013/1/11</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05588" y="44450"/>
            <a:ext cx="2092325" cy="62277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323850" y="44450"/>
            <a:ext cx="6129338" cy="62277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323850" y="44450"/>
            <a:ext cx="5816600" cy="657225"/>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68313" y="1016000"/>
            <a:ext cx="4038600" cy="255111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59313" y="1016000"/>
            <a:ext cx="4038600" cy="255111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8313" y="3719513"/>
            <a:ext cx="4038600" cy="25527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59313" y="3719513"/>
            <a:ext cx="4038600" cy="25527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23850" y="44450"/>
            <a:ext cx="5816600" cy="657225"/>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68313" y="1016000"/>
            <a:ext cx="4038600" cy="525621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59313" y="1016000"/>
            <a:ext cx="4038600" cy="255111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59313" y="3719513"/>
            <a:ext cx="4038600" cy="25527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23850" y="44450"/>
            <a:ext cx="5816600" cy="657225"/>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68313" y="1016000"/>
            <a:ext cx="4038600" cy="525621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59313" y="1016000"/>
            <a:ext cx="4038600" cy="525621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323850" y="44450"/>
            <a:ext cx="5816600" cy="657225"/>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68313" y="1016000"/>
            <a:ext cx="8229600" cy="5256213"/>
          </a:xfrm>
        </p:spPr>
        <p:txBody>
          <a:bodyPr/>
          <a:lstStyle/>
          <a:p>
            <a:pPr lvl="0"/>
            <a:endParaRPr lang="ja-JP" alt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68313" y="1016000"/>
            <a:ext cx="4038600"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59313" y="1016000"/>
            <a:ext cx="4038600"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71638" y="215900"/>
            <a:ext cx="5816600" cy="657225"/>
          </a:xfrm>
          <a:prstGeom prst="rect">
            <a:avLst/>
          </a:prstGeom>
          <a:noFill/>
          <a:ln w="9525">
            <a:noFill/>
            <a:miter lim="800000"/>
            <a:headEnd/>
            <a:tailEnd/>
          </a:ln>
        </p:spPr>
        <p:txBody>
          <a:bodyPr vert="horz" wrap="none" lIns="91440" tIns="45720" rIns="91440" bIns="61200" numCol="1" anchor="b" anchorCtr="0" compatLnSpc="1">
            <a:prstTxWarp prst="textNoShape">
              <a:avLst/>
            </a:prstTxWarp>
            <a:spAutoFit/>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68313" y="1125538"/>
            <a:ext cx="8229600" cy="5256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103" name="Rectangle 79"/>
          <p:cNvSpPr>
            <a:spLocks noChangeArrowheads="1"/>
          </p:cNvSpPr>
          <p:nvPr/>
        </p:nvSpPr>
        <p:spPr bwMode="auto">
          <a:xfrm>
            <a:off x="8464550" y="6278563"/>
            <a:ext cx="679450" cy="579437"/>
          </a:xfrm>
          <a:prstGeom prst="rect">
            <a:avLst/>
          </a:prstGeom>
          <a:noFill/>
          <a:ln w="9525">
            <a:noFill/>
            <a:miter lim="800000"/>
            <a:headEnd/>
            <a:tailEnd/>
          </a:ln>
          <a:effectLst/>
        </p:spPr>
        <p:txBody>
          <a:bodyPr wrap="none" anchor="ctr">
            <a:spAutoFit/>
          </a:bodyPr>
          <a:lstStyle/>
          <a:p>
            <a:pPr algn="r">
              <a:defRPr/>
            </a:pPr>
            <a:fld id="{5AF94069-0C7A-4721-B427-6D25FB20C172}" type="slidenum">
              <a:rPr lang="en-US" altLang="ja-JP" sz="3200">
                <a:ea typeface="ＭＳ Ｐゴシック" pitchFamily="50" charset="-128"/>
                <a:cs typeface="+mn-cs"/>
              </a:rPr>
              <a:pPr algn="r">
                <a:defRPr/>
              </a:pPr>
              <a:t>‹#›</a:t>
            </a:fld>
            <a:endParaRPr lang="en-US" altLang="ja-JP" sz="3200">
              <a:ea typeface="ＭＳ Ｐゴシック" pitchFamily="50" charset="-128"/>
              <a:cs typeface="+mn-cs"/>
            </a:endParaRPr>
          </a:p>
        </p:txBody>
      </p:sp>
      <p:sp>
        <p:nvSpPr>
          <p:cNvPr id="9282" name="Line 66"/>
          <p:cNvSpPr>
            <a:spLocks noChangeShapeType="1"/>
          </p:cNvSpPr>
          <p:nvPr userDrawn="1"/>
        </p:nvSpPr>
        <p:spPr bwMode="auto">
          <a:xfrm>
            <a:off x="0" y="908050"/>
            <a:ext cx="9144000" cy="0"/>
          </a:xfrm>
          <a:prstGeom prst="line">
            <a:avLst/>
          </a:prstGeom>
          <a:noFill/>
          <a:ln w="57150">
            <a:solidFill>
              <a:schemeClr val="tx1"/>
            </a:solidFill>
            <a:round/>
            <a:headEnd/>
            <a:tailEnd/>
          </a:ln>
          <a:effectLst/>
        </p:spPr>
        <p:txBody>
          <a:bodyPr wrap="none" lIns="90000" tIns="46800" rIns="90000" bIns="46800" anchor="ctr">
            <a:spAutoFit/>
          </a:bodyPr>
          <a:lstStyle/>
          <a:p>
            <a:pPr algn="ctr">
              <a:defRPr/>
            </a:pPr>
            <a:endParaRPr lang="en-US">
              <a:ea typeface="ＭＳ Ｐゴシック" pitchFamily="50" charset="-128"/>
              <a:cs typeface="+mn-cs"/>
            </a:endParaRPr>
          </a:p>
        </p:txBody>
      </p:sp>
    </p:spTree>
  </p:cSld>
  <p:clrMap bg1="lt1" tx1="dk1" bg2="lt2" tx2="dk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 id="2147483653" r:id="rId12"/>
    <p:sldLayoutId id="2147483652" r:id="rId13"/>
    <p:sldLayoutId id="2147483651" r:id="rId14"/>
    <p:sldLayoutId id="2147483650" r:id="rId15"/>
  </p:sldLayoutIdLst>
  <p:hf sldNum="0" hdr="0"/>
  <p:txStyles>
    <p:titleStyle>
      <a:lvl1pPr algn="ctr" rtl="0" eaLnBrk="0" fontAlgn="base" hangingPunct="0">
        <a:spcBef>
          <a:spcPct val="0"/>
        </a:spcBef>
        <a:spcAft>
          <a:spcPct val="0"/>
        </a:spcAft>
        <a:defRPr kumimoji="1" sz="3600" b="1">
          <a:solidFill>
            <a:schemeClr val="tx2"/>
          </a:solidFill>
          <a:latin typeface="+mj-lt"/>
          <a:ea typeface="+mj-ea"/>
          <a:cs typeface="+mj-cs"/>
        </a:defRPr>
      </a:lvl1pPr>
      <a:lvl2pPr algn="ctr" rtl="0" eaLnBrk="0" fontAlgn="base" hangingPunct="0">
        <a:spcBef>
          <a:spcPct val="0"/>
        </a:spcBef>
        <a:spcAft>
          <a:spcPct val="0"/>
        </a:spcAft>
        <a:defRPr kumimoji="1" sz="3600" b="1">
          <a:solidFill>
            <a:schemeClr val="tx2"/>
          </a:solidFill>
          <a:latin typeface="Arial" charset="0"/>
          <a:ea typeface="ＭＳ ゴシック" pitchFamily="49" charset="-128"/>
        </a:defRPr>
      </a:lvl2pPr>
      <a:lvl3pPr algn="ctr" rtl="0" eaLnBrk="0" fontAlgn="base" hangingPunct="0">
        <a:spcBef>
          <a:spcPct val="0"/>
        </a:spcBef>
        <a:spcAft>
          <a:spcPct val="0"/>
        </a:spcAft>
        <a:defRPr kumimoji="1" sz="3600" b="1">
          <a:solidFill>
            <a:schemeClr val="tx2"/>
          </a:solidFill>
          <a:latin typeface="Arial" charset="0"/>
          <a:ea typeface="ＭＳ ゴシック" pitchFamily="49" charset="-128"/>
        </a:defRPr>
      </a:lvl3pPr>
      <a:lvl4pPr algn="ctr" rtl="0" eaLnBrk="0" fontAlgn="base" hangingPunct="0">
        <a:spcBef>
          <a:spcPct val="0"/>
        </a:spcBef>
        <a:spcAft>
          <a:spcPct val="0"/>
        </a:spcAft>
        <a:defRPr kumimoji="1" sz="3600" b="1">
          <a:solidFill>
            <a:schemeClr val="tx2"/>
          </a:solidFill>
          <a:latin typeface="Arial" charset="0"/>
          <a:ea typeface="ＭＳ ゴシック" pitchFamily="49" charset="-128"/>
        </a:defRPr>
      </a:lvl4pPr>
      <a:lvl5pPr algn="ctr" rtl="0" eaLnBrk="0" fontAlgn="base" hangingPunct="0">
        <a:spcBef>
          <a:spcPct val="0"/>
        </a:spcBef>
        <a:spcAft>
          <a:spcPct val="0"/>
        </a:spcAft>
        <a:defRPr kumimoji="1" sz="3600" b="1">
          <a:solidFill>
            <a:schemeClr val="tx2"/>
          </a:solidFill>
          <a:latin typeface="Arial" charset="0"/>
          <a:ea typeface="ＭＳ ゴシック" pitchFamily="49" charset="-128"/>
        </a:defRPr>
      </a:lvl5pPr>
      <a:lvl6pPr marL="457200" algn="l" rtl="0" fontAlgn="base">
        <a:spcBef>
          <a:spcPct val="0"/>
        </a:spcBef>
        <a:spcAft>
          <a:spcPct val="0"/>
        </a:spcAft>
        <a:defRPr kumimoji="1" sz="3600" b="1">
          <a:solidFill>
            <a:schemeClr val="tx2"/>
          </a:solidFill>
          <a:latin typeface="Arial" charset="0"/>
          <a:ea typeface="ＭＳ ゴシック" pitchFamily="49" charset="-128"/>
        </a:defRPr>
      </a:lvl6pPr>
      <a:lvl7pPr marL="914400" algn="l" rtl="0" fontAlgn="base">
        <a:spcBef>
          <a:spcPct val="0"/>
        </a:spcBef>
        <a:spcAft>
          <a:spcPct val="0"/>
        </a:spcAft>
        <a:defRPr kumimoji="1" sz="3600" b="1">
          <a:solidFill>
            <a:schemeClr val="tx2"/>
          </a:solidFill>
          <a:latin typeface="Arial" charset="0"/>
          <a:ea typeface="ＭＳ ゴシック" pitchFamily="49" charset="-128"/>
        </a:defRPr>
      </a:lvl7pPr>
      <a:lvl8pPr marL="1371600" algn="l" rtl="0" fontAlgn="base">
        <a:spcBef>
          <a:spcPct val="0"/>
        </a:spcBef>
        <a:spcAft>
          <a:spcPct val="0"/>
        </a:spcAft>
        <a:defRPr kumimoji="1" sz="3600" b="1">
          <a:solidFill>
            <a:schemeClr val="tx2"/>
          </a:solidFill>
          <a:latin typeface="Arial" charset="0"/>
          <a:ea typeface="ＭＳ ゴシック" pitchFamily="49" charset="-128"/>
        </a:defRPr>
      </a:lvl8pPr>
      <a:lvl9pPr marL="1828800" algn="l" rtl="0" fontAlgn="base">
        <a:spcBef>
          <a:spcPct val="0"/>
        </a:spcBef>
        <a:spcAft>
          <a:spcPct val="0"/>
        </a:spcAft>
        <a:defRPr kumimoji="1" sz="3600" b="1">
          <a:solidFill>
            <a:schemeClr val="tx2"/>
          </a:solidFill>
          <a:latin typeface="Arial" charset="0"/>
          <a:ea typeface="ＭＳ ゴシック" pitchFamily="49" charset="-128"/>
        </a:defRPr>
      </a:lvl9pPr>
    </p:titleStyle>
    <p:bodyStyle>
      <a:lvl1pPr marL="539750" indent="-539750" algn="l" rtl="0" eaLnBrk="0" fontAlgn="base" hangingPunct="0">
        <a:spcBef>
          <a:spcPct val="20000"/>
        </a:spcBef>
        <a:spcAft>
          <a:spcPct val="0"/>
        </a:spcAft>
        <a:buFont typeface="Wingdings" pitchFamily="2" charset="2"/>
        <a:buChar char="n"/>
        <a:defRPr kumimoji="1" sz="3600" b="1">
          <a:solidFill>
            <a:schemeClr val="tx1"/>
          </a:solidFill>
          <a:latin typeface="Times New Roman" pitchFamily="18" charset="0"/>
          <a:ea typeface="+mn-ea"/>
          <a:cs typeface="+mn-cs"/>
        </a:defRPr>
      </a:lvl1pPr>
      <a:lvl2pPr marL="1162050" indent="-442913" algn="l" rtl="0" eaLnBrk="0" fontAlgn="base" hangingPunct="0">
        <a:spcBef>
          <a:spcPct val="20000"/>
        </a:spcBef>
        <a:spcAft>
          <a:spcPct val="0"/>
        </a:spcAft>
        <a:buFont typeface="Wingdings" pitchFamily="2" charset="2"/>
        <a:buChar char="l"/>
        <a:defRPr kumimoji="1" sz="3200" b="1">
          <a:solidFill>
            <a:schemeClr val="tx1"/>
          </a:solidFill>
          <a:latin typeface="Times New Roman" pitchFamily="18" charset="0"/>
          <a:ea typeface="+mn-ea"/>
        </a:defRPr>
      </a:lvl2pPr>
      <a:lvl3pPr marL="1570038" indent="-228600" algn="l" rtl="0" eaLnBrk="0" fontAlgn="base" hangingPunct="0">
        <a:spcBef>
          <a:spcPct val="20000"/>
        </a:spcBef>
        <a:spcAft>
          <a:spcPct val="0"/>
        </a:spcAft>
        <a:buFont typeface="Wingdings" pitchFamily="2" charset="2"/>
        <a:buChar char="n"/>
        <a:defRPr kumimoji="1" sz="2800" b="1">
          <a:solidFill>
            <a:schemeClr val="tx1"/>
          </a:solidFill>
          <a:latin typeface="Times New Roman" pitchFamily="18" charset="0"/>
          <a:ea typeface="+mn-ea"/>
        </a:defRPr>
      </a:lvl3pPr>
      <a:lvl4pPr marL="1978025" indent="-228600" algn="l" rtl="0" eaLnBrk="0" fontAlgn="base" hangingPunct="0">
        <a:spcBef>
          <a:spcPct val="20000"/>
        </a:spcBef>
        <a:spcAft>
          <a:spcPct val="0"/>
        </a:spcAft>
        <a:buFont typeface="Wingdings" pitchFamily="2" charset="2"/>
        <a:buChar char="l"/>
        <a:defRPr kumimoji="1" sz="2400" b="1">
          <a:solidFill>
            <a:schemeClr val="tx1"/>
          </a:solidFill>
          <a:latin typeface="Times New Roman" pitchFamily="18" charset="0"/>
          <a:ea typeface="+mn-ea"/>
        </a:defRPr>
      </a:lvl4pPr>
      <a:lvl5pPr marL="2386013" indent="-228600" algn="l" rtl="0" eaLnBrk="0" fontAlgn="base" hangingPunct="0">
        <a:spcBef>
          <a:spcPct val="20000"/>
        </a:spcBef>
        <a:spcAft>
          <a:spcPct val="0"/>
        </a:spcAft>
        <a:buFont typeface="Wingdings" pitchFamily="2" charset="2"/>
        <a:buChar char="n"/>
        <a:defRPr kumimoji="1" sz="2000" b="1">
          <a:solidFill>
            <a:schemeClr val="tx1"/>
          </a:solidFill>
          <a:latin typeface="Times New Roman" pitchFamily="18" charset="0"/>
          <a:ea typeface="+mn-ea"/>
        </a:defRPr>
      </a:lvl5pPr>
      <a:lvl6pPr marL="2514600" indent="-228600" algn="l" rtl="0" fontAlgn="base">
        <a:spcBef>
          <a:spcPct val="20000"/>
        </a:spcBef>
        <a:spcAft>
          <a:spcPct val="0"/>
        </a:spcAft>
        <a:buChar char="»"/>
        <a:defRPr kumimoji="1" sz="2000" b="1">
          <a:solidFill>
            <a:schemeClr val="tx1"/>
          </a:solidFill>
          <a:latin typeface="+mn-lt"/>
          <a:ea typeface="+mn-ea"/>
        </a:defRPr>
      </a:lvl6pPr>
      <a:lvl7pPr marL="2971800" indent="-228600" algn="l" rtl="0" fontAlgn="base">
        <a:spcBef>
          <a:spcPct val="20000"/>
        </a:spcBef>
        <a:spcAft>
          <a:spcPct val="0"/>
        </a:spcAft>
        <a:buChar char="»"/>
        <a:defRPr kumimoji="1" sz="2000" b="1">
          <a:solidFill>
            <a:schemeClr val="tx1"/>
          </a:solidFill>
          <a:latin typeface="+mn-lt"/>
          <a:ea typeface="+mn-ea"/>
        </a:defRPr>
      </a:lvl7pPr>
      <a:lvl8pPr marL="3429000" indent="-228600" algn="l" rtl="0" fontAlgn="base">
        <a:spcBef>
          <a:spcPct val="20000"/>
        </a:spcBef>
        <a:spcAft>
          <a:spcPct val="0"/>
        </a:spcAft>
        <a:buChar char="»"/>
        <a:defRPr kumimoji="1" sz="2000" b="1">
          <a:solidFill>
            <a:schemeClr val="tx1"/>
          </a:solidFill>
          <a:latin typeface="+mn-lt"/>
          <a:ea typeface="+mn-ea"/>
        </a:defRPr>
      </a:lvl8pPr>
      <a:lvl9pPr marL="3886200" indent="-228600" algn="l" rtl="0" fontAlgn="base">
        <a:spcBef>
          <a:spcPct val="20000"/>
        </a:spcBef>
        <a:spcAft>
          <a:spcPct val="0"/>
        </a:spcAft>
        <a:buChar char="»"/>
        <a:defRPr kumimoji="1" sz="2000" b="1">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4.emf"/><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3.emf"/><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ctrTitle" idx="4294967295"/>
          </p:nvPr>
        </p:nvSpPr>
        <p:spPr>
          <a:xfrm>
            <a:off x="0" y="1268760"/>
            <a:ext cx="9144000" cy="1754187"/>
          </a:xfrm>
        </p:spPr>
        <p:txBody>
          <a:bodyPr wrap="square" bIns="45720" anchor="ctr"/>
          <a:lstStyle/>
          <a:p>
            <a:r>
              <a:rPr lang="en-US" altLang="zh-CN" dirty="0" smtClean="0">
                <a:ea typeface="宋体" pitchFamily="2" charset="-122"/>
              </a:rPr>
              <a:t>A 0.7 V-to-1.0 V 10.1 dBm-to-13.2 </a:t>
            </a:r>
            <a:r>
              <a:rPr lang="en-US" altLang="zh-CN" dirty="0" err="1" smtClean="0">
                <a:ea typeface="宋体" pitchFamily="2" charset="-122"/>
              </a:rPr>
              <a:t>dBm</a:t>
            </a:r>
            <a:r>
              <a:rPr lang="en-US" altLang="zh-CN" dirty="0" smtClean="0">
                <a:ea typeface="宋体" pitchFamily="2" charset="-122"/>
              </a:rPr>
              <a:t> 60-GHz Power Amplifier Using Digitally-Assisted LDO Considering HCI Issues</a:t>
            </a:r>
            <a:endParaRPr lang="en-US" i="1" dirty="0" smtClean="0"/>
          </a:p>
        </p:txBody>
      </p:sp>
      <p:sp>
        <p:nvSpPr>
          <p:cNvPr id="529411" name="Rectangle 3"/>
          <p:cNvSpPr>
            <a:spLocks noGrp="1" noChangeArrowheads="1"/>
          </p:cNvSpPr>
          <p:nvPr>
            <p:ph type="subTitle" idx="4294967295"/>
          </p:nvPr>
        </p:nvSpPr>
        <p:spPr>
          <a:xfrm>
            <a:off x="36513" y="3321050"/>
            <a:ext cx="8964612" cy="2179638"/>
          </a:xfrm>
        </p:spPr>
        <p:txBody>
          <a:bodyPr anchor="b" anchorCtr="1"/>
          <a:lstStyle/>
          <a:p>
            <a:pPr marL="0" indent="0" algn="ctr" eaLnBrk="1" hangingPunct="1">
              <a:lnSpc>
                <a:spcPts val="4500"/>
              </a:lnSpc>
              <a:spcBef>
                <a:spcPct val="0"/>
              </a:spcBef>
              <a:buFont typeface="Wingdings" pitchFamily="2" charset="2"/>
              <a:buNone/>
              <a:defRPr/>
            </a:pPr>
            <a:r>
              <a:rPr kumimoji="0" lang="en-US" altLang="ja-JP" sz="2800" u="sng" kern="1200" dirty="0">
                <a:solidFill>
                  <a:srgbClr val="000000"/>
                </a:solidFill>
                <a:latin typeface="Arial" charset="0"/>
                <a:ea typeface="Arial Unicode MS" pitchFamily="50" charset="-128"/>
                <a:cs typeface="Arial Unicode MS" pitchFamily="50" charset="-128"/>
              </a:rPr>
              <a:t>Rui Wu</a:t>
            </a:r>
            <a:r>
              <a:rPr kumimoji="0" lang="en-US" altLang="ja-JP" sz="2800" kern="1200" dirty="0">
                <a:solidFill>
                  <a:srgbClr val="000000"/>
                </a:solidFill>
                <a:latin typeface="Arial" charset="0"/>
                <a:ea typeface="Arial Unicode MS" pitchFamily="50" charset="-128"/>
                <a:cs typeface="Arial Unicode MS" pitchFamily="50" charset="-128"/>
              </a:rPr>
              <a:t>, Yuuki </a:t>
            </a:r>
            <a:r>
              <a:rPr kumimoji="0" lang="en-US" altLang="ja-JP" sz="2800" kern="1200" dirty="0" smtClean="0">
                <a:solidFill>
                  <a:srgbClr val="000000"/>
                </a:solidFill>
                <a:latin typeface="Arial" charset="0"/>
                <a:ea typeface="Arial Unicode MS" pitchFamily="50" charset="-128"/>
                <a:cs typeface="Arial Unicode MS" pitchFamily="50" charset="-128"/>
              </a:rPr>
              <a:t>Tsukui, </a:t>
            </a:r>
            <a:r>
              <a:rPr kumimoji="0" lang="en-US" altLang="ja-JP" sz="2800" kern="1200" dirty="0">
                <a:solidFill>
                  <a:srgbClr val="000000"/>
                </a:solidFill>
                <a:latin typeface="Arial" charset="0"/>
                <a:ea typeface="Arial Unicode MS" pitchFamily="50" charset="-128"/>
                <a:cs typeface="Arial Unicode MS" pitchFamily="50" charset="-128"/>
              </a:rPr>
              <a:t>Ryo Minami, Kenichi Okada, and Akira Matsuzawa</a:t>
            </a:r>
          </a:p>
          <a:p>
            <a:pPr marL="0" indent="0" algn="ctr">
              <a:spcBef>
                <a:spcPct val="0"/>
              </a:spcBef>
              <a:buFont typeface="Wingdings" pitchFamily="2" charset="2"/>
              <a:buNone/>
              <a:defRPr/>
            </a:pPr>
            <a:endParaRPr kumimoji="0" lang="en-US" altLang="ja-JP" sz="3200" baseline="30000" dirty="0" smtClean="0">
              <a:latin typeface="Arial" charset="0"/>
            </a:endParaRPr>
          </a:p>
          <a:p>
            <a:pPr marL="0" indent="0" algn="ctr">
              <a:spcBef>
                <a:spcPct val="0"/>
              </a:spcBef>
              <a:buFont typeface="Wingdings" pitchFamily="2" charset="2"/>
              <a:buNone/>
              <a:defRPr/>
            </a:pPr>
            <a:r>
              <a:rPr kumimoji="0" lang="en-US" altLang="ja-JP" sz="3200" i="1" dirty="0" smtClean="0">
                <a:latin typeface="Arial" charset="0"/>
              </a:rPr>
              <a:t>Tokyo Institute of Technology</a:t>
            </a:r>
            <a:r>
              <a:rPr kumimoji="0" lang="en-US" altLang="ja-JP" sz="3200" dirty="0" smtClean="0">
                <a:latin typeface="Arial" charset="0"/>
              </a:rPr>
              <a:t>, Japan</a:t>
            </a:r>
          </a:p>
          <a:p>
            <a:pPr marL="0" indent="0" algn="ctr">
              <a:spcBef>
                <a:spcPct val="0"/>
              </a:spcBef>
              <a:buFont typeface="Wingdings" pitchFamily="2" charset="2"/>
              <a:buNone/>
              <a:defRPr/>
            </a:pPr>
            <a:r>
              <a:rPr kumimoji="0" lang="en-US" altLang="ja-JP" sz="600" dirty="0" smtClean="0">
                <a:latin typeface="Arial" charset="0"/>
              </a:rPr>
              <a:t>	</a:t>
            </a:r>
          </a:p>
        </p:txBody>
      </p:sp>
      <p:pic>
        <p:nvPicPr>
          <p:cNvPr id="19460" name="Picture 61"/>
          <p:cNvPicPr>
            <a:picLocks noChangeAspect="1" noChangeArrowheads="1"/>
          </p:cNvPicPr>
          <p:nvPr/>
        </p:nvPicPr>
        <p:blipFill>
          <a:blip r:embed="rId3"/>
          <a:srcRect r="1180" b="22260"/>
          <a:stretch>
            <a:fillRect/>
          </a:stretch>
        </p:blipFill>
        <p:spPr bwMode="auto">
          <a:xfrm>
            <a:off x="71438" y="5922963"/>
            <a:ext cx="3816350" cy="854075"/>
          </a:xfrm>
          <a:prstGeom prst="rect">
            <a:avLst/>
          </a:prstGeom>
          <a:noFill/>
          <a:ln w="9525">
            <a:noFill/>
            <a:miter lim="800000"/>
            <a:headEnd/>
            <a:tailEnd/>
          </a:ln>
        </p:spPr>
      </p:pic>
      <p:grpSp>
        <p:nvGrpSpPr>
          <p:cNvPr id="64" name="Group 75"/>
          <p:cNvGrpSpPr>
            <a:grpSpLocks/>
          </p:cNvGrpSpPr>
          <p:nvPr/>
        </p:nvGrpSpPr>
        <p:grpSpPr bwMode="auto">
          <a:xfrm>
            <a:off x="6784195" y="3316"/>
            <a:ext cx="2370137" cy="1136650"/>
            <a:chOff x="4263" y="2708"/>
            <a:chExt cx="1493" cy="716"/>
          </a:xfrm>
        </p:grpSpPr>
        <p:sp>
          <p:nvSpPr>
            <p:cNvPr id="65" name="Freeform 76"/>
            <p:cNvSpPr>
              <a:spLocks/>
            </p:cNvSpPr>
            <p:nvPr userDrawn="1"/>
          </p:nvSpPr>
          <p:spPr bwMode="auto">
            <a:xfrm>
              <a:off x="5483" y="3157"/>
              <a:ext cx="273" cy="23"/>
            </a:xfrm>
            <a:custGeom>
              <a:avLst/>
              <a:gdLst>
                <a:gd name="T0" fmla="*/ 266 w 273"/>
                <a:gd name="T1" fmla="*/ 23 h 23"/>
                <a:gd name="T2" fmla="*/ 0 w 273"/>
                <a:gd name="T3" fmla="*/ 23 h 23"/>
                <a:gd name="T4" fmla="*/ 6 w 273"/>
                <a:gd name="T5" fmla="*/ 0 h 23"/>
                <a:gd name="T6" fmla="*/ 273 w 273"/>
                <a:gd name="T7" fmla="*/ 0 h 23"/>
                <a:gd name="T8" fmla="*/ 266 w 273"/>
                <a:gd name="T9" fmla="*/ 23 h 23"/>
                <a:gd name="T10" fmla="*/ 266 w 273"/>
                <a:gd name="T11" fmla="*/ 23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3" h="23">
                  <a:moveTo>
                    <a:pt x="266" y="23"/>
                  </a:moveTo>
                  <a:lnTo>
                    <a:pt x="0" y="23"/>
                  </a:lnTo>
                  <a:lnTo>
                    <a:pt x="6" y="0"/>
                  </a:lnTo>
                  <a:lnTo>
                    <a:pt x="273" y="0"/>
                  </a:lnTo>
                  <a:lnTo>
                    <a:pt x="266" y="23"/>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 name="Freeform 77"/>
            <p:cNvSpPr>
              <a:spLocks/>
            </p:cNvSpPr>
            <p:nvPr userDrawn="1"/>
          </p:nvSpPr>
          <p:spPr bwMode="auto">
            <a:xfrm>
              <a:off x="5171" y="2912"/>
              <a:ext cx="82" cy="205"/>
            </a:xfrm>
            <a:custGeom>
              <a:avLst/>
              <a:gdLst>
                <a:gd name="T0" fmla="*/ 23 w 82"/>
                <a:gd name="T1" fmla="*/ 205 h 205"/>
                <a:gd name="T2" fmla="*/ 0 w 82"/>
                <a:gd name="T3" fmla="*/ 205 h 205"/>
                <a:gd name="T4" fmla="*/ 59 w 82"/>
                <a:gd name="T5" fmla="*/ 0 h 205"/>
                <a:gd name="T6" fmla="*/ 82 w 82"/>
                <a:gd name="T7" fmla="*/ 0 h 205"/>
                <a:gd name="T8" fmla="*/ 23 w 82"/>
                <a:gd name="T9" fmla="*/ 205 h 205"/>
                <a:gd name="T10" fmla="*/ 23 w 82"/>
                <a:gd name="T11" fmla="*/ 205 h 2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2" h="205">
                  <a:moveTo>
                    <a:pt x="23" y="205"/>
                  </a:moveTo>
                  <a:lnTo>
                    <a:pt x="0" y="205"/>
                  </a:lnTo>
                  <a:lnTo>
                    <a:pt x="59" y="0"/>
                  </a:lnTo>
                  <a:lnTo>
                    <a:pt x="82" y="0"/>
                  </a:lnTo>
                  <a:lnTo>
                    <a:pt x="23" y="205"/>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 name="Freeform 78"/>
            <p:cNvSpPr>
              <a:spLocks/>
            </p:cNvSpPr>
            <p:nvPr userDrawn="1"/>
          </p:nvSpPr>
          <p:spPr bwMode="auto">
            <a:xfrm>
              <a:off x="4877" y="3219"/>
              <a:ext cx="81" cy="205"/>
            </a:xfrm>
            <a:custGeom>
              <a:avLst/>
              <a:gdLst>
                <a:gd name="T0" fmla="*/ 23 w 81"/>
                <a:gd name="T1" fmla="*/ 205 h 205"/>
                <a:gd name="T2" fmla="*/ 0 w 81"/>
                <a:gd name="T3" fmla="*/ 205 h 205"/>
                <a:gd name="T4" fmla="*/ 58 w 81"/>
                <a:gd name="T5" fmla="*/ 0 h 205"/>
                <a:gd name="T6" fmla="*/ 81 w 81"/>
                <a:gd name="T7" fmla="*/ 0 h 205"/>
                <a:gd name="T8" fmla="*/ 23 w 81"/>
                <a:gd name="T9" fmla="*/ 205 h 205"/>
                <a:gd name="T10" fmla="*/ 23 w 81"/>
                <a:gd name="T11" fmla="*/ 205 h 2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205">
                  <a:moveTo>
                    <a:pt x="23" y="205"/>
                  </a:moveTo>
                  <a:lnTo>
                    <a:pt x="0" y="205"/>
                  </a:lnTo>
                  <a:lnTo>
                    <a:pt x="58" y="0"/>
                  </a:lnTo>
                  <a:lnTo>
                    <a:pt x="81" y="0"/>
                  </a:lnTo>
                  <a:lnTo>
                    <a:pt x="23" y="205"/>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 name="Freeform 79"/>
            <p:cNvSpPr>
              <a:spLocks/>
            </p:cNvSpPr>
            <p:nvPr userDrawn="1"/>
          </p:nvSpPr>
          <p:spPr bwMode="auto">
            <a:xfrm>
              <a:off x="4644" y="3116"/>
              <a:ext cx="37" cy="23"/>
            </a:xfrm>
            <a:custGeom>
              <a:avLst/>
              <a:gdLst>
                <a:gd name="T0" fmla="*/ 30 w 37"/>
                <a:gd name="T1" fmla="*/ 23 h 23"/>
                <a:gd name="T2" fmla="*/ 0 w 37"/>
                <a:gd name="T3" fmla="*/ 23 h 23"/>
                <a:gd name="T4" fmla="*/ 6 w 37"/>
                <a:gd name="T5" fmla="*/ 0 h 23"/>
                <a:gd name="T6" fmla="*/ 37 w 37"/>
                <a:gd name="T7" fmla="*/ 0 h 23"/>
                <a:gd name="T8" fmla="*/ 30 w 37"/>
                <a:gd name="T9" fmla="*/ 23 h 23"/>
                <a:gd name="T10" fmla="*/ 30 w 37"/>
                <a:gd name="T11" fmla="*/ 23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 h="23">
                  <a:moveTo>
                    <a:pt x="30" y="23"/>
                  </a:moveTo>
                  <a:lnTo>
                    <a:pt x="0" y="23"/>
                  </a:lnTo>
                  <a:lnTo>
                    <a:pt x="6" y="0"/>
                  </a:lnTo>
                  <a:lnTo>
                    <a:pt x="37" y="0"/>
                  </a:lnTo>
                  <a:lnTo>
                    <a:pt x="30" y="23"/>
                  </a:lnTo>
                  <a:close/>
                </a:path>
              </a:pathLst>
            </a:custGeom>
            <a:solidFill>
              <a:srgbClr val="1C41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 name="Freeform 80"/>
            <p:cNvSpPr>
              <a:spLocks/>
            </p:cNvSpPr>
            <p:nvPr userDrawn="1"/>
          </p:nvSpPr>
          <p:spPr bwMode="auto">
            <a:xfrm>
              <a:off x="4658" y="3116"/>
              <a:ext cx="80" cy="103"/>
            </a:xfrm>
            <a:custGeom>
              <a:avLst/>
              <a:gdLst>
                <a:gd name="T0" fmla="*/ 80 w 80"/>
                <a:gd name="T1" fmla="*/ 0 h 103"/>
                <a:gd name="T2" fmla="*/ 29 w 80"/>
                <a:gd name="T3" fmla="*/ 0 h 103"/>
                <a:gd name="T4" fmla="*/ 0 w 80"/>
                <a:gd name="T5" fmla="*/ 103 h 103"/>
                <a:gd name="T6" fmla="*/ 23 w 80"/>
                <a:gd name="T7" fmla="*/ 103 h 103"/>
                <a:gd name="T8" fmla="*/ 47 w 80"/>
                <a:gd name="T9" fmla="*/ 23 h 103"/>
                <a:gd name="T10" fmla="*/ 75 w 80"/>
                <a:gd name="T11" fmla="*/ 23 h 103"/>
                <a:gd name="T12" fmla="*/ 80 w 80"/>
                <a:gd name="T13" fmla="*/ 0 h 103"/>
                <a:gd name="T14" fmla="*/ 80 w 80"/>
                <a:gd name="T15" fmla="*/ 0 h 1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0" h="103">
                  <a:moveTo>
                    <a:pt x="80" y="0"/>
                  </a:moveTo>
                  <a:lnTo>
                    <a:pt x="29" y="0"/>
                  </a:lnTo>
                  <a:lnTo>
                    <a:pt x="0" y="103"/>
                  </a:lnTo>
                  <a:lnTo>
                    <a:pt x="23" y="103"/>
                  </a:lnTo>
                  <a:lnTo>
                    <a:pt x="47" y="23"/>
                  </a:lnTo>
                  <a:lnTo>
                    <a:pt x="75" y="23"/>
                  </a:lnTo>
                  <a:lnTo>
                    <a:pt x="80" y="0"/>
                  </a:lnTo>
                  <a:close/>
                </a:path>
              </a:pathLst>
            </a:custGeom>
            <a:solidFill>
              <a:srgbClr val="1C41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 name="Freeform 81"/>
            <p:cNvSpPr>
              <a:spLocks/>
            </p:cNvSpPr>
            <p:nvPr userDrawn="1"/>
          </p:nvSpPr>
          <p:spPr bwMode="auto">
            <a:xfrm>
              <a:off x="5127" y="3116"/>
              <a:ext cx="37" cy="23"/>
            </a:xfrm>
            <a:custGeom>
              <a:avLst/>
              <a:gdLst>
                <a:gd name="T0" fmla="*/ 32 w 37"/>
                <a:gd name="T1" fmla="*/ 23 h 23"/>
                <a:gd name="T2" fmla="*/ 0 w 37"/>
                <a:gd name="T3" fmla="*/ 23 h 23"/>
                <a:gd name="T4" fmla="*/ 5 w 37"/>
                <a:gd name="T5" fmla="*/ 0 h 23"/>
                <a:gd name="T6" fmla="*/ 37 w 37"/>
                <a:gd name="T7" fmla="*/ 0 h 23"/>
                <a:gd name="T8" fmla="*/ 32 w 37"/>
                <a:gd name="T9" fmla="*/ 23 h 23"/>
                <a:gd name="T10" fmla="*/ 32 w 37"/>
                <a:gd name="T11" fmla="*/ 23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 h="23">
                  <a:moveTo>
                    <a:pt x="32" y="23"/>
                  </a:moveTo>
                  <a:lnTo>
                    <a:pt x="0" y="23"/>
                  </a:lnTo>
                  <a:lnTo>
                    <a:pt x="5" y="0"/>
                  </a:lnTo>
                  <a:lnTo>
                    <a:pt x="37" y="0"/>
                  </a:lnTo>
                  <a:lnTo>
                    <a:pt x="32" y="23"/>
                  </a:lnTo>
                  <a:close/>
                </a:path>
              </a:pathLst>
            </a:custGeom>
            <a:solidFill>
              <a:srgbClr val="1C41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Freeform 82"/>
            <p:cNvSpPr>
              <a:spLocks/>
            </p:cNvSpPr>
            <p:nvPr userDrawn="1"/>
          </p:nvSpPr>
          <p:spPr bwMode="auto">
            <a:xfrm>
              <a:off x="5141" y="3116"/>
              <a:ext cx="81" cy="103"/>
            </a:xfrm>
            <a:custGeom>
              <a:avLst/>
              <a:gdLst>
                <a:gd name="T0" fmla="*/ 81 w 81"/>
                <a:gd name="T1" fmla="*/ 0 h 103"/>
                <a:gd name="T2" fmla="*/ 30 w 81"/>
                <a:gd name="T3" fmla="*/ 0 h 103"/>
                <a:gd name="T4" fmla="*/ 0 w 81"/>
                <a:gd name="T5" fmla="*/ 103 h 103"/>
                <a:gd name="T6" fmla="*/ 23 w 81"/>
                <a:gd name="T7" fmla="*/ 103 h 103"/>
                <a:gd name="T8" fmla="*/ 46 w 81"/>
                <a:gd name="T9" fmla="*/ 23 h 103"/>
                <a:gd name="T10" fmla="*/ 74 w 81"/>
                <a:gd name="T11" fmla="*/ 23 h 103"/>
                <a:gd name="T12" fmla="*/ 81 w 81"/>
                <a:gd name="T13" fmla="*/ 0 h 103"/>
                <a:gd name="T14" fmla="*/ 81 w 81"/>
                <a:gd name="T15" fmla="*/ 0 h 1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1" h="103">
                  <a:moveTo>
                    <a:pt x="81" y="0"/>
                  </a:moveTo>
                  <a:lnTo>
                    <a:pt x="30" y="0"/>
                  </a:lnTo>
                  <a:lnTo>
                    <a:pt x="0" y="103"/>
                  </a:lnTo>
                  <a:lnTo>
                    <a:pt x="23" y="103"/>
                  </a:lnTo>
                  <a:lnTo>
                    <a:pt x="46" y="23"/>
                  </a:lnTo>
                  <a:lnTo>
                    <a:pt x="74" y="23"/>
                  </a:lnTo>
                  <a:lnTo>
                    <a:pt x="81" y="0"/>
                  </a:lnTo>
                  <a:close/>
                </a:path>
              </a:pathLst>
            </a:custGeom>
            <a:solidFill>
              <a:srgbClr val="1C41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 name="Freeform 83"/>
            <p:cNvSpPr>
              <a:spLocks/>
            </p:cNvSpPr>
            <p:nvPr userDrawn="1"/>
          </p:nvSpPr>
          <p:spPr bwMode="auto">
            <a:xfrm>
              <a:off x="4818" y="3116"/>
              <a:ext cx="51" cy="103"/>
            </a:xfrm>
            <a:custGeom>
              <a:avLst/>
              <a:gdLst>
                <a:gd name="T0" fmla="*/ 23 w 51"/>
                <a:gd name="T1" fmla="*/ 103 h 103"/>
                <a:gd name="T2" fmla="*/ 0 w 51"/>
                <a:gd name="T3" fmla="*/ 103 h 103"/>
                <a:gd name="T4" fmla="*/ 28 w 51"/>
                <a:gd name="T5" fmla="*/ 0 h 103"/>
                <a:gd name="T6" fmla="*/ 51 w 51"/>
                <a:gd name="T7" fmla="*/ 0 h 103"/>
                <a:gd name="T8" fmla="*/ 23 w 51"/>
                <a:gd name="T9" fmla="*/ 103 h 103"/>
                <a:gd name="T10" fmla="*/ 23 w 51"/>
                <a:gd name="T11" fmla="*/ 103 h 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103">
                  <a:moveTo>
                    <a:pt x="23" y="103"/>
                  </a:moveTo>
                  <a:lnTo>
                    <a:pt x="0" y="103"/>
                  </a:lnTo>
                  <a:lnTo>
                    <a:pt x="28" y="0"/>
                  </a:lnTo>
                  <a:lnTo>
                    <a:pt x="51" y="0"/>
                  </a:lnTo>
                  <a:lnTo>
                    <a:pt x="23" y="103"/>
                  </a:lnTo>
                  <a:close/>
                </a:path>
              </a:pathLst>
            </a:custGeom>
            <a:solidFill>
              <a:srgbClr val="1C41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Freeform 84"/>
            <p:cNvSpPr>
              <a:spLocks/>
            </p:cNvSpPr>
            <p:nvPr userDrawn="1"/>
          </p:nvSpPr>
          <p:spPr bwMode="auto">
            <a:xfrm>
              <a:off x="4857" y="3116"/>
              <a:ext cx="73" cy="103"/>
            </a:xfrm>
            <a:custGeom>
              <a:avLst/>
              <a:gdLst>
                <a:gd name="T0" fmla="*/ 73 w 73"/>
                <a:gd name="T1" fmla="*/ 0 h 103"/>
                <a:gd name="T2" fmla="*/ 48 w 73"/>
                <a:gd name="T3" fmla="*/ 0 h 103"/>
                <a:gd name="T4" fmla="*/ 0 w 73"/>
                <a:gd name="T5" fmla="*/ 51 h 103"/>
                <a:gd name="T6" fmla="*/ 23 w 73"/>
                <a:gd name="T7" fmla="*/ 103 h 103"/>
                <a:gd name="T8" fmla="*/ 50 w 73"/>
                <a:gd name="T9" fmla="*/ 103 h 103"/>
                <a:gd name="T10" fmla="*/ 27 w 73"/>
                <a:gd name="T11" fmla="*/ 53 h 103"/>
                <a:gd name="T12" fmla="*/ 73 w 73"/>
                <a:gd name="T13" fmla="*/ 0 h 103"/>
                <a:gd name="T14" fmla="*/ 73 w 73"/>
                <a:gd name="T15" fmla="*/ 0 h 1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103">
                  <a:moveTo>
                    <a:pt x="73" y="0"/>
                  </a:moveTo>
                  <a:lnTo>
                    <a:pt x="48" y="0"/>
                  </a:lnTo>
                  <a:lnTo>
                    <a:pt x="0" y="51"/>
                  </a:lnTo>
                  <a:lnTo>
                    <a:pt x="23" y="103"/>
                  </a:lnTo>
                  <a:lnTo>
                    <a:pt x="50" y="103"/>
                  </a:lnTo>
                  <a:lnTo>
                    <a:pt x="27" y="53"/>
                  </a:lnTo>
                  <a:lnTo>
                    <a:pt x="73" y="0"/>
                  </a:lnTo>
                  <a:close/>
                </a:path>
              </a:pathLst>
            </a:custGeom>
            <a:solidFill>
              <a:srgbClr val="1C41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 name="Freeform 85"/>
            <p:cNvSpPr>
              <a:spLocks/>
            </p:cNvSpPr>
            <p:nvPr userDrawn="1"/>
          </p:nvSpPr>
          <p:spPr bwMode="auto">
            <a:xfrm>
              <a:off x="5235" y="3197"/>
              <a:ext cx="55" cy="22"/>
            </a:xfrm>
            <a:custGeom>
              <a:avLst/>
              <a:gdLst>
                <a:gd name="T0" fmla="*/ 48 w 55"/>
                <a:gd name="T1" fmla="*/ 22 h 22"/>
                <a:gd name="T2" fmla="*/ 0 w 55"/>
                <a:gd name="T3" fmla="*/ 22 h 22"/>
                <a:gd name="T4" fmla="*/ 7 w 55"/>
                <a:gd name="T5" fmla="*/ 0 h 22"/>
                <a:gd name="T6" fmla="*/ 55 w 55"/>
                <a:gd name="T7" fmla="*/ 0 h 22"/>
                <a:gd name="T8" fmla="*/ 48 w 55"/>
                <a:gd name="T9" fmla="*/ 22 h 22"/>
                <a:gd name="T10" fmla="*/ 48 w 55"/>
                <a:gd name="T11" fmla="*/ 2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22">
                  <a:moveTo>
                    <a:pt x="48" y="22"/>
                  </a:moveTo>
                  <a:lnTo>
                    <a:pt x="0" y="22"/>
                  </a:lnTo>
                  <a:lnTo>
                    <a:pt x="7" y="0"/>
                  </a:lnTo>
                  <a:lnTo>
                    <a:pt x="55" y="0"/>
                  </a:lnTo>
                  <a:lnTo>
                    <a:pt x="48" y="22"/>
                  </a:lnTo>
                  <a:close/>
                </a:path>
              </a:pathLst>
            </a:custGeom>
            <a:solidFill>
              <a:srgbClr val="1C41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Freeform 86"/>
            <p:cNvSpPr>
              <a:spLocks/>
            </p:cNvSpPr>
            <p:nvPr userDrawn="1"/>
          </p:nvSpPr>
          <p:spPr bwMode="auto">
            <a:xfrm>
              <a:off x="5246" y="3157"/>
              <a:ext cx="55" cy="23"/>
            </a:xfrm>
            <a:custGeom>
              <a:avLst/>
              <a:gdLst>
                <a:gd name="T0" fmla="*/ 49 w 55"/>
                <a:gd name="T1" fmla="*/ 23 h 23"/>
                <a:gd name="T2" fmla="*/ 0 w 55"/>
                <a:gd name="T3" fmla="*/ 23 h 23"/>
                <a:gd name="T4" fmla="*/ 7 w 55"/>
                <a:gd name="T5" fmla="*/ 0 h 23"/>
                <a:gd name="T6" fmla="*/ 55 w 55"/>
                <a:gd name="T7" fmla="*/ 0 h 23"/>
                <a:gd name="T8" fmla="*/ 49 w 55"/>
                <a:gd name="T9" fmla="*/ 23 h 23"/>
                <a:gd name="T10" fmla="*/ 49 w 55"/>
                <a:gd name="T11" fmla="*/ 23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23">
                  <a:moveTo>
                    <a:pt x="49" y="23"/>
                  </a:moveTo>
                  <a:lnTo>
                    <a:pt x="0" y="23"/>
                  </a:lnTo>
                  <a:lnTo>
                    <a:pt x="7" y="0"/>
                  </a:lnTo>
                  <a:lnTo>
                    <a:pt x="55" y="0"/>
                  </a:lnTo>
                  <a:lnTo>
                    <a:pt x="49" y="23"/>
                  </a:lnTo>
                  <a:close/>
                </a:path>
              </a:pathLst>
            </a:custGeom>
            <a:solidFill>
              <a:srgbClr val="1C41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87"/>
            <p:cNvSpPr>
              <a:spLocks/>
            </p:cNvSpPr>
            <p:nvPr userDrawn="1"/>
          </p:nvSpPr>
          <p:spPr bwMode="auto">
            <a:xfrm>
              <a:off x="5258" y="3117"/>
              <a:ext cx="55" cy="22"/>
            </a:xfrm>
            <a:custGeom>
              <a:avLst/>
              <a:gdLst>
                <a:gd name="T0" fmla="*/ 48 w 55"/>
                <a:gd name="T1" fmla="*/ 22 h 22"/>
                <a:gd name="T2" fmla="*/ 0 w 55"/>
                <a:gd name="T3" fmla="*/ 22 h 22"/>
                <a:gd name="T4" fmla="*/ 5 w 55"/>
                <a:gd name="T5" fmla="*/ 0 h 22"/>
                <a:gd name="T6" fmla="*/ 55 w 55"/>
                <a:gd name="T7" fmla="*/ 0 h 22"/>
                <a:gd name="T8" fmla="*/ 48 w 55"/>
                <a:gd name="T9" fmla="*/ 22 h 22"/>
                <a:gd name="T10" fmla="*/ 48 w 55"/>
                <a:gd name="T11" fmla="*/ 2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22">
                  <a:moveTo>
                    <a:pt x="48" y="22"/>
                  </a:moveTo>
                  <a:lnTo>
                    <a:pt x="0" y="22"/>
                  </a:lnTo>
                  <a:lnTo>
                    <a:pt x="5" y="0"/>
                  </a:lnTo>
                  <a:lnTo>
                    <a:pt x="55" y="0"/>
                  </a:lnTo>
                  <a:lnTo>
                    <a:pt x="48" y="22"/>
                  </a:lnTo>
                  <a:close/>
                </a:path>
              </a:pathLst>
            </a:custGeom>
            <a:solidFill>
              <a:srgbClr val="1C41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Freeform 88"/>
            <p:cNvSpPr>
              <a:spLocks/>
            </p:cNvSpPr>
            <p:nvPr userDrawn="1"/>
          </p:nvSpPr>
          <p:spPr bwMode="auto">
            <a:xfrm>
              <a:off x="5205" y="3116"/>
              <a:ext cx="53" cy="103"/>
            </a:xfrm>
            <a:custGeom>
              <a:avLst/>
              <a:gdLst>
                <a:gd name="T0" fmla="*/ 25 w 53"/>
                <a:gd name="T1" fmla="*/ 103 h 103"/>
                <a:gd name="T2" fmla="*/ 0 w 53"/>
                <a:gd name="T3" fmla="*/ 103 h 103"/>
                <a:gd name="T4" fmla="*/ 30 w 53"/>
                <a:gd name="T5" fmla="*/ 0 h 103"/>
                <a:gd name="T6" fmla="*/ 53 w 53"/>
                <a:gd name="T7" fmla="*/ 0 h 103"/>
                <a:gd name="T8" fmla="*/ 25 w 53"/>
                <a:gd name="T9" fmla="*/ 103 h 103"/>
                <a:gd name="T10" fmla="*/ 25 w 53"/>
                <a:gd name="T11" fmla="*/ 103 h 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 h="103">
                  <a:moveTo>
                    <a:pt x="25" y="103"/>
                  </a:moveTo>
                  <a:lnTo>
                    <a:pt x="0" y="103"/>
                  </a:lnTo>
                  <a:lnTo>
                    <a:pt x="30" y="0"/>
                  </a:lnTo>
                  <a:lnTo>
                    <a:pt x="53" y="0"/>
                  </a:lnTo>
                  <a:lnTo>
                    <a:pt x="25" y="103"/>
                  </a:lnTo>
                  <a:close/>
                </a:path>
              </a:pathLst>
            </a:custGeom>
            <a:solidFill>
              <a:srgbClr val="1C41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Freeform 89"/>
            <p:cNvSpPr>
              <a:spLocks/>
            </p:cNvSpPr>
            <p:nvPr userDrawn="1"/>
          </p:nvSpPr>
          <p:spPr bwMode="auto">
            <a:xfrm>
              <a:off x="5387" y="3116"/>
              <a:ext cx="73" cy="103"/>
            </a:xfrm>
            <a:custGeom>
              <a:avLst/>
              <a:gdLst>
                <a:gd name="T0" fmla="*/ 73 w 73"/>
                <a:gd name="T1" fmla="*/ 41 h 103"/>
                <a:gd name="T2" fmla="*/ 41 w 73"/>
                <a:gd name="T3" fmla="*/ 41 h 103"/>
                <a:gd name="T4" fmla="*/ 54 w 73"/>
                <a:gd name="T5" fmla="*/ 0 h 103"/>
                <a:gd name="T6" fmla="*/ 29 w 73"/>
                <a:gd name="T7" fmla="*/ 0 h 103"/>
                <a:gd name="T8" fmla="*/ 0 w 73"/>
                <a:gd name="T9" fmla="*/ 103 h 103"/>
                <a:gd name="T10" fmla="*/ 24 w 73"/>
                <a:gd name="T11" fmla="*/ 103 h 103"/>
                <a:gd name="T12" fmla="*/ 36 w 73"/>
                <a:gd name="T13" fmla="*/ 64 h 103"/>
                <a:gd name="T14" fmla="*/ 66 w 73"/>
                <a:gd name="T15" fmla="*/ 64 h 103"/>
                <a:gd name="T16" fmla="*/ 73 w 73"/>
                <a:gd name="T17" fmla="*/ 41 h 103"/>
                <a:gd name="T18" fmla="*/ 73 w 73"/>
                <a:gd name="T19" fmla="*/ 41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3" h="103">
                  <a:moveTo>
                    <a:pt x="73" y="41"/>
                  </a:moveTo>
                  <a:lnTo>
                    <a:pt x="41" y="41"/>
                  </a:lnTo>
                  <a:lnTo>
                    <a:pt x="54" y="0"/>
                  </a:lnTo>
                  <a:lnTo>
                    <a:pt x="29" y="0"/>
                  </a:lnTo>
                  <a:lnTo>
                    <a:pt x="0" y="103"/>
                  </a:lnTo>
                  <a:lnTo>
                    <a:pt x="24" y="103"/>
                  </a:lnTo>
                  <a:lnTo>
                    <a:pt x="36" y="64"/>
                  </a:lnTo>
                  <a:lnTo>
                    <a:pt x="66" y="64"/>
                  </a:lnTo>
                  <a:lnTo>
                    <a:pt x="73" y="41"/>
                  </a:lnTo>
                  <a:close/>
                </a:path>
              </a:pathLst>
            </a:custGeom>
            <a:solidFill>
              <a:srgbClr val="1C41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90"/>
            <p:cNvSpPr>
              <a:spLocks/>
            </p:cNvSpPr>
            <p:nvPr userDrawn="1"/>
          </p:nvSpPr>
          <p:spPr bwMode="auto">
            <a:xfrm>
              <a:off x="5448" y="3116"/>
              <a:ext cx="53" cy="103"/>
            </a:xfrm>
            <a:custGeom>
              <a:avLst/>
              <a:gdLst>
                <a:gd name="T0" fmla="*/ 23 w 53"/>
                <a:gd name="T1" fmla="*/ 103 h 103"/>
                <a:gd name="T2" fmla="*/ 0 w 53"/>
                <a:gd name="T3" fmla="*/ 103 h 103"/>
                <a:gd name="T4" fmla="*/ 30 w 53"/>
                <a:gd name="T5" fmla="*/ 0 h 103"/>
                <a:gd name="T6" fmla="*/ 53 w 53"/>
                <a:gd name="T7" fmla="*/ 0 h 103"/>
                <a:gd name="T8" fmla="*/ 23 w 53"/>
                <a:gd name="T9" fmla="*/ 103 h 103"/>
                <a:gd name="T10" fmla="*/ 23 w 53"/>
                <a:gd name="T11" fmla="*/ 103 h 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 h="103">
                  <a:moveTo>
                    <a:pt x="23" y="103"/>
                  </a:moveTo>
                  <a:lnTo>
                    <a:pt x="0" y="103"/>
                  </a:lnTo>
                  <a:lnTo>
                    <a:pt x="30" y="0"/>
                  </a:lnTo>
                  <a:lnTo>
                    <a:pt x="53" y="0"/>
                  </a:lnTo>
                  <a:lnTo>
                    <a:pt x="23" y="103"/>
                  </a:lnTo>
                  <a:close/>
                </a:path>
              </a:pathLst>
            </a:custGeom>
            <a:solidFill>
              <a:srgbClr val="1C41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91"/>
            <p:cNvSpPr>
              <a:spLocks/>
            </p:cNvSpPr>
            <p:nvPr userDrawn="1"/>
          </p:nvSpPr>
          <p:spPr bwMode="auto">
            <a:xfrm>
              <a:off x="5301" y="3116"/>
              <a:ext cx="99" cy="103"/>
            </a:xfrm>
            <a:custGeom>
              <a:avLst/>
              <a:gdLst>
                <a:gd name="T0" fmla="*/ 94 w 99"/>
                <a:gd name="T1" fmla="*/ 23 h 103"/>
                <a:gd name="T2" fmla="*/ 99 w 99"/>
                <a:gd name="T3" fmla="*/ 1 h 103"/>
                <a:gd name="T4" fmla="*/ 28 w 99"/>
                <a:gd name="T5" fmla="*/ 0 h 103"/>
                <a:gd name="T6" fmla="*/ 0 w 99"/>
                <a:gd name="T7" fmla="*/ 103 h 103"/>
                <a:gd name="T8" fmla="*/ 71 w 99"/>
                <a:gd name="T9" fmla="*/ 103 h 103"/>
                <a:gd name="T10" fmla="*/ 76 w 99"/>
                <a:gd name="T11" fmla="*/ 81 h 103"/>
                <a:gd name="T12" fmla="*/ 30 w 99"/>
                <a:gd name="T13" fmla="*/ 81 h 103"/>
                <a:gd name="T14" fmla="*/ 46 w 99"/>
                <a:gd name="T15" fmla="*/ 23 h 103"/>
                <a:gd name="T16" fmla="*/ 94 w 99"/>
                <a:gd name="T17" fmla="*/ 23 h 103"/>
                <a:gd name="T18" fmla="*/ 94 w 99"/>
                <a:gd name="T19" fmla="*/ 23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9" h="103">
                  <a:moveTo>
                    <a:pt x="94" y="23"/>
                  </a:moveTo>
                  <a:lnTo>
                    <a:pt x="99" y="1"/>
                  </a:lnTo>
                  <a:lnTo>
                    <a:pt x="28" y="0"/>
                  </a:lnTo>
                  <a:lnTo>
                    <a:pt x="0" y="103"/>
                  </a:lnTo>
                  <a:lnTo>
                    <a:pt x="71" y="103"/>
                  </a:lnTo>
                  <a:lnTo>
                    <a:pt x="76" y="81"/>
                  </a:lnTo>
                  <a:lnTo>
                    <a:pt x="30" y="81"/>
                  </a:lnTo>
                  <a:lnTo>
                    <a:pt x="46" y="23"/>
                  </a:lnTo>
                  <a:lnTo>
                    <a:pt x="94" y="23"/>
                  </a:lnTo>
                  <a:close/>
                </a:path>
              </a:pathLst>
            </a:custGeom>
            <a:solidFill>
              <a:srgbClr val="1C41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92"/>
            <p:cNvSpPr>
              <a:spLocks/>
            </p:cNvSpPr>
            <p:nvPr userDrawn="1"/>
          </p:nvSpPr>
          <p:spPr bwMode="auto">
            <a:xfrm>
              <a:off x="4935" y="3116"/>
              <a:ext cx="89" cy="103"/>
            </a:xfrm>
            <a:custGeom>
              <a:avLst/>
              <a:gdLst>
                <a:gd name="T0" fmla="*/ 89 w 89"/>
                <a:gd name="T1" fmla="*/ 0 h 103"/>
                <a:gd name="T2" fmla="*/ 62 w 89"/>
                <a:gd name="T3" fmla="*/ 0 h 103"/>
                <a:gd name="T4" fmla="*/ 14 w 89"/>
                <a:gd name="T5" fmla="*/ 51 h 103"/>
                <a:gd name="T6" fmla="*/ 0 w 89"/>
                <a:gd name="T7" fmla="*/ 103 h 103"/>
                <a:gd name="T8" fmla="*/ 23 w 89"/>
                <a:gd name="T9" fmla="*/ 103 h 103"/>
                <a:gd name="T10" fmla="*/ 36 w 89"/>
                <a:gd name="T11" fmla="*/ 56 h 103"/>
                <a:gd name="T12" fmla="*/ 89 w 89"/>
                <a:gd name="T13" fmla="*/ 0 h 103"/>
                <a:gd name="T14" fmla="*/ 89 w 89"/>
                <a:gd name="T15" fmla="*/ 0 h 1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 h="103">
                  <a:moveTo>
                    <a:pt x="89" y="0"/>
                  </a:moveTo>
                  <a:lnTo>
                    <a:pt x="62" y="0"/>
                  </a:lnTo>
                  <a:lnTo>
                    <a:pt x="14" y="51"/>
                  </a:lnTo>
                  <a:lnTo>
                    <a:pt x="0" y="103"/>
                  </a:lnTo>
                  <a:lnTo>
                    <a:pt x="23" y="103"/>
                  </a:lnTo>
                  <a:lnTo>
                    <a:pt x="36" y="56"/>
                  </a:lnTo>
                  <a:lnTo>
                    <a:pt x="89" y="0"/>
                  </a:lnTo>
                  <a:close/>
                </a:path>
              </a:pathLst>
            </a:custGeom>
            <a:solidFill>
              <a:srgbClr val="1C41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93"/>
            <p:cNvSpPr>
              <a:spLocks noEditPoints="1"/>
            </p:cNvSpPr>
            <p:nvPr userDrawn="1"/>
          </p:nvSpPr>
          <p:spPr bwMode="auto">
            <a:xfrm>
              <a:off x="4722" y="3116"/>
              <a:ext cx="107" cy="103"/>
            </a:xfrm>
            <a:custGeom>
              <a:avLst/>
              <a:gdLst>
                <a:gd name="T0" fmla="*/ 77 w 107"/>
                <a:gd name="T1" fmla="*/ 103 h 103"/>
                <a:gd name="T2" fmla="*/ 0 w 107"/>
                <a:gd name="T3" fmla="*/ 103 h 103"/>
                <a:gd name="T4" fmla="*/ 30 w 107"/>
                <a:gd name="T5" fmla="*/ 0 h 103"/>
                <a:gd name="T6" fmla="*/ 107 w 107"/>
                <a:gd name="T7" fmla="*/ 0 h 103"/>
                <a:gd name="T8" fmla="*/ 77 w 107"/>
                <a:gd name="T9" fmla="*/ 103 h 103"/>
                <a:gd name="T10" fmla="*/ 77 w 107"/>
                <a:gd name="T11" fmla="*/ 23 h 103"/>
                <a:gd name="T12" fmla="*/ 46 w 107"/>
                <a:gd name="T13" fmla="*/ 23 h 103"/>
                <a:gd name="T14" fmla="*/ 30 w 107"/>
                <a:gd name="T15" fmla="*/ 81 h 103"/>
                <a:gd name="T16" fmla="*/ 61 w 107"/>
                <a:gd name="T17" fmla="*/ 81 h 103"/>
                <a:gd name="T18" fmla="*/ 77 w 107"/>
                <a:gd name="T19" fmla="*/ 23 h 103"/>
                <a:gd name="T20" fmla="*/ 77 w 107"/>
                <a:gd name="T21" fmla="*/ 23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7" h="103">
                  <a:moveTo>
                    <a:pt x="77" y="103"/>
                  </a:moveTo>
                  <a:lnTo>
                    <a:pt x="0" y="103"/>
                  </a:lnTo>
                  <a:lnTo>
                    <a:pt x="30" y="0"/>
                  </a:lnTo>
                  <a:lnTo>
                    <a:pt x="107" y="0"/>
                  </a:lnTo>
                  <a:lnTo>
                    <a:pt x="77" y="103"/>
                  </a:lnTo>
                  <a:close/>
                  <a:moveTo>
                    <a:pt x="77" y="23"/>
                  </a:moveTo>
                  <a:lnTo>
                    <a:pt x="46" y="23"/>
                  </a:lnTo>
                  <a:lnTo>
                    <a:pt x="30" y="81"/>
                  </a:lnTo>
                  <a:lnTo>
                    <a:pt x="61" y="81"/>
                  </a:lnTo>
                  <a:lnTo>
                    <a:pt x="77" y="23"/>
                  </a:lnTo>
                  <a:close/>
                </a:path>
              </a:pathLst>
            </a:custGeom>
            <a:solidFill>
              <a:srgbClr val="1C41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94"/>
            <p:cNvSpPr>
              <a:spLocks/>
            </p:cNvSpPr>
            <p:nvPr userDrawn="1"/>
          </p:nvSpPr>
          <p:spPr bwMode="auto">
            <a:xfrm>
              <a:off x="4722" y="3116"/>
              <a:ext cx="107" cy="103"/>
            </a:xfrm>
            <a:custGeom>
              <a:avLst/>
              <a:gdLst>
                <a:gd name="T0" fmla="*/ 77 w 107"/>
                <a:gd name="T1" fmla="*/ 103 h 103"/>
                <a:gd name="T2" fmla="*/ 0 w 107"/>
                <a:gd name="T3" fmla="*/ 103 h 103"/>
                <a:gd name="T4" fmla="*/ 30 w 107"/>
                <a:gd name="T5" fmla="*/ 0 h 103"/>
                <a:gd name="T6" fmla="*/ 107 w 107"/>
                <a:gd name="T7" fmla="*/ 0 h 103"/>
                <a:gd name="T8" fmla="*/ 77 w 107"/>
                <a:gd name="T9" fmla="*/ 103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103">
                  <a:moveTo>
                    <a:pt x="77" y="103"/>
                  </a:moveTo>
                  <a:lnTo>
                    <a:pt x="0" y="103"/>
                  </a:lnTo>
                  <a:lnTo>
                    <a:pt x="30" y="0"/>
                  </a:lnTo>
                  <a:lnTo>
                    <a:pt x="107" y="0"/>
                  </a:lnTo>
                  <a:lnTo>
                    <a:pt x="77" y="10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95"/>
            <p:cNvSpPr>
              <a:spLocks/>
            </p:cNvSpPr>
            <p:nvPr userDrawn="1"/>
          </p:nvSpPr>
          <p:spPr bwMode="auto">
            <a:xfrm>
              <a:off x="4752" y="3139"/>
              <a:ext cx="47" cy="58"/>
            </a:xfrm>
            <a:custGeom>
              <a:avLst/>
              <a:gdLst>
                <a:gd name="T0" fmla="*/ 47 w 47"/>
                <a:gd name="T1" fmla="*/ 0 h 58"/>
                <a:gd name="T2" fmla="*/ 16 w 47"/>
                <a:gd name="T3" fmla="*/ 0 h 58"/>
                <a:gd name="T4" fmla="*/ 0 w 47"/>
                <a:gd name="T5" fmla="*/ 58 h 58"/>
                <a:gd name="T6" fmla="*/ 31 w 47"/>
                <a:gd name="T7" fmla="*/ 58 h 58"/>
                <a:gd name="T8" fmla="*/ 47 w 47"/>
                <a:gd name="T9" fmla="*/ 0 h 58"/>
                <a:gd name="T10" fmla="*/ 47 w 47"/>
                <a:gd name="T11" fmla="*/ 0 h 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58">
                  <a:moveTo>
                    <a:pt x="47" y="0"/>
                  </a:moveTo>
                  <a:lnTo>
                    <a:pt x="16" y="0"/>
                  </a:lnTo>
                  <a:lnTo>
                    <a:pt x="0" y="58"/>
                  </a:lnTo>
                  <a:lnTo>
                    <a:pt x="31" y="58"/>
                  </a:lnTo>
                  <a:lnTo>
                    <a:pt x="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96"/>
            <p:cNvSpPr>
              <a:spLocks noEditPoints="1"/>
            </p:cNvSpPr>
            <p:nvPr userDrawn="1"/>
          </p:nvSpPr>
          <p:spPr bwMode="auto">
            <a:xfrm>
              <a:off x="4997" y="3116"/>
              <a:ext cx="107" cy="103"/>
            </a:xfrm>
            <a:custGeom>
              <a:avLst/>
              <a:gdLst>
                <a:gd name="T0" fmla="*/ 76 w 107"/>
                <a:gd name="T1" fmla="*/ 103 h 103"/>
                <a:gd name="T2" fmla="*/ 0 w 107"/>
                <a:gd name="T3" fmla="*/ 103 h 103"/>
                <a:gd name="T4" fmla="*/ 30 w 107"/>
                <a:gd name="T5" fmla="*/ 0 h 103"/>
                <a:gd name="T6" fmla="*/ 107 w 107"/>
                <a:gd name="T7" fmla="*/ 0 h 103"/>
                <a:gd name="T8" fmla="*/ 76 w 107"/>
                <a:gd name="T9" fmla="*/ 103 h 103"/>
                <a:gd name="T10" fmla="*/ 76 w 107"/>
                <a:gd name="T11" fmla="*/ 23 h 103"/>
                <a:gd name="T12" fmla="*/ 48 w 107"/>
                <a:gd name="T13" fmla="*/ 23 h 103"/>
                <a:gd name="T14" fmla="*/ 30 w 107"/>
                <a:gd name="T15" fmla="*/ 81 h 103"/>
                <a:gd name="T16" fmla="*/ 61 w 107"/>
                <a:gd name="T17" fmla="*/ 81 h 103"/>
                <a:gd name="T18" fmla="*/ 76 w 107"/>
                <a:gd name="T19" fmla="*/ 23 h 103"/>
                <a:gd name="T20" fmla="*/ 76 w 107"/>
                <a:gd name="T21" fmla="*/ 23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7" h="103">
                  <a:moveTo>
                    <a:pt x="76" y="103"/>
                  </a:moveTo>
                  <a:lnTo>
                    <a:pt x="0" y="103"/>
                  </a:lnTo>
                  <a:lnTo>
                    <a:pt x="30" y="0"/>
                  </a:lnTo>
                  <a:lnTo>
                    <a:pt x="107" y="0"/>
                  </a:lnTo>
                  <a:lnTo>
                    <a:pt x="76" y="103"/>
                  </a:lnTo>
                  <a:close/>
                  <a:moveTo>
                    <a:pt x="76" y="23"/>
                  </a:moveTo>
                  <a:lnTo>
                    <a:pt x="48" y="23"/>
                  </a:lnTo>
                  <a:lnTo>
                    <a:pt x="30" y="81"/>
                  </a:lnTo>
                  <a:lnTo>
                    <a:pt x="61" y="81"/>
                  </a:lnTo>
                  <a:lnTo>
                    <a:pt x="76" y="23"/>
                  </a:lnTo>
                  <a:close/>
                </a:path>
              </a:pathLst>
            </a:custGeom>
            <a:solidFill>
              <a:srgbClr val="1C41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Freeform 97"/>
            <p:cNvSpPr>
              <a:spLocks/>
            </p:cNvSpPr>
            <p:nvPr userDrawn="1"/>
          </p:nvSpPr>
          <p:spPr bwMode="auto">
            <a:xfrm>
              <a:off x="4997" y="3116"/>
              <a:ext cx="107" cy="103"/>
            </a:xfrm>
            <a:custGeom>
              <a:avLst/>
              <a:gdLst>
                <a:gd name="T0" fmla="*/ 76 w 107"/>
                <a:gd name="T1" fmla="*/ 103 h 103"/>
                <a:gd name="T2" fmla="*/ 0 w 107"/>
                <a:gd name="T3" fmla="*/ 103 h 103"/>
                <a:gd name="T4" fmla="*/ 30 w 107"/>
                <a:gd name="T5" fmla="*/ 0 h 103"/>
                <a:gd name="T6" fmla="*/ 107 w 107"/>
                <a:gd name="T7" fmla="*/ 0 h 103"/>
                <a:gd name="T8" fmla="*/ 76 w 107"/>
                <a:gd name="T9" fmla="*/ 103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103">
                  <a:moveTo>
                    <a:pt x="76" y="103"/>
                  </a:moveTo>
                  <a:lnTo>
                    <a:pt x="0" y="103"/>
                  </a:lnTo>
                  <a:lnTo>
                    <a:pt x="30" y="0"/>
                  </a:lnTo>
                  <a:lnTo>
                    <a:pt x="107" y="0"/>
                  </a:lnTo>
                  <a:lnTo>
                    <a:pt x="76" y="10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98"/>
            <p:cNvSpPr>
              <a:spLocks/>
            </p:cNvSpPr>
            <p:nvPr userDrawn="1"/>
          </p:nvSpPr>
          <p:spPr bwMode="auto">
            <a:xfrm>
              <a:off x="5027" y="3139"/>
              <a:ext cx="46" cy="58"/>
            </a:xfrm>
            <a:custGeom>
              <a:avLst/>
              <a:gdLst>
                <a:gd name="T0" fmla="*/ 46 w 46"/>
                <a:gd name="T1" fmla="*/ 0 h 58"/>
                <a:gd name="T2" fmla="*/ 18 w 46"/>
                <a:gd name="T3" fmla="*/ 0 h 58"/>
                <a:gd name="T4" fmla="*/ 0 w 46"/>
                <a:gd name="T5" fmla="*/ 58 h 58"/>
                <a:gd name="T6" fmla="*/ 31 w 46"/>
                <a:gd name="T7" fmla="*/ 58 h 58"/>
                <a:gd name="T8" fmla="*/ 46 w 46"/>
                <a:gd name="T9" fmla="*/ 0 h 58"/>
                <a:gd name="T10" fmla="*/ 46 w 46"/>
                <a:gd name="T11" fmla="*/ 0 h 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58">
                  <a:moveTo>
                    <a:pt x="46" y="0"/>
                  </a:moveTo>
                  <a:lnTo>
                    <a:pt x="18" y="0"/>
                  </a:lnTo>
                  <a:lnTo>
                    <a:pt x="0" y="58"/>
                  </a:lnTo>
                  <a:lnTo>
                    <a:pt x="31" y="58"/>
                  </a:lnTo>
                  <a:lnTo>
                    <a:pt x="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99"/>
            <p:cNvSpPr>
              <a:spLocks/>
            </p:cNvSpPr>
            <p:nvPr userDrawn="1"/>
          </p:nvSpPr>
          <p:spPr bwMode="auto">
            <a:xfrm>
              <a:off x="4930" y="3117"/>
              <a:ext cx="35" cy="45"/>
            </a:xfrm>
            <a:custGeom>
              <a:avLst/>
              <a:gdLst>
                <a:gd name="T0" fmla="*/ 26 w 35"/>
                <a:gd name="T1" fmla="*/ 0 h 45"/>
                <a:gd name="T2" fmla="*/ 0 w 35"/>
                <a:gd name="T3" fmla="*/ 0 h 45"/>
                <a:gd name="T4" fmla="*/ 18 w 35"/>
                <a:gd name="T5" fmla="*/ 45 h 45"/>
                <a:gd name="T6" fmla="*/ 35 w 35"/>
                <a:gd name="T7" fmla="*/ 25 h 45"/>
                <a:gd name="T8" fmla="*/ 26 w 35"/>
                <a:gd name="T9" fmla="*/ 0 h 45"/>
                <a:gd name="T10" fmla="*/ 26 w 35"/>
                <a:gd name="T11" fmla="*/ 0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45">
                  <a:moveTo>
                    <a:pt x="26" y="0"/>
                  </a:moveTo>
                  <a:lnTo>
                    <a:pt x="0" y="0"/>
                  </a:lnTo>
                  <a:lnTo>
                    <a:pt x="18" y="45"/>
                  </a:lnTo>
                  <a:lnTo>
                    <a:pt x="35" y="25"/>
                  </a:lnTo>
                  <a:lnTo>
                    <a:pt x="26" y="0"/>
                  </a:lnTo>
                  <a:close/>
                </a:path>
              </a:pathLst>
            </a:custGeom>
            <a:solidFill>
              <a:srgbClr val="1C41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Freeform 100"/>
            <p:cNvSpPr>
              <a:spLocks noEditPoints="1"/>
            </p:cNvSpPr>
            <p:nvPr userDrawn="1"/>
          </p:nvSpPr>
          <p:spPr bwMode="auto">
            <a:xfrm>
              <a:off x="4974" y="3247"/>
              <a:ext cx="48" cy="59"/>
            </a:xfrm>
            <a:custGeom>
              <a:avLst/>
              <a:gdLst>
                <a:gd name="T0" fmla="*/ 36 w 48"/>
                <a:gd name="T1" fmla="*/ 12 h 59"/>
                <a:gd name="T2" fmla="*/ 36 w 48"/>
                <a:gd name="T3" fmla="*/ 12 h 59"/>
                <a:gd name="T4" fmla="*/ 36 w 48"/>
                <a:gd name="T5" fmla="*/ 20 h 59"/>
                <a:gd name="T6" fmla="*/ 32 w 48"/>
                <a:gd name="T7" fmla="*/ 23 h 59"/>
                <a:gd name="T8" fmla="*/ 32 w 48"/>
                <a:gd name="T9" fmla="*/ 23 h 59"/>
                <a:gd name="T10" fmla="*/ 29 w 48"/>
                <a:gd name="T11" fmla="*/ 27 h 59"/>
                <a:gd name="T12" fmla="*/ 23 w 48"/>
                <a:gd name="T13" fmla="*/ 27 h 59"/>
                <a:gd name="T14" fmla="*/ 20 w 48"/>
                <a:gd name="T15" fmla="*/ 27 h 59"/>
                <a:gd name="T16" fmla="*/ 25 w 48"/>
                <a:gd name="T17" fmla="*/ 9 h 59"/>
                <a:gd name="T18" fmla="*/ 29 w 48"/>
                <a:gd name="T19" fmla="*/ 9 h 59"/>
                <a:gd name="T20" fmla="*/ 29 w 48"/>
                <a:gd name="T21" fmla="*/ 9 h 59"/>
                <a:gd name="T22" fmla="*/ 34 w 48"/>
                <a:gd name="T23" fmla="*/ 9 h 59"/>
                <a:gd name="T24" fmla="*/ 36 w 48"/>
                <a:gd name="T25" fmla="*/ 11 h 59"/>
                <a:gd name="T26" fmla="*/ 36 w 48"/>
                <a:gd name="T27" fmla="*/ 12 h 59"/>
                <a:gd name="T28" fmla="*/ 48 w 48"/>
                <a:gd name="T29" fmla="*/ 11 h 59"/>
                <a:gd name="T30" fmla="*/ 48 w 48"/>
                <a:gd name="T31" fmla="*/ 11 h 59"/>
                <a:gd name="T32" fmla="*/ 46 w 48"/>
                <a:gd name="T33" fmla="*/ 5 h 59"/>
                <a:gd name="T34" fmla="*/ 43 w 48"/>
                <a:gd name="T35" fmla="*/ 2 h 59"/>
                <a:gd name="T36" fmla="*/ 37 w 48"/>
                <a:gd name="T37" fmla="*/ 0 h 59"/>
                <a:gd name="T38" fmla="*/ 32 w 48"/>
                <a:gd name="T39" fmla="*/ 0 h 59"/>
                <a:gd name="T40" fmla="*/ 16 w 48"/>
                <a:gd name="T41" fmla="*/ 0 h 59"/>
                <a:gd name="T42" fmla="*/ 0 w 48"/>
                <a:gd name="T43" fmla="*/ 59 h 59"/>
                <a:gd name="T44" fmla="*/ 11 w 48"/>
                <a:gd name="T45" fmla="*/ 59 h 59"/>
                <a:gd name="T46" fmla="*/ 16 w 48"/>
                <a:gd name="T47" fmla="*/ 34 h 59"/>
                <a:gd name="T48" fmla="*/ 16 w 48"/>
                <a:gd name="T49" fmla="*/ 34 h 59"/>
                <a:gd name="T50" fmla="*/ 23 w 48"/>
                <a:gd name="T51" fmla="*/ 34 h 59"/>
                <a:gd name="T52" fmla="*/ 23 w 48"/>
                <a:gd name="T53" fmla="*/ 34 h 59"/>
                <a:gd name="T54" fmla="*/ 34 w 48"/>
                <a:gd name="T55" fmla="*/ 34 h 59"/>
                <a:gd name="T56" fmla="*/ 37 w 48"/>
                <a:gd name="T57" fmla="*/ 32 h 59"/>
                <a:gd name="T58" fmla="*/ 41 w 48"/>
                <a:gd name="T59" fmla="*/ 30 h 59"/>
                <a:gd name="T60" fmla="*/ 41 w 48"/>
                <a:gd name="T61" fmla="*/ 30 h 59"/>
                <a:gd name="T62" fmla="*/ 43 w 48"/>
                <a:gd name="T63" fmla="*/ 25 h 59"/>
                <a:gd name="T64" fmla="*/ 46 w 48"/>
                <a:gd name="T65" fmla="*/ 21 h 59"/>
                <a:gd name="T66" fmla="*/ 48 w 48"/>
                <a:gd name="T67" fmla="*/ 11 h 59"/>
                <a:gd name="T68" fmla="*/ 48 w 48"/>
                <a:gd name="T69" fmla="*/ 11 h 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8" h="59">
                  <a:moveTo>
                    <a:pt x="36" y="12"/>
                  </a:moveTo>
                  <a:lnTo>
                    <a:pt x="36" y="12"/>
                  </a:lnTo>
                  <a:lnTo>
                    <a:pt x="36" y="20"/>
                  </a:lnTo>
                  <a:lnTo>
                    <a:pt x="32" y="23"/>
                  </a:lnTo>
                  <a:lnTo>
                    <a:pt x="29" y="27"/>
                  </a:lnTo>
                  <a:lnTo>
                    <a:pt x="23" y="27"/>
                  </a:lnTo>
                  <a:lnTo>
                    <a:pt x="20" y="27"/>
                  </a:lnTo>
                  <a:lnTo>
                    <a:pt x="25" y="9"/>
                  </a:lnTo>
                  <a:lnTo>
                    <a:pt x="29" y="9"/>
                  </a:lnTo>
                  <a:lnTo>
                    <a:pt x="34" y="9"/>
                  </a:lnTo>
                  <a:lnTo>
                    <a:pt x="36" y="11"/>
                  </a:lnTo>
                  <a:lnTo>
                    <a:pt x="36" y="12"/>
                  </a:lnTo>
                  <a:close/>
                  <a:moveTo>
                    <a:pt x="48" y="11"/>
                  </a:moveTo>
                  <a:lnTo>
                    <a:pt x="48" y="11"/>
                  </a:lnTo>
                  <a:lnTo>
                    <a:pt x="46" y="5"/>
                  </a:lnTo>
                  <a:lnTo>
                    <a:pt x="43" y="2"/>
                  </a:lnTo>
                  <a:lnTo>
                    <a:pt x="37" y="0"/>
                  </a:lnTo>
                  <a:lnTo>
                    <a:pt x="32" y="0"/>
                  </a:lnTo>
                  <a:lnTo>
                    <a:pt x="16" y="0"/>
                  </a:lnTo>
                  <a:lnTo>
                    <a:pt x="0" y="59"/>
                  </a:lnTo>
                  <a:lnTo>
                    <a:pt x="11" y="59"/>
                  </a:lnTo>
                  <a:lnTo>
                    <a:pt x="16" y="34"/>
                  </a:lnTo>
                  <a:lnTo>
                    <a:pt x="23" y="34"/>
                  </a:lnTo>
                  <a:lnTo>
                    <a:pt x="34" y="34"/>
                  </a:lnTo>
                  <a:lnTo>
                    <a:pt x="37" y="32"/>
                  </a:lnTo>
                  <a:lnTo>
                    <a:pt x="41" y="30"/>
                  </a:lnTo>
                  <a:lnTo>
                    <a:pt x="43" y="25"/>
                  </a:lnTo>
                  <a:lnTo>
                    <a:pt x="46" y="21"/>
                  </a:lnTo>
                  <a:lnTo>
                    <a:pt x="48" y="11"/>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101"/>
            <p:cNvSpPr>
              <a:spLocks/>
            </p:cNvSpPr>
            <p:nvPr userDrawn="1"/>
          </p:nvSpPr>
          <p:spPr bwMode="auto">
            <a:xfrm>
              <a:off x="4994" y="3256"/>
              <a:ext cx="16" cy="18"/>
            </a:xfrm>
            <a:custGeom>
              <a:avLst/>
              <a:gdLst>
                <a:gd name="T0" fmla="*/ 16 w 16"/>
                <a:gd name="T1" fmla="*/ 3 h 18"/>
                <a:gd name="T2" fmla="*/ 16 w 16"/>
                <a:gd name="T3" fmla="*/ 3 h 18"/>
                <a:gd name="T4" fmla="*/ 16 w 16"/>
                <a:gd name="T5" fmla="*/ 11 h 18"/>
                <a:gd name="T6" fmla="*/ 12 w 16"/>
                <a:gd name="T7" fmla="*/ 14 h 18"/>
                <a:gd name="T8" fmla="*/ 12 w 16"/>
                <a:gd name="T9" fmla="*/ 14 h 18"/>
                <a:gd name="T10" fmla="*/ 9 w 16"/>
                <a:gd name="T11" fmla="*/ 18 h 18"/>
                <a:gd name="T12" fmla="*/ 3 w 16"/>
                <a:gd name="T13" fmla="*/ 18 h 18"/>
                <a:gd name="T14" fmla="*/ 0 w 16"/>
                <a:gd name="T15" fmla="*/ 18 h 18"/>
                <a:gd name="T16" fmla="*/ 5 w 16"/>
                <a:gd name="T17" fmla="*/ 0 h 18"/>
                <a:gd name="T18" fmla="*/ 9 w 16"/>
                <a:gd name="T19" fmla="*/ 0 h 18"/>
                <a:gd name="T20" fmla="*/ 9 w 16"/>
                <a:gd name="T21" fmla="*/ 0 h 18"/>
                <a:gd name="T22" fmla="*/ 14 w 16"/>
                <a:gd name="T23" fmla="*/ 0 h 18"/>
                <a:gd name="T24" fmla="*/ 16 w 16"/>
                <a:gd name="T25" fmla="*/ 2 h 18"/>
                <a:gd name="T26" fmla="*/ 16 w 16"/>
                <a:gd name="T27" fmla="*/ 3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 h="18">
                  <a:moveTo>
                    <a:pt x="16" y="3"/>
                  </a:moveTo>
                  <a:lnTo>
                    <a:pt x="16" y="3"/>
                  </a:lnTo>
                  <a:lnTo>
                    <a:pt x="16" y="11"/>
                  </a:lnTo>
                  <a:lnTo>
                    <a:pt x="12" y="14"/>
                  </a:lnTo>
                  <a:lnTo>
                    <a:pt x="9" y="18"/>
                  </a:lnTo>
                  <a:lnTo>
                    <a:pt x="3" y="18"/>
                  </a:lnTo>
                  <a:lnTo>
                    <a:pt x="0" y="18"/>
                  </a:lnTo>
                  <a:lnTo>
                    <a:pt x="5" y="0"/>
                  </a:lnTo>
                  <a:lnTo>
                    <a:pt x="9" y="0"/>
                  </a:lnTo>
                  <a:lnTo>
                    <a:pt x="14" y="0"/>
                  </a:lnTo>
                  <a:lnTo>
                    <a:pt x="16" y="2"/>
                  </a:lnTo>
                  <a:lnTo>
                    <a:pt x="16"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Freeform 102"/>
            <p:cNvSpPr>
              <a:spLocks/>
            </p:cNvSpPr>
            <p:nvPr userDrawn="1"/>
          </p:nvSpPr>
          <p:spPr bwMode="auto">
            <a:xfrm>
              <a:off x="4974" y="3247"/>
              <a:ext cx="48" cy="59"/>
            </a:xfrm>
            <a:custGeom>
              <a:avLst/>
              <a:gdLst>
                <a:gd name="T0" fmla="*/ 48 w 48"/>
                <a:gd name="T1" fmla="*/ 11 h 59"/>
                <a:gd name="T2" fmla="*/ 48 w 48"/>
                <a:gd name="T3" fmla="*/ 11 h 59"/>
                <a:gd name="T4" fmla="*/ 46 w 48"/>
                <a:gd name="T5" fmla="*/ 5 h 59"/>
                <a:gd name="T6" fmla="*/ 43 w 48"/>
                <a:gd name="T7" fmla="*/ 2 h 59"/>
                <a:gd name="T8" fmla="*/ 37 w 48"/>
                <a:gd name="T9" fmla="*/ 0 h 59"/>
                <a:gd name="T10" fmla="*/ 32 w 48"/>
                <a:gd name="T11" fmla="*/ 0 h 59"/>
                <a:gd name="T12" fmla="*/ 16 w 48"/>
                <a:gd name="T13" fmla="*/ 0 h 59"/>
                <a:gd name="T14" fmla="*/ 0 w 48"/>
                <a:gd name="T15" fmla="*/ 59 h 59"/>
                <a:gd name="T16" fmla="*/ 11 w 48"/>
                <a:gd name="T17" fmla="*/ 59 h 59"/>
                <a:gd name="T18" fmla="*/ 16 w 48"/>
                <a:gd name="T19" fmla="*/ 34 h 59"/>
                <a:gd name="T20" fmla="*/ 16 w 48"/>
                <a:gd name="T21" fmla="*/ 34 h 59"/>
                <a:gd name="T22" fmla="*/ 23 w 48"/>
                <a:gd name="T23" fmla="*/ 34 h 59"/>
                <a:gd name="T24" fmla="*/ 23 w 48"/>
                <a:gd name="T25" fmla="*/ 34 h 59"/>
                <a:gd name="T26" fmla="*/ 34 w 48"/>
                <a:gd name="T27" fmla="*/ 34 h 59"/>
                <a:gd name="T28" fmla="*/ 37 w 48"/>
                <a:gd name="T29" fmla="*/ 32 h 59"/>
                <a:gd name="T30" fmla="*/ 41 w 48"/>
                <a:gd name="T31" fmla="*/ 30 h 59"/>
                <a:gd name="T32" fmla="*/ 41 w 48"/>
                <a:gd name="T33" fmla="*/ 30 h 59"/>
                <a:gd name="T34" fmla="*/ 43 w 48"/>
                <a:gd name="T35" fmla="*/ 25 h 59"/>
                <a:gd name="T36" fmla="*/ 46 w 48"/>
                <a:gd name="T37" fmla="*/ 21 h 59"/>
                <a:gd name="T38" fmla="*/ 48 w 48"/>
                <a:gd name="T39" fmla="*/ 11 h 59"/>
                <a:gd name="T40" fmla="*/ 48 w 48"/>
                <a:gd name="T41" fmla="*/ 11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 h="59">
                  <a:moveTo>
                    <a:pt x="48" y="11"/>
                  </a:moveTo>
                  <a:lnTo>
                    <a:pt x="48" y="11"/>
                  </a:lnTo>
                  <a:lnTo>
                    <a:pt x="46" y="5"/>
                  </a:lnTo>
                  <a:lnTo>
                    <a:pt x="43" y="2"/>
                  </a:lnTo>
                  <a:lnTo>
                    <a:pt x="37" y="0"/>
                  </a:lnTo>
                  <a:lnTo>
                    <a:pt x="32" y="0"/>
                  </a:lnTo>
                  <a:lnTo>
                    <a:pt x="16" y="0"/>
                  </a:lnTo>
                  <a:lnTo>
                    <a:pt x="0" y="59"/>
                  </a:lnTo>
                  <a:lnTo>
                    <a:pt x="11" y="59"/>
                  </a:lnTo>
                  <a:lnTo>
                    <a:pt x="16" y="34"/>
                  </a:lnTo>
                  <a:lnTo>
                    <a:pt x="23" y="34"/>
                  </a:lnTo>
                  <a:lnTo>
                    <a:pt x="34" y="34"/>
                  </a:lnTo>
                  <a:lnTo>
                    <a:pt x="37" y="32"/>
                  </a:lnTo>
                  <a:lnTo>
                    <a:pt x="41" y="30"/>
                  </a:lnTo>
                  <a:lnTo>
                    <a:pt x="43" y="25"/>
                  </a:lnTo>
                  <a:lnTo>
                    <a:pt x="46" y="21"/>
                  </a:lnTo>
                  <a:lnTo>
                    <a:pt x="48"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Freeform 103"/>
            <p:cNvSpPr>
              <a:spLocks/>
            </p:cNvSpPr>
            <p:nvPr userDrawn="1"/>
          </p:nvSpPr>
          <p:spPr bwMode="auto">
            <a:xfrm>
              <a:off x="5018" y="3265"/>
              <a:ext cx="40" cy="41"/>
            </a:xfrm>
            <a:custGeom>
              <a:avLst/>
              <a:gdLst>
                <a:gd name="T0" fmla="*/ 31 w 40"/>
                <a:gd name="T1" fmla="*/ 33 h 41"/>
                <a:gd name="T2" fmla="*/ 31 w 40"/>
                <a:gd name="T3" fmla="*/ 33 h 41"/>
                <a:gd name="T4" fmla="*/ 29 w 40"/>
                <a:gd name="T5" fmla="*/ 41 h 41"/>
                <a:gd name="T6" fmla="*/ 18 w 40"/>
                <a:gd name="T7" fmla="*/ 41 h 41"/>
                <a:gd name="T8" fmla="*/ 20 w 40"/>
                <a:gd name="T9" fmla="*/ 35 h 41"/>
                <a:gd name="T10" fmla="*/ 20 w 40"/>
                <a:gd name="T11" fmla="*/ 35 h 41"/>
                <a:gd name="T12" fmla="*/ 15 w 40"/>
                <a:gd name="T13" fmla="*/ 39 h 41"/>
                <a:gd name="T14" fmla="*/ 9 w 40"/>
                <a:gd name="T15" fmla="*/ 41 h 41"/>
                <a:gd name="T16" fmla="*/ 9 w 40"/>
                <a:gd name="T17" fmla="*/ 41 h 41"/>
                <a:gd name="T18" fmla="*/ 2 w 40"/>
                <a:gd name="T19" fmla="*/ 39 h 41"/>
                <a:gd name="T20" fmla="*/ 0 w 40"/>
                <a:gd name="T21" fmla="*/ 37 h 41"/>
                <a:gd name="T22" fmla="*/ 0 w 40"/>
                <a:gd name="T23" fmla="*/ 33 h 41"/>
                <a:gd name="T24" fmla="*/ 0 w 40"/>
                <a:gd name="T25" fmla="*/ 33 h 41"/>
                <a:gd name="T26" fmla="*/ 0 w 40"/>
                <a:gd name="T27" fmla="*/ 30 h 41"/>
                <a:gd name="T28" fmla="*/ 9 w 40"/>
                <a:gd name="T29" fmla="*/ 0 h 41"/>
                <a:gd name="T30" fmla="*/ 20 w 40"/>
                <a:gd name="T31" fmla="*/ 0 h 41"/>
                <a:gd name="T32" fmla="*/ 11 w 40"/>
                <a:gd name="T33" fmla="*/ 26 h 41"/>
                <a:gd name="T34" fmla="*/ 11 w 40"/>
                <a:gd name="T35" fmla="*/ 26 h 41"/>
                <a:gd name="T36" fmla="*/ 11 w 40"/>
                <a:gd name="T37" fmla="*/ 32 h 41"/>
                <a:gd name="T38" fmla="*/ 11 w 40"/>
                <a:gd name="T39" fmla="*/ 32 h 41"/>
                <a:gd name="T40" fmla="*/ 11 w 40"/>
                <a:gd name="T41" fmla="*/ 33 h 41"/>
                <a:gd name="T42" fmla="*/ 15 w 40"/>
                <a:gd name="T43" fmla="*/ 35 h 41"/>
                <a:gd name="T44" fmla="*/ 15 w 40"/>
                <a:gd name="T45" fmla="*/ 35 h 41"/>
                <a:gd name="T46" fmla="*/ 18 w 40"/>
                <a:gd name="T47" fmla="*/ 33 h 41"/>
                <a:gd name="T48" fmla="*/ 20 w 40"/>
                <a:gd name="T49" fmla="*/ 32 h 41"/>
                <a:gd name="T50" fmla="*/ 22 w 40"/>
                <a:gd name="T51" fmla="*/ 26 h 41"/>
                <a:gd name="T52" fmla="*/ 31 w 40"/>
                <a:gd name="T53" fmla="*/ 0 h 41"/>
                <a:gd name="T54" fmla="*/ 40 w 40"/>
                <a:gd name="T55" fmla="*/ 0 h 41"/>
                <a:gd name="T56" fmla="*/ 31 w 40"/>
                <a:gd name="T57" fmla="*/ 33 h 41"/>
                <a:gd name="T58" fmla="*/ 31 w 40"/>
                <a:gd name="T59" fmla="*/ 33 h 4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0" h="41">
                  <a:moveTo>
                    <a:pt x="31" y="33"/>
                  </a:moveTo>
                  <a:lnTo>
                    <a:pt x="31" y="33"/>
                  </a:lnTo>
                  <a:lnTo>
                    <a:pt x="29" y="41"/>
                  </a:lnTo>
                  <a:lnTo>
                    <a:pt x="18" y="41"/>
                  </a:lnTo>
                  <a:lnTo>
                    <a:pt x="20" y="35"/>
                  </a:lnTo>
                  <a:lnTo>
                    <a:pt x="15" y="39"/>
                  </a:lnTo>
                  <a:lnTo>
                    <a:pt x="9" y="41"/>
                  </a:lnTo>
                  <a:lnTo>
                    <a:pt x="2" y="39"/>
                  </a:lnTo>
                  <a:lnTo>
                    <a:pt x="0" y="37"/>
                  </a:lnTo>
                  <a:lnTo>
                    <a:pt x="0" y="33"/>
                  </a:lnTo>
                  <a:lnTo>
                    <a:pt x="0" y="30"/>
                  </a:lnTo>
                  <a:lnTo>
                    <a:pt x="9" y="0"/>
                  </a:lnTo>
                  <a:lnTo>
                    <a:pt x="20" y="0"/>
                  </a:lnTo>
                  <a:lnTo>
                    <a:pt x="11" y="26"/>
                  </a:lnTo>
                  <a:lnTo>
                    <a:pt x="11" y="32"/>
                  </a:lnTo>
                  <a:lnTo>
                    <a:pt x="11" y="33"/>
                  </a:lnTo>
                  <a:lnTo>
                    <a:pt x="15" y="35"/>
                  </a:lnTo>
                  <a:lnTo>
                    <a:pt x="18" y="33"/>
                  </a:lnTo>
                  <a:lnTo>
                    <a:pt x="20" y="32"/>
                  </a:lnTo>
                  <a:lnTo>
                    <a:pt x="22" y="26"/>
                  </a:lnTo>
                  <a:lnTo>
                    <a:pt x="31" y="0"/>
                  </a:lnTo>
                  <a:lnTo>
                    <a:pt x="40" y="0"/>
                  </a:lnTo>
                  <a:lnTo>
                    <a:pt x="31" y="33"/>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Freeform 104"/>
            <p:cNvSpPr>
              <a:spLocks/>
            </p:cNvSpPr>
            <p:nvPr userDrawn="1"/>
          </p:nvSpPr>
          <p:spPr bwMode="auto">
            <a:xfrm>
              <a:off x="5058" y="3265"/>
              <a:ext cx="31" cy="41"/>
            </a:xfrm>
            <a:custGeom>
              <a:avLst/>
              <a:gdLst>
                <a:gd name="T0" fmla="*/ 30 w 31"/>
                <a:gd name="T1" fmla="*/ 9 h 41"/>
                <a:gd name="T2" fmla="*/ 28 w 31"/>
                <a:gd name="T3" fmla="*/ 9 h 41"/>
                <a:gd name="T4" fmla="*/ 28 w 31"/>
                <a:gd name="T5" fmla="*/ 9 h 41"/>
                <a:gd name="T6" fmla="*/ 23 w 31"/>
                <a:gd name="T7" fmla="*/ 9 h 41"/>
                <a:gd name="T8" fmla="*/ 21 w 31"/>
                <a:gd name="T9" fmla="*/ 10 h 41"/>
                <a:gd name="T10" fmla="*/ 17 w 31"/>
                <a:gd name="T11" fmla="*/ 14 h 41"/>
                <a:gd name="T12" fmla="*/ 15 w 31"/>
                <a:gd name="T13" fmla="*/ 17 h 41"/>
                <a:gd name="T14" fmla="*/ 10 w 31"/>
                <a:gd name="T15" fmla="*/ 41 h 41"/>
                <a:gd name="T16" fmla="*/ 0 w 31"/>
                <a:gd name="T17" fmla="*/ 41 h 41"/>
                <a:gd name="T18" fmla="*/ 8 w 31"/>
                <a:gd name="T19" fmla="*/ 7 h 41"/>
                <a:gd name="T20" fmla="*/ 8 w 31"/>
                <a:gd name="T21" fmla="*/ 7 h 41"/>
                <a:gd name="T22" fmla="*/ 12 w 31"/>
                <a:gd name="T23" fmla="*/ 0 h 41"/>
                <a:gd name="T24" fmla="*/ 21 w 31"/>
                <a:gd name="T25" fmla="*/ 0 h 41"/>
                <a:gd name="T26" fmla="*/ 19 w 31"/>
                <a:gd name="T27" fmla="*/ 5 h 41"/>
                <a:gd name="T28" fmla="*/ 19 w 31"/>
                <a:gd name="T29" fmla="*/ 5 h 41"/>
                <a:gd name="T30" fmla="*/ 24 w 31"/>
                <a:gd name="T31" fmla="*/ 2 h 41"/>
                <a:gd name="T32" fmla="*/ 31 w 31"/>
                <a:gd name="T33" fmla="*/ 0 h 41"/>
                <a:gd name="T34" fmla="*/ 31 w 31"/>
                <a:gd name="T35" fmla="*/ 0 h 41"/>
                <a:gd name="T36" fmla="*/ 30 w 31"/>
                <a:gd name="T37" fmla="*/ 9 h 41"/>
                <a:gd name="T38" fmla="*/ 30 w 31"/>
                <a:gd name="T39" fmla="*/ 9 h 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 h="41">
                  <a:moveTo>
                    <a:pt x="30" y="9"/>
                  </a:moveTo>
                  <a:lnTo>
                    <a:pt x="28" y="9"/>
                  </a:lnTo>
                  <a:lnTo>
                    <a:pt x="23" y="9"/>
                  </a:lnTo>
                  <a:lnTo>
                    <a:pt x="21" y="10"/>
                  </a:lnTo>
                  <a:lnTo>
                    <a:pt x="17" y="14"/>
                  </a:lnTo>
                  <a:lnTo>
                    <a:pt x="15" y="17"/>
                  </a:lnTo>
                  <a:lnTo>
                    <a:pt x="10" y="41"/>
                  </a:lnTo>
                  <a:lnTo>
                    <a:pt x="0" y="41"/>
                  </a:lnTo>
                  <a:lnTo>
                    <a:pt x="8" y="7"/>
                  </a:lnTo>
                  <a:lnTo>
                    <a:pt x="12" y="0"/>
                  </a:lnTo>
                  <a:lnTo>
                    <a:pt x="21" y="0"/>
                  </a:lnTo>
                  <a:lnTo>
                    <a:pt x="19" y="5"/>
                  </a:lnTo>
                  <a:lnTo>
                    <a:pt x="24" y="2"/>
                  </a:lnTo>
                  <a:lnTo>
                    <a:pt x="31" y="0"/>
                  </a:lnTo>
                  <a:lnTo>
                    <a:pt x="30" y="9"/>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105"/>
            <p:cNvSpPr>
              <a:spLocks/>
            </p:cNvSpPr>
            <p:nvPr userDrawn="1"/>
          </p:nvSpPr>
          <p:spPr bwMode="auto">
            <a:xfrm>
              <a:off x="5088" y="3265"/>
              <a:ext cx="35" cy="41"/>
            </a:xfrm>
            <a:custGeom>
              <a:avLst/>
              <a:gdLst>
                <a:gd name="T0" fmla="*/ 33 w 35"/>
                <a:gd name="T1" fmla="*/ 12 h 41"/>
                <a:gd name="T2" fmla="*/ 25 w 35"/>
                <a:gd name="T3" fmla="*/ 12 h 41"/>
                <a:gd name="T4" fmla="*/ 25 w 35"/>
                <a:gd name="T5" fmla="*/ 12 h 41"/>
                <a:gd name="T6" fmla="*/ 25 w 35"/>
                <a:gd name="T7" fmla="*/ 7 h 41"/>
                <a:gd name="T8" fmla="*/ 25 w 35"/>
                <a:gd name="T9" fmla="*/ 7 h 41"/>
                <a:gd name="T10" fmla="*/ 25 w 35"/>
                <a:gd name="T11" fmla="*/ 5 h 41"/>
                <a:gd name="T12" fmla="*/ 23 w 35"/>
                <a:gd name="T13" fmla="*/ 5 h 41"/>
                <a:gd name="T14" fmla="*/ 23 w 35"/>
                <a:gd name="T15" fmla="*/ 5 h 41"/>
                <a:gd name="T16" fmla="*/ 17 w 35"/>
                <a:gd name="T17" fmla="*/ 7 h 41"/>
                <a:gd name="T18" fmla="*/ 16 w 35"/>
                <a:gd name="T19" fmla="*/ 10 h 41"/>
                <a:gd name="T20" fmla="*/ 16 w 35"/>
                <a:gd name="T21" fmla="*/ 10 h 41"/>
                <a:gd name="T22" fmla="*/ 17 w 35"/>
                <a:gd name="T23" fmla="*/ 12 h 41"/>
                <a:gd name="T24" fmla="*/ 19 w 35"/>
                <a:gd name="T25" fmla="*/ 14 h 41"/>
                <a:gd name="T26" fmla="*/ 23 w 35"/>
                <a:gd name="T27" fmla="*/ 17 h 41"/>
                <a:gd name="T28" fmla="*/ 28 w 35"/>
                <a:gd name="T29" fmla="*/ 21 h 41"/>
                <a:gd name="T30" fmla="*/ 30 w 35"/>
                <a:gd name="T31" fmla="*/ 23 h 41"/>
                <a:gd name="T32" fmla="*/ 30 w 35"/>
                <a:gd name="T33" fmla="*/ 26 h 41"/>
                <a:gd name="T34" fmla="*/ 30 w 35"/>
                <a:gd name="T35" fmla="*/ 26 h 41"/>
                <a:gd name="T36" fmla="*/ 30 w 35"/>
                <a:gd name="T37" fmla="*/ 30 h 41"/>
                <a:gd name="T38" fmla="*/ 30 w 35"/>
                <a:gd name="T39" fmla="*/ 30 h 41"/>
                <a:gd name="T40" fmla="*/ 28 w 35"/>
                <a:gd name="T41" fmla="*/ 35 h 41"/>
                <a:gd name="T42" fmla="*/ 23 w 35"/>
                <a:gd name="T43" fmla="*/ 39 h 41"/>
                <a:gd name="T44" fmla="*/ 17 w 35"/>
                <a:gd name="T45" fmla="*/ 41 h 41"/>
                <a:gd name="T46" fmla="*/ 12 w 35"/>
                <a:gd name="T47" fmla="*/ 41 h 41"/>
                <a:gd name="T48" fmla="*/ 12 w 35"/>
                <a:gd name="T49" fmla="*/ 41 h 41"/>
                <a:gd name="T50" fmla="*/ 3 w 35"/>
                <a:gd name="T51" fmla="*/ 39 h 41"/>
                <a:gd name="T52" fmla="*/ 1 w 35"/>
                <a:gd name="T53" fmla="*/ 37 h 41"/>
                <a:gd name="T54" fmla="*/ 0 w 35"/>
                <a:gd name="T55" fmla="*/ 33 h 41"/>
                <a:gd name="T56" fmla="*/ 0 w 35"/>
                <a:gd name="T57" fmla="*/ 33 h 41"/>
                <a:gd name="T58" fmla="*/ 1 w 35"/>
                <a:gd name="T59" fmla="*/ 28 h 41"/>
                <a:gd name="T60" fmla="*/ 10 w 35"/>
                <a:gd name="T61" fmla="*/ 28 h 41"/>
                <a:gd name="T62" fmla="*/ 10 w 35"/>
                <a:gd name="T63" fmla="*/ 28 h 41"/>
                <a:gd name="T64" fmla="*/ 10 w 35"/>
                <a:gd name="T65" fmla="*/ 32 h 41"/>
                <a:gd name="T66" fmla="*/ 10 w 35"/>
                <a:gd name="T67" fmla="*/ 32 h 41"/>
                <a:gd name="T68" fmla="*/ 10 w 35"/>
                <a:gd name="T69" fmla="*/ 33 h 41"/>
                <a:gd name="T70" fmla="*/ 14 w 35"/>
                <a:gd name="T71" fmla="*/ 35 h 41"/>
                <a:gd name="T72" fmla="*/ 14 w 35"/>
                <a:gd name="T73" fmla="*/ 35 h 41"/>
                <a:gd name="T74" fmla="*/ 16 w 35"/>
                <a:gd name="T75" fmla="*/ 35 h 41"/>
                <a:gd name="T76" fmla="*/ 17 w 35"/>
                <a:gd name="T77" fmla="*/ 33 h 41"/>
                <a:gd name="T78" fmla="*/ 19 w 35"/>
                <a:gd name="T79" fmla="*/ 28 h 41"/>
                <a:gd name="T80" fmla="*/ 19 w 35"/>
                <a:gd name="T81" fmla="*/ 28 h 41"/>
                <a:gd name="T82" fmla="*/ 19 w 35"/>
                <a:gd name="T83" fmla="*/ 26 h 41"/>
                <a:gd name="T84" fmla="*/ 17 w 35"/>
                <a:gd name="T85" fmla="*/ 25 h 41"/>
                <a:gd name="T86" fmla="*/ 12 w 35"/>
                <a:gd name="T87" fmla="*/ 21 h 41"/>
                <a:gd name="T88" fmla="*/ 9 w 35"/>
                <a:gd name="T89" fmla="*/ 17 h 41"/>
                <a:gd name="T90" fmla="*/ 7 w 35"/>
                <a:gd name="T91" fmla="*/ 16 h 41"/>
                <a:gd name="T92" fmla="*/ 7 w 35"/>
                <a:gd name="T93" fmla="*/ 12 h 41"/>
                <a:gd name="T94" fmla="*/ 7 w 35"/>
                <a:gd name="T95" fmla="*/ 12 h 41"/>
                <a:gd name="T96" fmla="*/ 7 w 35"/>
                <a:gd name="T97" fmla="*/ 9 h 41"/>
                <a:gd name="T98" fmla="*/ 7 w 35"/>
                <a:gd name="T99" fmla="*/ 9 h 41"/>
                <a:gd name="T100" fmla="*/ 9 w 35"/>
                <a:gd name="T101" fmla="*/ 5 h 41"/>
                <a:gd name="T102" fmla="*/ 12 w 35"/>
                <a:gd name="T103" fmla="*/ 2 h 41"/>
                <a:gd name="T104" fmla="*/ 17 w 35"/>
                <a:gd name="T105" fmla="*/ 0 h 41"/>
                <a:gd name="T106" fmla="*/ 23 w 35"/>
                <a:gd name="T107" fmla="*/ 0 h 41"/>
                <a:gd name="T108" fmla="*/ 23 w 35"/>
                <a:gd name="T109" fmla="*/ 0 h 41"/>
                <a:gd name="T110" fmla="*/ 32 w 35"/>
                <a:gd name="T111" fmla="*/ 0 h 41"/>
                <a:gd name="T112" fmla="*/ 33 w 35"/>
                <a:gd name="T113" fmla="*/ 3 h 41"/>
                <a:gd name="T114" fmla="*/ 35 w 35"/>
                <a:gd name="T115" fmla="*/ 7 h 41"/>
                <a:gd name="T116" fmla="*/ 35 w 35"/>
                <a:gd name="T117" fmla="*/ 7 h 41"/>
                <a:gd name="T118" fmla="*/ 33 w 35"/>
                <a:gd name="T119" fmla="*/ 12 h 41"/>
                <a:gd name="T120" fmla="*/ 33 w 35"/>
                <a:gd name="T121" fmla="*/ 12 h 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 h="41">
                  <a:moveTo>
                    <a:pt x="33" y="12"/>
                  </a:moveTo>
                  <a:lnTo>
                    <a:pt x="25" y="12"/>
                  </a:lnTo>
                  <a:lnTo>
                    <a:pt x="25" y="7"/>
                  </a:lnTo>
                  <a:lnTo>
                    <a:pt x="25" y="5"/>
                  </a:lnTo>
                  <a:lnTo>
                    <a:pt x="23" y="5"/>
                  </a:lnTo>
                  <a:lnTo>
                    <a:pt x="17" y="7"/>
                  </a:lnTo>
                  <a:lnTo>
                    <a:pt x="16" y="10"/>
                  </a:lnTo>
                  <a:lnTo>
                    <a:pt x="17" y="12"/>
                  </a:lnTo>
                  <a:lnTo>
                    <a:pt x="19" y="14"/>
                  </a:lnTo>
                  <a:lnTo>
                    <a:pt x="23" y="17"/>
                  </a:lnTo>
                  <a:lnTo>
                    <a:pt x="28" y="21"/>
                  </a:lnTo>
                  <a:lnTo>
                    <a:pt x="30" y="23"/>
                  </a:lnTo>
                  <a:lnTo>
                    <a:pt x="30" y="26"/>
                  </a:lnTo>
                  <a:lnTo>
                    <a:pt x="30" y="30"/>
                  </a:lnTo>
                  <a:lnTo>
                    <a:pt x="28" y="35"/>
                  </a:lnTo>
                  <a:lnTo>
                    <a:pt x="23" y="39"/>
                  </a:lnTo>
                  <a:lnTo>
                    <a:pt x="17" y="41"/>
                  </a:lnTo>
                  <a:lnTo>
                    <a:pt x="12" y="41"/>
                  </a:lnTo>
                  <a:lnTo>
                    <a:pt x="3" y="39"/>
                  </a:lnTo>
                  <a:lnTo>
                    <a:pt x="1" y="37"/>
                  </a:lnTo>
                  <a:lnTo>
                    <a:pt x="0" y="33"/>
                  </a:lnTo>
                  <a:lnTo>
                    <a:pt x="1" y="28"/>
                  </a:lnTo>
                  <a:lnTo>
                    <a:pt x="10" y="28"/>
                  </a:lnTo>
                  <a:lnTo>
                    <a:pt x="10" y="32"/>
                  </a:lnTo>
                  <a:lnTo>
                    <a:pt x="10" y="33"/>
                  </a:lnTo>
                  <a:lnTo>
                    <a:pt x="14" y="35"/>
                  </a:lnTo>
                  <a:lnTo>
                    <a:pt x="16" y="35"/>
                  </a:lnTo>
                  <a:lnTo>
                    <a:pt x="17" y="33"/>
                  </a:lnTo>
                  <a:lnTo>
                    <a:pt x="19" y="28"/>
                  </a:lnTo>
                  <a:lnTo>
                    <a:pt x="19" y="26"/>
                  </a:lnTo>
                  <a:lnTo>
                    <a:pt x="17" y="25"/>
                  </a:lnTo>
                  <a:lnTo>
                    <a:pt x="12" y="21"/>
                  </a:lnTo>
                  <a:lnTo>
                    <a:pt x="9" y="17"/>
                  </a:lnTo>
                  <a:lnTo>
                    <a:pt x="7" y="16"/>
                  </a:lnTo>
                  <a:lnTo>
                    <a:pt x="7" y="12"/>
                  </a:lnTo>
                  <a:lnTo>
                    <a:pt x="7" y="9"/>
                  </a:lnTo>
                  <a:lnTo>
                    <a:pt x="9" y="5"/>
                  </a:lnTo>
                  <a:lnTo>
                    <a:pt x="12" y="2"/>
                  </a:lnTo>
                  <a:lnTo>
                    <a:pt x="17" y="0"/>
                  </a:lnTo>
                  <a:lnTo>
                    <a:pt x="23" y="0"/>
                  </a:lnTo>
                  <a:lnTo>
                    <a:pt x="32" y="0"/>
                  </a:lnTo>
                  <a:lnTo>
                    <a:pt x="33" y="3"/>
                  </a:lnTo>
                  <a:lnTo>
                    <a:pt x="35" y="7"/>
                  </a:lnTo>
                  <a:lnTo>
                    <a:pt x="33" y="12"/>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 name="Freeform 106"/>
            <p:cNvSpPr>
              <a:spLocks/>
            </p:cNvSpPr>
            <p:nvPr userDrawn="1"/>
          </p:nvSpPr>
          <p:spPr bwMode="auto">
            <a:xfrm>
              <a:off x="5125" y="3265"/>
              <a:ext cx="41" cy="41"/>
            </a:xfrm>
            <a:custGeom>
              <a:avLst/>
              <a:gdLst>
                <a:gd name="T0" fmla="*/ 30 w 41"/>
                <a:gd name="T1" fmla="*/ 33 h 41"/>
                <a:gd name="T2" fmla="*/ 30 w 41"/>
                <a:gd name="T3" fmla="*/ 33 h 41"/>
                <a:gd name="T4" fmla="*/ 28 w 41"/>
                <a:gd name="T5" fmla="*/ 41 h 41"/>
                <a:gd name="T6" fmla="*/ 19 w 41"/>
                <a:gd name="T7" fmla="*/ 41 h 41"/>
                <a:gd name="T8" fmla="*/ 19 w 41"/>
                <a:gd name="T9" fmla="*/ 35 h 41"/>
                <a:gd name="T10" fmla="*/ 19 w 41"/>
                <a:gd name="T11" fmla="*/ 35 h 41"/>
                <a:gd name="T12" fmla="*/ 14 w 41"/>
                <a:gd name="T13" fmla="*/ 39 h 41"/>
                <a:gd name="T14" fmla="*/ 9 w 41"/>
                <a:gd name="T15" fmla="*/ 41 h 41"/>
                <a:gd name="T16" fmla="*/ 9 w 41"/>
                <a:gd name="T17" fmla="*/ 41 h 41"/>
                <a:gd name="T18" fmla="*/ 3 w 41"/>
                <a:gd name="T19" fmla="*/ 39 h 41"/>
                <a:gd name="T20" fmla="*/ 2 w 41"/>
                <a:gd name="T21" fmla="*/ 37 h 41"/>
                <a:gd name="T22" fmla="*/ 0 w 41"/>
                <a:gd name="T23" fmla="*/ 33 h 41"/>
                <a:gd name="T24" fmla="*/ 0 w 41"/>
                <a:gd name="T25" fmla="*/ 33 h 41"/>
                <a:gd name="T26" fmla="*/ 2 w 41"/>
                <a:gd name="T27" fmla="*/ 30 h 41"/>
                <a:gd name="T28" fmla="*/ 9 w 41"/>
                <a:gd name="T29" fmla="*/ 0 h 41"/>
                <a:gd name="T30" fmla="*/ 19 w 41"/>
                <a:gd name="T31" fmla="*/ 0 h 41"/>
                <a:gd name="T32" fmla="*/ 12 w 41"/>
                <a:gd name="T33" fmla="*/ 26 h 41"/>
                <a:gd name="T34" fmla="*/ 12 w 41"/>
                <a:gd name="T35" fmla="*/ 26 h 41"/>
                <a:gd name="T36" fmla="*/ 11 w 41"/>
                <a:gd name="T37" fmla="*/ 32 h 41"/>
                <a:gd name="T38" fmla="*/ 11 w 41"/>
                <a:gd name="T39" fmla="*/ 32 h 41"/>
                <a:gd name="T40" fmla="*/ 12 w 41"/>
                <a:gd name="T41" fmla="*/ 33 h 41"/>
                <a:gd name="T42" fmla="*/ 14 w 41"/>
                <a:gd name="T43" fmla="*/ 35 h 41"/>
                <a:gd name="T44" fmla="*/ 14 w 41"/>
                <a:gd name="T45" fmla="*/ 35 h 41"/>
                <a:gd name="T46" fmla="*/ 18 w 41"/>
                <a:gd name="T47" fmla="*/ 33 h 41"/>
                <a:gd name="T48" fmla="*/ 19 w 41"/>
                <a:gd name="T49" fmla="*/ 32 h 41"/>
                <a:gd name="T50" fmla="*/ 23 w 41"/>
                <a:gd name="T51" fmla="*/ 26 h 41"/>
                <a:gd name="T52" fmla="*/ 30 w 41"/>
                <a:gd name="T53" fmla="*/ 0 h 41"/>
                <a:gd name="T54" fmla="*/ 41 w 41"/>
                <a:gd name="T55" fmla="*/ 0 h 41"/>
                <a:gd name="T56" fmla="*/ 30 w 41"/>
                <a:gd name="T57" fmla="*/ 33 h 41"/>
                <a:gd name="T58" fmla="*/ 30 w 41"/>
                <a:gd name="T59" fmla="*/ 33 h 4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1" h="41">
                  <a:moveTo>
                    <a:pt x="30" y="33"/>
                  </a:moveTo>
                  <a:lnTo>
                    <a:pt x="30" y="33"/>
                  </a:lnTo>
                  <a:lnTo>
                    <a:pt x="28" y="41"/>
                  </a:lnTo>
                  <a:lnTo>
                    <a:pt x="19" y="41"/>
                  </a:lnTo>
                  <a:lnTo>
                    <a:pt x="19" y="35"/>
                  </a:lnTo>
                  <a:lnTo>
                    <a:pt x="14" y="39"/>
                  </a:lnTo>
                  <a:lnTo>
                    <a:pt x="9" y="41"/>
                  </a:lnTo>
                  <a:lnTo>
                    <a:pt x="3" y="39"/>
                  </a:lnTo>
                  <a:lnTo>
                    <a:pt x="2" y="37"/>
                  </a:lnTo>
                  <a:lnTo>
                    <a:pt x="0" y="33"/>
                  </a:lnTo>
                  <a:lnTo>
                    <a:pt x="2" y="30"/>
                  </a:lnTo>
                  <a:lnTo>
                    <a:pt x="9" y="0"/>
                  </a:lnTo>
                  <a:lnTo>
                    <a:pt x="19" y="0"/>
                  </a:lnTo>
                  <a:lnTo>
                    <a:pt x="12" y="26"/>
                  </a:lnTo>
                  <a:lnTo>
                    <a:pt x="11" y="32"/>
                  </a:lnTo>
                  <a:lnTo>
                    <a:pt x="12" y="33"/>
                  </a:lnTo>
                  <a:lnTo>
                    <a:pt x="14" y="35"/>
                  </a:lnTo>
                  <a:lnTo>
                    <a:pt x="18" y="33"/>
                  </a:lnTo>
                  <a:lnTo>
                    <a:pt x="19" y="32"/>
                  </a:lnTo>
                  <a:lnTo>
                    <a:pt x="23" y="26"/>
                  </a:lnTo>
                  <a:lnTo>
                    <a:pt x="30" y="0"/>
                  </a:lnTo>
                  <a:lnTo>
                    <a:pt x="41" y="0"/>
                  </a:lnTo>
                  <a:lnTo>
                    <a:pt x="30" y="33"/>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107"/>
            <p:cNvSpPr>
              <a:spLocks noEditPoints="1"/>
            </p:cNvSpPr>
            <p:nvPr userDrawn="1"/>
          </p:nvSpPr>
          <p:spPr bwMode="auto">
            <a:xfrm>
              <a:off x="5166" y="3249"/>
              <a:ext cx="26" cy="57"/>
            </a:xfrm>
            <a:custGeom>
              <a:avLst/>
              <a:gdLst>
                <a:gd name="T0" fmla="*/ 23 w 26"/>
                <a:gd name="T1" fmla="*/ 7 h 57"/>
                <a:gd name="T2" fmla="*/ 12 w 26"/>
                <a:gd name="T3" fmla="*/ 7 h 57"/>
                <a:gd name="T4" fmla="*/ 16 w 26"/>
                <a:gd name="T5" fmla="*/ 0 h 57"/>
                <a:gd name="T6" fmla="*/ 26 w 26"/>
                <a:gd name="T7" fmla="*/ 0 h 57"/>
                <a:gd name="T8" fmla="*/ 23 w 26"/>
                <a:gd name="T9" fmla="*/ 7 h 57"/>
                <a:gd name="T10" fmla="*/ 9 w 26"/>
                <a:gd name="T11" fmla="*/ 57 h 57"/>
                <a:gd name="T12" fmla="*/ 0 w 26"/>
                <a:gd name="T13" fmla="*/ 57 h 57"/>
                <a:gd name="T14" fmla="*/ 10 w 26"/>
                <a:gd name="T15" fmla="*/ 16 h 57"/>
                <a:gd name="T16" fmla="*/ 21 w 26"/>
                <a:gd name="T17" fmla="*/ 16 h 57"/>
                <a:gd name="T18" fmla="*/ 9 w 26"/>
                <a:gd name="T19" fmla="*/ 57 h 57"/>
                <a:gd name="T20" fmla="*/ 9 w 26"/>
                <a:gd name="T21" fmla="*/ 5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57">
                  <a:moveTo>
                    <a:pt x="23" y="7"/>
                  </a:moveTo>
                  <a:lnTo>
                    <a:pt x="12" y="7"/>
                  </a:lnTo>
                  <a:lnTo>
                    <a:pt x="16" y="0"/>
                  </a:lnTo>
                  <a:lnTo>
                    <a:pt x="26" y="0"/>
                  </a:lnTo>
                  <a:lnTo>
                    <a:pt x="23" y="7"/>
                  </a:lnTo>
                  <a:close/>
                  <a:moveTo>
                    <a:pt x="9" y="57"/>
                  </a:moveTo>
                  <a:lnTo>
                    <a:pt x="0" y="57"/>
                  </a:lnTo>
                  <a:lnTo>
                    <a:pt x="10" y="16"/>
                  </a:lnTo>
                  <a:lnTo>
                    <a:pt x="21" y="16"/>
                  </a:lnTo>
                  <a:lnTo>
                    <a:pt x="9" y="57"/>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 name="Freeform 108"/>
            <p:cNvSpPr>
              <a:spLocks/>
            </p:cNvSpPr>
            <p:nvPr userDrawn="1"/>
          </p:nvSpPr>
          <p:spPr bwMode="auto">
            <a:xfrm>
              <a:off x="5178" y="3249"/>
              <a:ext cx="14" cy="7"/>
            </a:xfrm>
            <a:custGeom>
              <a:avLst/>
              <a:gdLst>
                <a:gd name="T0" fmla="*/ 11 w 14"/>
                <a:gd name="T1" fmla="*/ 7 h 7"/>
                <a:gd name="T2" fmla="*/ 0 w 14"/>
                <a:gd name="T3" fmla="*/ 7 h 7"/>
                <a:gd name="T4" fmla="*/ 4 w 14"/>
                <a:gd name="T5" fmla="*/ 0 h 7"/>
                <a:gd name="T6" fmla="*/ 14 w 14"/>
                <a:gd name="T7" fmla="*/ 0 h 7"/>
                <a:gd name="T8" fmla="*/ 11 w 14"/>
                <a:gd name="T9" fmla="*/ 7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7">
                  <a:moveTo>
                    <a:pt x="11" y="7"/>
                  </a:moveTo>
                  <a:lnTo>
                    <a:pt x="0" y="7"/>
                  </a:lnTo>
                  <a:lnTo>
                    <a:pt x="4" y="0"/>
                  </a:lnTo>
                  <a:lnTo>
                    <a:pt x="14" y="0"/>
                  </a:lnTo>
                  <a:lnTo>
                    <a:pt x="11"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 name="Freeform 109"/>
            <p:cNvSpPr>
              <a:spLocks/>
            </p:cNvSpPr>
            <p:nvPr userDrawn="1"/>
          </p:nvSpPr>
          <p:spPr bwMode="auto">
            <a:xfrm>
              <a:off x="5166" y="3265"/>
              <a:ext cx="21" cy="41"/>
            </a:xfrm>
            <a:custGeom>
              <a:avLst/>
              <a:gdLst>
                <a:gd name="T0" fmla="*/ 9 w 21"/>
                <a:gd name="T1" fmla="*/ 41 h 41"/>
                <a:gd name="T2" fmla="*/ 0 w 21"/>
                <a:gd name="T3" fmla="*/ 41 h 41"/>
                <a:gd name="T4" fmla="*/ 10 w 21"/>
                <a:gd name="T5" fmla="*/ 0 h 41"/>
                <a:gd name="T6" fmla="*/ 21 w 21"/>
                <a:gd name="T7" fmla="*/ 0 h 41"/>
                <a:gd name="T8" fmla="*/ 9 w 21"/>
                <a:gd name="T9" fmla="*/ 41 h 41"/>
                <a:gd name="T10" fmla="*/ 9 w 21"/>
                <a:gd name="T11" fmla="*/ 41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1">
                  <a:moveTo>
                    <a:pt x="9" y="41"/>
                  </a:moveTo>
                  <a:lnTo>
                    <a:pt x="0" y="41"/>
                  </a:lnTo>
                  <a:lnTo>
                    <a:pt x="10" y="0"/>
                  </a:lnTo>
                  <a:lnTo>
                    <a:pt x="21" y="0"/>
                  </a:lnTo>
                  <a:lnTo>
                    <a:pt x="9" y="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 name="Freeform 110"/>
            <p:cNvSpPr>
              <a:spLocks/>
            </p:cNvSpPr>
            <p:nvPr userDrawn="1"/>
          </p:nvSpPr>
          <p:spPr bwMode="auto">
            <a:xfrm>
              <a:off x="5187" y="3265"/>
              <a:ext cx="39" cy="41"/>
            </a:xfrm>
            <a:custGeom>
              <a:avLst/>
              <a:gdLst>
                <a:gd name="T0" fmla="*/ 39 w 39"/>
                <a:gd name="T1" fmla="*/ 12 h 41"/>
                <a:gd name="T2" fmla="*/ 30 w 39"/>
                <a:gd name="T3" fmla="*/ 41 h 41"/>
                <a:gd name="T4" fmla="*/ 21 w 39"/>
                <a:gd name="T5" fmla="*/ 41 h 41"/>
                <a:gd name="T6" fmla="*/ 28 w 39"/>
                <a:gd name="T7" fmla="*/ 14 h 41"/>
                <a:gd name="T8" fmla="*/ 28 w 39"/>
                <a:gd name="T9" fmla="*/ 14 h 41"/>
                <a:gd name="T10" fmla="*/ 28 w 39"/>
                <a:gd name="T11" fmla="*/ 9 h 41"/>
                <a:gd name="T12" fmla="*/ 28 w 39"/>
                <a:gd name="T13" fmla="*/ 9 h 41"/>
                <a:gd name="T14" fmla="*/ 28 w 39"/>
                <a:gd name="T15" fmla="*/ 7 h 41"/>
                <a:gd name="T16" fmla="*/ 27 w 39"/>
                <a:gd name="T17" fmla="*/ 5 h 41"/>
                <a:gd name="T18" fmla="*/ 27 w 39"/>
                <a:gd name="T19" fmla="*/ 5 h 41"/>
                <a:gd name="T20" fmla="*/ 23 w 39"/>
                <a:gd name="T21" fmla="*/ 7 h 41"/>
                <a:gd name="T22" fmla="*/ 20 w 39"/>
                <a:gd name="T23" fmla="*/ 9 h 41"/>
                <a:gd name="T24" fmla="*/ 18 w 39"/>
                <a:gd name="T25" fmla="*/ 14 h 41"/>
                <a:gd name="T26" fmla="*/ 11 w 39"/>
                <a:gd name="T27" fmla="*/ 41 h 41"/>
                <a:gd name="T28" fmla="*/ 0 w 39"/>
                <a:gd name="T29" fmla="*/ 41 h 41"/>
                <a:gd name="T30" fmla="*/ 9 w 39"/>
                <a:gd name="T31" fmla="*/ 7 h 41"/>
                <a:gd name="T32" fmla="*/ 9 w 39"/>
                <a:gd name="T33" fmla="*/ 7 h 41"/>
                <a:gd name="T34" fmla="*/ 11 w 39"/>
                <a:gd name="T35" fmla="*/ 0 h 41"/>
                <a:gd name="T36" fmla="*/ 21 w 39"/>
                <a:gd name="T37" fmla="*/ 0 h 41"/>
                <a:gd name="T38" fmla="*/ 20 w 39"/>
                <a:gd name="T39" fmla="*/ 5 h 41"/>
                <a:gd name="T40" fmla="*/ 20 w 39"/>
                <a:gd name="T41" fmla="*/ 5 h 41"/>
                <a:gd name="T42" fmla="*/ 25 w 39"/>
                <a:gd name="T43" fmla="*/ 0 h 41"/>
                <a:gd name="T44" fmla="*/ 32 w 39"/>
                <a:gd name="T45" fmla="*/ 0 h 41"/>
                <a:gd name="T46" fmla="*/ 32 w 39"/>
                <a:gd name="T47" fmla="*/ 0 h 41"/>
                <a:gd name="T48" fmla="*/ 37 w 39"/>
                <a:gd name="T49" fmla="*/ 0 h 41"/>
                <a:gd name="T50" fmla="*/ 39 w 39"/>
                <a:gd name="T51" fmla="*/ 3 h 41"/>
                <a:gd name="T52" fmla="*/ 39 w 39"/>
                <a:gd name="T53" fmla="*/ 7 h 41"/>
                <a:gd name="T54" fmla="*/ 39 w 39"/>
                <a:gd name="T55" fmla="*/ 7 h 41"/>
                <a:gd name="T56" fmla="*/ 39 w 39"/>
                <a:gd name="T57" fmla="*/ 12 h 41"/>
                <a:gd name="T58" fmla="*/ 39 w 39"/>
                <a:gd name="T59" fmla="*/ 12 h 4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9" h="41">
                  <a:moveTo>
                    <a:pt x="39" y="12"/>
                  </a:moveTo>
                  <a:lnTo>
                    <a:pt x="30" y="41"/>
                  </a:lnTo>
                  <a:lnTo>
                    <a:pt x="21" y="41"/>
                  </a:lnTo>
                  <a:lnTo>
                    <a:pt x="28" y="14"/>
                  </a:lnTo>
                  <a:lnTo>
                    <a:pt x="28" y="9"/>
                  </a:lnTo>
                  <a:lnTo>
                    <a:pt x="28" y="7"/>
                  </a:lnTo>
                  <a:lnTo>
                    <a:pt x="27" y="5"/>
                  </a:lnTo>
                  <a:lnTo>
                    <a:pt x="23" y="7"/>
                  </a:lnTo>
                  <a:lnTo>
                    <a:pt x="20" y="9"/>
                  </a:lnTo>
                  <a:lnTo>
                    <a:pt x="18" y="14"/>
                  </a:lnTo>
                  <a:lnTo>
                    <a:pt x="11" y="41"/>
                  </a:lnTo>
                  <a:lnTo>
                    <a:pt x="0" y="41"/>
                  </a:lnTo>
                  <a:lnTo>
                    <a:pt x="9" y="7"/>
                  </a:lnTo>
                  <a:lnTo>
                    <a:pt x="11" y="0"/>
                  </a:lnTo>
                  <a:lnTo>
                    <a:pt x="21" y="0"/>
                  </a:lnTo>
                  <a:lnTo>
                    <a:pt x="20" y="5"/>
                  </a:lnTo>
                  <a:lnTo>
                    <a:pt x="25" y="0"/>
                  </a:lnTo>
                  <a:lnTo>
                    <a:pt x="32" y="0"/>
                  </a:lnTo>
                  <a:lnTo>
                    <a:pt x="37" y="0"/>
                  </a:lnTo>
                  <a:lnTo>
                    <a:pt x="39" y="3"/>
                  </a:lnTo>
                  <a:lnTo>
                    <a:pt x="39" y="7"/>
                  </a:lnTo>
                  <a:lnTo>
                    <a:pt x="39" y="12"/>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Freeform 111"/>
            <p:cNvSpPr>
              <a:spLocks noEditPoints="1"/>
            </p:cNvSpPr>
            <p:nvPr userDrawn="1"/>
          </p:nvSpPr>
          <p:spPr bwMode="auto">
            <a:xfrm>
              <a:off x="5226" y="3265"/>
              <a:ext cx="44" cy="57"/>
            </a:xfrm>
            <a:custGeom>
              <a:avLst/>
              <a:gdLst>
                <a:gd name="T0" fmla="*/ 30 w 44"/>
                <a:gd name="T1" fmla="*/ 10 h 57"/>
                <a:gd name="T2" fmla="*/ 28 w 44"/>
                <a:gd name="T3" fmla="*/ 21 h 57"/>
                <a:gd name="T4" fmla="*/ 21 w 44"/>
                <a:gd name="T5" fmla="*/ 32 h 57"/>
                <a:gd name="T6" fmla="*/ 18 w 44"/>
                <a:gd name="T7" fmla="*/ 33 h 57"/>
                <a:gd name="T8" fmla="*/ 14 w 44"/>
                <a:gd name="T9" fmla="*/ 30 h 57"/>
                <a:gd name="T10" fmla="*/ 16 w 44"/>
                <a:gd name="T11" fmla="*/ 21 h 57"/>
                <a:gd name="T12" fmla="*/ 20 w 44"/>
                <a:gd name="T13" fmla="*/ 12 h 57"/>
                <a:gd name="T14" fmla="*/ 27 w 44"/>
                <a:gd name="T15" fmla="*/ 5 h 57"/>
                <a:gd name="T16" fmla="*/ 28 w 44"/>
                <a:gd name="T17" fmla="*/ 7 h 57"/>
                <a:gd name="T18" fmla="*/ 44 w 44"/>
                <a:gd name="T19" fmla="*/ 0 h 57"/>
                <a:gd name="T20" fmla="*/ 32 w 44"/>
                <a:gd name="T21" fmla="*/ 5 h 57"/>
                <a:gd name="T22" fmla="*/ 32 w 44"/>
                <a:gd name="T23" fmla="*/ 2 h 57"/>
                <a:gd name="T24" fmla="*/ 23 w 44"/>
                <a:gd name="T25" fmla="*/ 0 h 57"/>
                <a:gd name="T26" fmla="*/ 18 w 44"/>
                <a:gd name="T27" fmla="*/ 2 h 57"/>
                <a:gd name="T28" fmla="*/ 9 w 44"/>
                <a:gd name="T29" fmla="*/ 12 h 57"/>
                <a:gd name="T30" fmla="*/ 5 w 44"/>
                <a:gd name="T31" fmla="*/ 21 h 57"/>
                <a:gd name="T32" fmla="*/ 4 w 44"/>
                <a:gd name="T33" fmla="*/ 32 h 57"/>
                <a:gd name="T34" fmla="*/ 7 w 44"/>
                <a:gd name="T35" fmla="*/ 37 h 57"/>
                <a:gd name="T36" fmla="*/ 12 w 44"/>
                <a:gd name="T37" fmla="*/ 41 h 57"/>
                <a:gd name="T38" fmla="*/ 20 w 44"/>
                <a:gd name="T39" fmla="*/ 39 h 57"/>
                <a:gd name="T40" fmla="*/ 23 w 44"/>
                <a:gd name="T41" fmla="*/ 35 h 57"/>
                <a:gd name="T42" fmla="*/ 18 w 44"/>
                <a:gd name="T43" fmla="*/ 49 h 57"/>
                <a:gd name="T44" fmla="*/ 14 w 44"/>
                <a:gd name="T45" fmla="*/ 51 h 57"/>
                <a:gd name="T46" fmla="*/ 11 w 44"/>
                <a:gd name="T47" fmla="*/ 48 h 57"/>
                <a:gd name="T48" fmla="*/ 11 w 44"/>
                <a:gd name="T49" fmla="*/ 44 h 57"/>
                <a:gd name="T50" fmla="*/ 0 w 44"/>
                <a:gd name="T51" fmla="*/ 44 h 57"/>
                <a:gd name="T52" fmla="*/ 0 w 44"/>
                <a:gd name="T53" fmla="*/ 48 h 57"/>
                <a:gd name="T54" fmla="*/ 4 w 44"/>
                <a:gd name="T55" fmla="*/ 55 h 57"/>
                <a:gd name="T56" fmla="*/ 12 w 44"/>
                <a:gd name="T57" fmla="*/ 57 h 57"/>
                <a:gd name="T58" fmla="*/ 25 w 44"/>
                <a:gd name="T59" fmla="*/ 53 h 57"/>
                <a:gd name="T60" fmla="*/ 32 w 44"/>
                <a:gd name="T61" fmla="*/ 42 h 57"/>
                <a:gd name="T62" fmla="*/ 43 w 44"/>
                <a:gd name="T63" fmla="*/ 7 h 57"/>
                <a:gd name="T64" fmla="*/ 44 w 44"/>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4" h="57">
                  <a:moveTo>
                    <a:pt x="30" y="10"/>
                  </a:moveTo>
                  <a:lnTo>
                    <a:pt x="30" y="10"/>
                  </a:lnTo>
                  <a:lnTo>
                    <a:pt x="28" y="21"/>
                  </a:lnTo>
                  <a:lnTo>
                    <a:pt x="25" y="28"/>
                  </a:lnTo>
                  <a:lnTo>
                    <a:pt x="21" y="32"/>
                  </a:lnTo>
                  <a:lnTo>
                    <a:pt x="18" y="33"/>
                  </a:lnTo>
                  <a:lnTo>
                    <a:pt x="16" y="32"/>
                  </a:lnTo>
                  <a:lnTo>
                    <a:pt x="14" y="30"/>
                  </a:lnTo>
                  <a:lnTo>
                    <a:pt x="16" y="21"/>
                  </a:lnTo>
                  <a:lnTo>
                    <a:pt x="20" y="12"/>
                  </a:lnTo>
                  <a:lnTo>
                    <a:pt x="23" y="7"/>
                  </a:lnTo>
                  <a:lnTo>
                    <a:pt x="27" y="5"/>
                  </a:lnTo>
                  <a:lnTo>
                    <a:pt x="28" y="7"/>
                  </a:lnTo>
                  <a:lnTo>
                    <a:pt x="30" y="10"/>
                  </a:lnTo>
                  <a:close/>
                  <a:moveTo>
                    <a:pt x="44" y="0"/>
                  </a:moveTo>
                  <a:lnTo>
                    <a:pt x="34" y="0"/>
                  </a:lnTo>
                  <a:lnTo>
                    <a:pt x="32" y="5"/>
                  </a:lnTo>
                  <a:lnTo>
                    <a:pt x="32" y="2"/>
                  </a:lnTo>
                  <a:lnTo>
                    <a:pt x="30" y="0"/>
                  </a:lnTo>
                  <a:lnTo>
                    <a:pt x="23" y="0"/>
                  </a:lnTo>
                  <a:lnTo>
                    <a:pt x="18" y="2"/>
                  </a:lnTo>
                  <a:lnTo>
                    <a:pt x="12" y="5"/>
                  </a:lnTo>
                  <a:lnTo>
                    <a:pt x="9" y="12"/>
                  </a:lnTo>
                  <a:lnTo>
                    <a:pt x="5" y="21"/>
                  </a:lnTo>
                  <a:lnTo>
                    <a:pt x="4" y="32"/>
                  </a:lnTo>
                  <a:lnTo>
                    <a:pt x="5" y="35"/>
                  </a:lnTo>
                  <a:lnTo>
                    <a:pt x="7" y="37"/>
                  </a:lnTo>
                  <a:lnTo>
                    <a:pt x="9" y="39"/>
                  </a:lnTo>
                  <a:lnTo>
                    <a:pt x="12" y="41"/>
                  </a:lnTo>
                  <a:lnTo>
                    <a:pt x="20" y="39"/>
                  </a:lnTo>
                  <a:lnTo>
                    <a:pt x="23" y="35"/>
                  </a:lnTo>
                  <a:lnTo>
                    <a:pt x="21" y="46"/>
                  </a:lnTo>
                  <a:lnTo>
                    <a:pt x="18" y="49"/>
                  </a:lnTo>
                  <a:lnTo>
                    <a:pt x="14" y="51"/>
                  </a:lnTo>
                  <a:lnTo>
                    <a:pt x="11" y="49"/>
                  </a:lnTo>
                  <a:lnTo>
                    <a:pt x="11" y="48"/>
                  </a:lnTo>
                  <a:lnTo>
                    <a:pt x="11" y="44"/>
                  </a:lnTo>
                  <a:lnTo>
                    <a:pt x="0" y="44"/>
                  </a:lnTo>
                  <a:lnTo>
                    <a:pt x="0" y="48"/>
                  </a:lnTo>
                  <a:lnTo>
                    <a:pt x="2" y="53"/>
                  </a:lnTo>
                  <a:lnTo>
                    <a:pt x="4" y="55"/>
                  </a:lnTo>
                  <a:lnTo>
                    <a:pt x="12" y="57"/>
                  </a:lnTo>
                  <a:lnTo>
                    <a:pt x="20" y="55"/>
                  </a:lnTo>
                  <a:lnTo>
                    <a:pt x="25" y="53"/>
                  </a:lnTo>
                  <a:lnTo>
                    <a:pt x="28" y="48"/>
                  </a:lnTo>
                  <a:lnTo>
                    <a:pt x="32" y="42"/>
                  </a:lnTo>
                  <a:lnTo>
                    <a:pt x="43" y="7"/>
                  </a:lnTo>
                  <a:lnTo>
                    <a:pt x="44" y="0"/>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 name="Freeform 112"/>
            <p:cNvSpPr>
              <a:spLocks/>
            </p:cNvSpPr>
            <p:nvPr userDrawn="1"/>
          </p:nvSpPr>
          <p:spPr bwMode="auto">
            <a:xfrm>
              <a:off x="5240" y="3270"/>
              <a:ext cx="16" cy="28"/>
            </a:xfrm>
            <a:custGeom>
              <a:avLst/>
              <a:gdLst>
                <a:gd name="T0" fmla="*/ 16 w 16"/>
                <a:gd name="T1" fmla="*/ 5 h 28"/>
                <a:gd name="T2" fmla="*/ 16 w 16"/>
                <a:gd name="T3" fmla="*/ 5 h 28"/>
                <a:gd name="T4" fmla="*/ 14 w 16"/>
                <a:gd name="T5" fmla="*/ 16 h 28"/>
                <a:gd name="T6" fmla="*/ 14 w 16"/>
                <a:gd name="T7" fmla="*/ 16 h 28"/>
                <a:gd name="T8" fmla="*/ 11 w 16"/>
                <a:gd name="T9" fmla="*/ 23 h 28"/>
                <a:gd name="T10" fmla="*/ 7 w 16"/>
                <a:gd name="T11" fmla="*/ 27 h 28"/>
                <a:gd name="T12" fmla="*/ 4 w 16"/>
                <a:gd name="T13" fmla="*/ 28 h 28"/>
                <a:gd name="T14" fmla="*/ 4 w 16"/>
                <a:gd name="T15" fmla="*/ 28 h 28"/>
                <a:gd name="T16" fmla="*/ 2 w 16"/>
                <a:gd name="T17" fmla="*/ 27 h 28"/>
                <a:gd name="T18" fmla="*/ 0 w 16"/>
                <a:gd name="T19" fmla="*/ 25 h 28"/>
                <a:gd name="T20" fmla="*/ 0 w 16"/>
                <a:gd name="T21" fmla="*/ 25 h 28"/>
                <a:gd name="T22" fmla="*/ 2 w 16"/>
                <a:gd name="T23" fmla="*/ 16 h 28"/>
                <a:gd name="T24" fmla="*/ 2 w 16"/>
                <a:gd name="T25" fmla="*/ 16 h 28"/>
                <a:gd name="T26" fmla="*/ 6 w 16"/>
                <a:gd name="T27" fmla="*/ 7 h 28"/>
                <a:gd name="T28" fmla="*/ 9 w 16"/>
                <a:gd name="T29" fmla="*/ 2 h 28"/>
                <a:gd name="T30" fmla="*/ 13 w 16"/>
                <a:gd name="T31" fmla="*/ 0 h 28"/>
                <a:gd name="T32" fmla="*/ 13 w 16"/>
                <a:gd name="T33" fmla="*/ 0 h 28"/>
                <a:gd name="T34" fmla="*/ 14 w 16"/>
                <a:gd name="T35" fmla="*/ 2 h 28"/>
                <a:gd name="T36" fmla="*/ 16 w 16"/>
                <a:gd name="T37" fmla="*/ 5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 h="28">
                  <a:moveTo>
                    <a:pt x="16" y="5"/>
                  </a:moveTo>
                  <a:lnTo>
                    <a:pt x="16" y="5"/>
                  </a:lnTo>
                  <a:lnTo>
                    <a:pt x="14" y="16"/>
                  </a:lnTo>
                  <a:lnTo>
                    <a:pt x="11" y="23"/>
                  </a:lnTo>
                  <a:lnTo>
                    <a:pt x="7" y="27"/>
                  </a:lnTo>
                  <a:lnTo>
                    <a:pt x="4" y="28"/>
                  </a:lnTo>
                  <a:lnTo>
                    <a:pt x="2" y="27"/>
                  </a:lnTo>
                  <a:lnTo>
                    <a:pt x="0" y="25"/>
                  </a:lnTo>
                  <a:lnTo>
                    <a:pt x="2" y="16"/>
                  </a:lnTo>
                  <a:lnTo>
                    <a:pt x="6" y="7"/>
                  </a:lnTo>
                  <a:lnTo>
                    <a:pt x="9" y="2"/>
                  </a:lnTo>
                  <a:lnTo>
                    <a:pt x="13" y="0"/>
                  </a:lnTo>
                  <a:lnTo>
                    <a:pt x="14" y="2"/>
                  </a:lnTo>
                  <a:lnTo>
                    <a:pt x="16"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 name="Freeform 113"/>
            <p:cNvSpPr>
              <a:spLocks/>
            </p:cNvSpPr>
            <p:nvPr userDrawn="1"/>
          </p:nvSpPr>
          <p:spPr bwMode="auto">
            <a:xfrm>
              <a:off x="5226" y="3265"/>
              <a:ext cx="44" cy="57"/>
            </a:xfrm>
            <a:custGeom>
              <a:avLst/>
              <a:gdLst>
                <a:gd name="T0" fmla="*/ 44 w 44"/>
                <a:gd name="T1" fmla="*/ 0 h 57"/>
                <a:gd name="T2" fmla="*/ 34 w 44"/>
                <a:gd name="T3" fmla="*/ 0 h 57"/>
                <a:gd name="T4" fmla="*/ 32 w 44"/>
                <a:gd name="T5" fmla="*/ 5 h 57"/>
                <a:gd name="T6" fmla="*/ 32 w 44"/>
                <a:gd name="T7" fmla="*/ 5 h 57"/>
                <a:gd name="T8" fmla="*/ 32 w 44"/>
                <a:gd name="T9" fmla="*/ 2 h 57"/>
                <a:gd name="T10" fmla="*/ 30 w 44"/>
                <a:gd name="T11" fmla="*/ 0 h 57"/>
                <a:gd name="T12" fmla="*/ 23 w 44"/>
                <a:gd name="T13" fmla="*/ 0 h 57"/>
                <a:gd name="T14" fmla="*/ 23 w 44"/>
                <a:gd name="T15" fmla="*/ 0 h 57"/>
                <a:gd name="T16" fmla="*/ 18 w 44"/>
                <a:gd name="T17" fmla="*/ 2 h 57"/>
                <a:gd name="T18" fmla="*/ 12 w 44"/>
                <a:gd name="T19" fmla="*/ 5 h 57"/>
                <a:gd name="T20" fmla="*/ 9 w 44"/>
                <a:gd name="T21" fmla="*/ 12 h 57"/>
                <a:gd name="T22" fmla="*/ 5 w 44"/>
                <a:gd name="T23" fmla="*/ 21 h 57"/>
                <a:gd name="T24" fmla="*/ 5 w 44"/>
                <a:gd name="T25" fmla="*/ 21 h 57"/>
                <a:gd name="T26" fmla="*/ 4 w 44"/>
                <a:gd name="T27" fmla="*/ 32 h 57"/>
                <a:gd name="T28" fmla="*/ 4 w 44"/>
                <a:gd name="T29" fmla="*/ 32 h 57"/>
                <a:gd name="T30" fmla="*/ 5 w 44"/>
                <a:gd name="T31" fmla="*/ 35 h 57"/>
                <a:gd name="T32" fmla="*/ 7 w 44"/>
                <a:gd name="T33" fmla="*/ 37 h 57"/>
                <a:gd name="T34" fmla="*/ 9 w 44"/>
                <a:gd name="T35" fmla="*/ 39 h 57"/>
                <a:gd name="T36" fmla="*/ 12 w 44"/>
                <a:gd name="T37" fmla="*/ 41 h 57"/>
                <a:gd name="T38" fmla="*/ 12 w 44"/>
                <a:gd name="T39" fmla="*/ 41 h 57"/>
                <a:gd name="T40" fmla="*/ 20 w 44"/>
                <a:gd name="T41" fmla="*/ 39 h 57"/>
                <a:gd name="T42" fmla="*/ 23 w 44"/>
                <a:gd name="T43" fmla="*/ 35 h 57"/>
                <a:gd name="T44" fmla="*/ 23 w 44"/>
                <a:gd name="T45" fmla="*/ 35 h 57"/>
                <a:gd name="T46" fmla="*/ 21 w 44"/>
                <a:gd name="T47" fmla="*/ 46 h 57"/>
                <a:gd name="T48" fmla="*/ 18 w 44"/>
                <a:gd name="T49" fmla="*/ 49 h 57"/>
                <a:gd name="T50" fmla="*/ 14 w 44"/>
                <a:gd name="T51" fmla="*/ 51 h 57"/>
                <a:gd name="T52" fmla="*/ 14 w 44"/>
                <a:gd name="T53" fmla="*/ 51 h 57"/>
                <a:gd name="T54" fmla="*/ 11 w 44"/>
                <a:gd name="T55" fmla="*/ 49 h 57"/>
                <a:gd name="T56" fmla="*/ 11 w 44"/>
                <a:gd name="T57" fmla="*/ 48 h 57"/>
                <a:gd name="T58" fmla="*/ 11 w 44"/>
                <a:gd name="T59" fmla="*/ 48 h 57"/>
                <a:gd name="T60" fmla="*/ 11 w 44"/>
                <a:gd name="T61" fmla="*/ 44 h 57"/>
                <a:gd name="T62" fmla="*/ 0 w 44"/>
                <a:gd name="T63" fmla="*/ 44 h 57"/>
                <a:gd name="T64" fmla="*/ 0 w 44"/>
                <a:gd name="T65" fmla="*/ 44 h 57"/>
                <a:gd name="T66" fmla="*/ 0 w 44"/>
                <a:gd name="T67" fmla="*/ 48 h 57"/>
                <a:gd name="T68" fmla="*/ 0 w 44"/>
                <a:gd name="T69" fmla="*/ 48 h 57"/>
                <a:gd name="T70" fmla="*/ 2 w 44"/>
                <a:gd name="T71" fmla="*/ 53 h 57"/>
                <a:gd name="T72" fmla="*/ 4 w 44"/>
                <a:gd name="T73" fmla="*/ 55 h 57"/>
                <a:gd name="T74" fmla="*/ 12 w 44"/>
                <a:gd name="T75" fmla="*/ 57 h 57"/>
                <a:gd name="T76" fmla="*/ 12 w 44"/>
                <a:gd name="T77" fmla="*/ 57 h 57"/>
                <a:gd name="T78" fmla="*/ 20 w 44"/>
                <a:gd name="T79" fmla="*/ 55 h 57"/>
                <a:gd name="T80" fmla="*/ 25 w 44"/>
                <a:gd name="T81" fmla="*/ 53 h 57"/>
                <a:gd name="T82" fmla="*/ 28 w 44"/>
                <a:gd name="T83" fmla="*/ 48 h 57"/>
                <a:gd name="T84" fmla="*/ 32 w 44"/>
                <a:gd name="T85" fmla="*/ 42 h 57"/>
                <a:gd name="T86" fmla="*/ 43 w 44"/>
                <a:gd name="T87" fmla="*/ 7 h 57"/>
                <a:gd name="T88" fmla="*/ 43 w 44"/>
                <a:gd name="T89" fmla="*/ 7 h 57"/>
                <a:gd name="T90" fmla="*/ 44 w 44"/>
                <a:gd name="T91" fmla="*/ 0 h 57"/>
                <a:gd name="T92" fmla="*/ 44 w 44"/>
                <a:gd name="T93" fmla="*/ 0 h 5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4" h="57">
                  <a:moveTo>
                    <a:pt x="44" y="0"/>
                  </a:moveTo>
                  <a:lnTo>
                    <a:pt x="34" y="0"/>
                  </a:lnTo>
                  <a:lnTo>
                    <a:pt x="32" y="5"/>
                  </a:lnTo>
                  <a:lnTo>
                    <a:pt x="32" y="2"/>
                  </a:lnTo>
                  <a:lnTo>
                    <a:pt x="30" y="0"/>
                  </a:lnTo>
                  <a:lnTo>
                    <a:pt x="23" y="0"/>
                  </a:lnTo>
                  <a:lnTo>
                    <a:pt x="18" y="2"/>
                  </a:lnTo>
                  <a:lnTo>
                    <a:pt x="12" y="5"/>
                  </a:lnTo>
                  <a:lnTo>
                    <a:pt x="9" y="12"/>
                  </a:lnTo>
                  <a:lnTo>
                    <a:pt x="5" y="21"/>
                  </a:lnTo>
                  <a:lnTo>
                    <a:pt x="4" y="32"/>
                  </a:lnTo>
                  <a:lnTo>
                    <a:pt x="5" y="35"/>
                  </a:lnTo>
                  <a:lnTo>
                    <a:pt x="7" y="37"/>
                  </a:lnTo>
                  <a:lnTo>
                    <a:pt x="9" y="39"/>
                  </a:lnTo>
                  <a:lnTo>
                    <a:pt x="12" y="41"/>
                  </a:lnTo>
                  <a:lnTo>
                    <a:pt x="20" y="39"/>
                  </a:lnTo>
                  <a:lnTo>
                    <a:pt x="23" y="35"/>
                  </a:lnTo>
                  <a:lnTo>
                    <a:pt x="21" y="46"/>
                  </a:lnTo>
                  <a:lnTo>
                    <a:pt x="18" y="49"/>
                  </a:lnTo>
                  <a:lnTo>
                    <a:pt x="14" y="51"/>
                  </a:lnTo>
                  <a:lnTo>
                    <a:pt x="11" y="49"/>
                  </a:lnTo>
                  <a:lnTo>
                    <a:pt x="11" y="48"/>
                  </a:lnTo>
                  <a:lnTo>
                    <a:pt x="11" y="44"/>
                  </a:lnTo>
                  <a:lnTo>
                    <a:pt x="0" y="44"/>
                  </a:lnTo>
                  <a:lnTo>
                    <a:pt x="0" y="48"/>
                  </a:lnTo>
                  <a:lnTo>
                    <a:pt x="2" y="53"/>
                  </a:lnTo>
                  <a:lnTo>
                    <a:pt x="4" y="55"/>
                  </a:lnTo>
                  <a:lnTo>
                    <a:pt x="12" y="57"/>
                  </a:lnTo>
                  <a:lnTo>
                    <a:pt x="20" y="55"/>
                  </a:lnTo>
                  <a:lnTo>
                    <a:pt x="25" y="53"/>
                  </a:lnTo>
                  <a:lnTo>
                    <a:pt x="28" y="48"/>
                  </a:lnTo>
                  <a:lnTo>
                    <a:pt x="32" y="42"/>
                  </a:lnTo>
                  <a:lnTo>
                    <a:pt x="43" y="7"/>
                  </a:lnTo>
                  <a:lnTo>
                    <a:pt x="4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 name="Freeform 114"/>
            <p:cNvSpPr>
              <a:spLocks/>
            </p:cNvSpPr>
            <p:nvPr userDrawn="1"/>
          </p:nvSpPr>
          <p:spPr bwMode="auto">
            <a:xfrm>
              <a:off x="5276" y="3247"/>
              <a:ext cx="46" cy="59"/>
            </a:xfrm>
            <a:custGeom>
              <a:avLst/>
              <a:gdLst>
                <a:gd name="T0" fmla="*/ 44 w 46"/>
                <a:gd name="T1" fmla="*/ 9 h 59"/>
                <a:gd name="T2" fmla="*/ 25 w 46"/>
                <a:gd name="T3" fmla="*/ 9 h 59"/>
                <a:gd name="T4" fmla="*/ 21 w 46"/>
                <a:gd name="T5" fmla="*/ 25 h 59"/>
                <a:gd name="T6" fmla="*/ 39 w 46"/>
                <a:gd name="T7" fmla="*/ 25 h 59"/>
                <a:gd name="T8" fmla="*/ 35 w 46"/>
                <a:gd name="T9" fmla="*/ 32 h 59"/>
                <a:gd name="T10" fmla="*/ 17 w 46"/>
                <a:gd name="T11" fmla="*/ 32 h 59"/>
                <a:gd name="T12" fmla="*/ 12 w 46"/>
                <a:gd name="T13" fmla="*/ 50 h 59"/>
                <a:gd name="T14" fmla="*/ 33 w 46"/>
                <a:gd name="T15" fmla="*/ 50 h 59"/>
                <a:gd name="T16" fmla="*/ 30 w 46"/>
                <a:gd name="T17" fmla="*/ 59 h 59"/>
                <a:gd name="T18" fmla="*/ 0 w 46"/>
                <a:gd name="T19" fmla="*/ 59 h 59"/>
                <a:gd name="T20" fmla="*/ 16 w 46"/>
                <a:gd name="T21" fmla="*/ 0 h 59"/>
                <a:gd name="T22" fmla="*/ 46 w 46"/>
                <a:gd name="T23" fmla="*/ 0 h 59"/>
                <a:gd name="T24" fmla="*/ 44 w 46"/>
                <a:gd name="T25" fmla="*/ 9 h 59"/>
                <a:gd name="T26" fmla="*/ 44 w 46"/>
                <a:gd name="T27" fmla="*/ 9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6" h="59">
                  <a:moveTo>
                    <a:pt x="44" y="9"/>
                  </a:moveTo>
                  <a:lnTo>
                    <a:pt x="25" y="9"/>
                  </a:lnTo>
                  <a:lnTo>
                    <a:pt x="21" y="25"/>
                  </a:lnTo>
                  <a:lnTo>
                    <a:pt x="39" y="25"/>
                  </a:lnTo>
                  <a:lnTo>
                    <a:pt x="35" y="32"/>
                  </a:lnTo>
                  <a:lnTo>
                    <a:pt x="17" y="32"/>
                  </a:lnTo>
                  <a:lnTo>
                    <a:pt x="12" y="50"/>
                  </a:lnTo>
                  <a:lnTo>
                    <a:pt x="33" y="50"/>
                  </a:lnTo>
                  <a:lnTo>
                    <a:pt x="30" y="59"/>
                  </a:lnTo>
                  <a:lnTo>
                    <a:pt x="0" y="59"/>
                  </a:lnTo>
                  <a:lnTo>
                    <a:pt x="16" y="0"/>
                  </a:lnTo>
                  <a:lnTo>
                    <a:pt x="46" y="0"/>
                  </a:lnTo>
                  <a:lnTo>
                    <a:pt x="44" y="9"/>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 name="Freeform 115"/>
            <p:cNvSpPr>
              <a:spLocks/>
            </p:cNvSpPr>
            <p:nvPr userDrawn="1"/>
          </p:nvSpPr>
          <p:spPr bwMode="auto">
            <a:xfrm>
              <a:off x="5313" y="3265"/>
              <a:ext cx="44" cy="41"/>
            </a:xfrm>
            <a:custGeom>
              <a:avLst/>
              <a:gdLst>
                <a:gd name="T0" fmla="*/ 28 w 44"/>
                <a:gd name="T1" fmla="*/ 19 h 41"/>
                <a:gd name="T2" fmla="*/ 34 w 44"/>
                <a:gd name="T3" fmla="*/ 41 h 41"/>
                <a:gd name="T4" fmla="*/ 23 w 44"/>
                <a:gd name="T5" fmla="*/ 41 h 41"/>
                <a:gd name="T6" fmla="*/ 21 w 44"/>
                <a:gd name="T7" fmla="*/ 25 h 41"/>
                <a:gd name="T8" fmla="*/ 11 w 44"/>
                <a:gd name="T9" fmla="*/ 41 h 41"/>
                <a:gd name="T10" fmla="*/ 0 w 44"/>
                <a:gd name="T11" fmla="*/ 41 h 41"/>
                <a:gd name="T12" fmla="*/ 18 w 44"/>
                <a:gd name="T13" fmla="*/ 19 h 41"/>
                <a:gd name="T14" fmla="*/ 12 w 44"/>
                <a:gd name="T15" fmla="*/ 0 h 41"/>
                <a:gd name="T16" fmla="*/ 23 w 44"/>
                <a:gd name="T17" fmla="*/ 0 h 41"/>
                <a:gd name="T18" fmla="*/ 25 w 44"/>
                <a:gd name="T19" fmla="*/ 12 h 41"/>
                <a:gd name="T20" fmla="*/ 34 w 44"/>
                <a:gd name="T21" fmla="*/ 0 h 41"/>
                <a:gd name="T22" fmla="*/ 44 w 44"/>
                <a:gd name="T23" fmla="*/ 0 h 41"/>
                <a:gd name="T24" fmla="*/ 28 w 44"/>
                <a:gd name="T25" fmla="*/ 19 h 41"/>
                <a:gd name="T26" fmla="*/ 28 w 44"/>
                <a:gd name="T27" fmla="*/ 19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 h="41">
                  <a:moveTo>
                    <a:pt x="28" y="19"/>
                  </a:moveTo>
                  <a:lnTo>
                    <a:pt x="34" y="41"/>
                  </a:lnTo>
                  <a:lnTo>
                    <a:pt x="23" y="41"/>
                  </a:lnTo>
                  <a:lnTo>
                    <a:pt x="21" y="25"/>
                  </a:lnTo>
                  <a:lnTo>
                    <a:pt x="11" y="41"/>
                  </a:lnTo>
                  <a:lnTo>
                    <a:pt x="0" y="41"/>
                  </a:lnTo>
                  <a:lnTo>
                    <a:pt x="18" y="19"/>
                  </a:lnTo>
                  <a:lnTo>
                    <a:pt x="12" y="0"/>
                  </a:lnTo>
                  <a:lnTo>
                    <a:pt x="23" y="0"/>
                  </a:lnTo>
                  <a:lnTo>
                    <a:pt x="25" y="12"/>
                  </a:lnTo>
                  <a:lnTo>
                    <a:pt x="34" y="0"/>
                  </a:lnTo>
                  <a:lnTo>
                    <a:pt x="44" y="0"/>
                  </a:lnTo>
                  <a:lnTo>
                    <a:pt x="28" y="19"/>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 name="Freeform 116"/>
            <p:cNvSpPr>
              <a:spLocks/>
            </p:cNvSpPr>
            <p:nvPr userDrawn="1"/>
          </p:nvSpPr>
          <p:spPr bwMode="auto">
            <a:xfrm>
              <a:off x="5356" y="3265"/>
              <a:ext cx="35" cy="41"/>
            </a:xfrm>
            <a:custGeom>
              <a:avLst/>
              <a:gdLst>
                <a:gd name="T0" fmla="*/ 35 w 35"/>
                <a:gd name="T1" fmla="*/ 14 h 41"/>
                <a:gd name="T2" fmla="*/ 24 w 35"/>
                <a:gd name="T3" fmla="*/ 14 h 41"/>
                <a:gd name="T4" fmla="*/ 24 w 35"/>
                <a:gd name="T5" fmla="*/ 14 h 41"/>
                <a:gd name="T6" fmla="*/ 26 w 35"/>
                <a:gd name="T7" fmla="*/ 9 h 41"/>
                <a:gd name="T8" fmla="*/ 26 w 35"/>
                <a:gd name="T9" fmla="*/ 9 h 41"/>
                <a:gd name="T10" fmla="*/ 24 w 35"/>
                <a:gd name="T11" fmla="*/ 7 h 41"/>
                <a:gd name="T12" fmla="*/ 23 w 35"/>
                <a:gd name="T13" fmla="*/ 5 h 41"/>
                <a:gd name="T14" fmla="*/ 23 w 35"/>
                <a:gd name="T15" fmla="*/ 5 h 41"/>
                <a:gd name="T16" fmla="*/ 17 w 35"/>
                <a:gd name="T17" fmla="*/ 7 h 41"/>
                <a:gd name="T18" fmla="*/ 16 w 35"/>
                <a:gd name="T19" fmla="*/ 10 h 41"/>
                <a:gd name="T20" fmla="*/ 12 w 35"/>
                <a:gd name="T21" fmla="*/ 21 h 41"/>
                <a:gd name="T22" fmla="*/ 12 w 35"/>
                <a:gd name="T23" fmla="*/ 21 h 41"/>
                <a:gd name="T24" fmla="*/ 10 w 35"/>
                <a:gd name="T25" fmla="*/ 30 h 41"/>
                <a:gd name="T26" fmla="*/ 10 w 35"/>
                <a:gd name="T27" fmla="*/ 30 h 41"/>
                <a:gd name="T28" fmla="*/ 10 w 35"/>
                <a:gd name="T29" fmla="*/ 33 h 41"/>
                <a:gd name="T30" fmla="*/ 14 w 35"/>
                <a:gd name="T31" fmla="*/ 35 h 41"/>
                <a:gd name="T32" fmla="*/ 14 w 35"/>
                <a:gd name="T33" fmla="*/ 35 h 41"/>
                <a:gd name="T34" fmla="*/ 17 w 35"/>
                <a:gd name="T35" fmla="*/ 33 h 41"/>
                <a:gd name="T36" fmla="*/ 19 w 35"/>
                <a:gd name="T37" fmla="*/ 32 h 41"/>
                <a:gd name="T38" fmla="*/ 21 w 35"/>
                <a:gd name="T39" fmla="*/ 26 h 41"/>
                <a:gd name="T40" fmla="*/ 31 w 35"/>
                <a:gd name="T41" fmla="*/ 26 h 41"/>
                <a:gd name="T42" fmla="*/ 31 w 35"/>
                <a:gd name="T43" fmla="*/ 26 h 41"/>
                <a:gd name="T44" fmla="*/ 28 w 35"/>
                <a:gd name="T45" fmla="*/ 33 h 41"/>
                <a:gd name="T46" fmla="*/ 24 w 35"/>
                <a:gd name="T47" fmla="*/ 37 h 41"/>
                <a:gd name="T48" fmla="*/ 19 w 35"/>
                <a:gd name="T49" fmla="*/ 41 h 41"/>
                <a:gd name="T50" fmla="*/ 12 w 35"/>
                <a:gd name="T51" fmla="*/ 41 h 41"/>
                <a:gd name="T52" fmla="*/ 12 w 35"/>
                <a:gd name="T53" fmla="*/ 41 h 41"/>
                <a:gd name="T54" fmla="*/ 8 w 35"/>
                <a:gd name="T55" fmla="*/ 41 h 41"/>
                <a:gd name="T56" fmla="*/ 3 w 35"/>
                <a:gd name="T57" fmla="*/ 39 h 41"/>
                <a:gd name="T58" fmla="*/ 1 w 35"/>
                <a:gd name="T59" fmla="*/ 37 h 41"/>
                <a:gd name="T60" fmla="*/ 0 w 35"/>
                <a:gd name="T61" fmla="*/ 32 h 41"/>
                <a:gd name="T62" fmla="*/ 0 w 35"/>
                <a:gd name="T63" fmla="*/ 32 h 41"/>
                <a:gd name="T64" fmla="*/ 1 w 35"/>
                <a:gd name="T65" fmla="*/ 21 h 41"/>
                <a:gd name="T66" fmla="*/ 1 w 35"/>
                <a:gd name="T67" fmla="*/ 21 h 41"/>
                <a:gd name="T68" fmla="*/ 5 w 35"/>
                <a:gd name="T69" fmla="*/ 12 h 41"/>
                <a:gd name="T70" fmla="*/ 8 w 35"/>
                <a:gd name="T71" fmla="*/ 5 h 41"/>
                <a:gd name="T72" fmla="*/ 14 w 35"/>
                <a:gd name="T73" fmla="*/ 2 h 41"/>
                <a:gd name="T74" fmla="*/ 17 w 35"/>
                <a:gd name="T75" fmla="*/ 0 h 41"/>
                <a:gd name="T76" fmla="*/ 23 w 35"/>
                <a:gd name="T77" fmla="*/ 0 h 41"/>
                <a:gd name="T78" fmla="*/ 23 w 35"/>
                <a:gd name="T79" fmla="*/ 0 h 41"/>
                <a:gd name="T80" fmla="*/ 28 w 35"/>
                <a:gd name="T81" fmla="*/ 0 h 41"/>
                <a:gd name="T82" fmla="*/ 31 w 35"/>
                <a:gd name="T83" fmla="*/ 0 h 41"/>
                <a:gd name="T84" fmla="*/ 35 w 35"/>
                <a:gd name="T85" fmla="*/ 3 h 41"/>
                <a:gd name="T86" fmla="*/ 35 w 35"/>
                <a:gd name="T87" fmla="*/ 7 h 41"/>
                <a:gd name="T88" fmla="*/ 35 w 35"/>
                <a:gd name="T89" fmla="*/ 7 h 41"/>
                <a:gd name="T90" fmla="*/ 35 w 35"/>
                <a:gd name="T91" fmla="*/ 14 h 41"/>
                <a:gd name="T92" fmla="*/ 35 w 35"/>
                <a:gd name="T93" fmla="*/ 14 h 4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 h="41">
                  <a:moveTo>
                    <a:pt x="35" y="14"/>
                  </a:moveTo>
                  <a:lnTo>
                    <a:pt x="24" y="14"/>
                  </a:lnTo>
                  <a:lnTo>
                    <a:pt x="26" y="9"/>
                  </a:lnTo>
                  <a:lnTo>
                    <a:pt x="24" y="7"/>
                  </a:lnTo>
                  <a:lnTo>
                    <a:pt x="23" y="5"/>
                  </a:lnTo>
                  <a:lnTo>
                    <a:pt x="17" y="7"/>
                  </a:lnTo>
                  <a:lnTo>
                    <a:pt x="16" y="10"/>
                  </a:lnTo>
                  <a:lnTo>
                    <a:pt x="12" y="21"/>
                  </a:lnTo>
                  <a:lnTo>
                    <a:pt x="10" y="30"/>
                  </a:lnTo>
                  <a:lnTo>
                    <a:pt x="10" y="33"/>
                  </a:lnTo>
                  <a:lnTo>
                    <a:pt x="14" y="35"/>
                  </a:lnTo>
                  <a:lnTo>
                    <a:pt x="17" y="33"/>
                  </a:lnTo>
                  <a:lnTo>
                    <a:pt x="19" y="32"/>
                  </a:lnTo>
                  <a:lnTo>
                    <a:pt x="21" y="26"/>
                  </a:lnTo>
                  <a:lnTo>
                    <a:pt x="31" y="26"/>
                  </a:lnTo>
                  <a:lnTo>
                    <a:pt x="28" y="33"/>
                  </a:lnTo>
                  <a:lnTo>
                    <a:pt x="24" y="37"/>
                  </a:lnTo>
                  <a:lnTo>
                    <a:pt x="19" y="41"/>
                  </a:lnTo>
                  <a:lnTo>
                    <a:pt x="12" y="41"/>
                  </a:lnTo>
                  <a:lnTo>
                    <a:pt x="8" y="41"/>
                  </a:lnTo>
                  <a:lnTo>
                    <a:pt x="3" y="39"/>
                  </a:lnTo>
                  <a:lnTo>
                    <a:pt x="1" y="37"/>
                  </a:lnTo>
                  <a:lnTo>
                    <a:pt x="0" y="32"/>
                  </a:lnTo>
                  <a:lnTo>
                    <a:pt x="1" y="21"/>
                  </a:lnTo>
                  <a:lnTo>
                    <a:pt x="5" y="12"/>
                  </a:lnTo>
                  <a:lnTo>
                    <a:pt x="8" y="5"/>
                  </a:lnTo>
                  <a:lnTo>
                    <a:pt x="14" y="2"/>
                  </a:lnTo>
                  <a:lnTo>
                    <a:pt x="17" y="0"/>
                  </a:lnTo>
                  <a:lnTo>
                    <a:pt x="23" y="0"/>
                  </a:lnTo>
                  <a:lnTo>
                    <a:pt x="28" y="0"/>
                  </a:lnTo>
                  <a:lnTo>
                    <a:pt x="31" y="0"/>
                  </a:lnTo>
                  <a:lnTo>
                    <a:pt x="35" y="3"/>
                  </a:lnTo>
                  <a:lnTo>
                    <a:pt x="35" y="7"/>
                  </a:lnTo>
                  <a:lnTo>
                    <a:pt x="35" y="14"/>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Freeform 117"/>
            <p:cNvSpPr>
              <a:spLocks noEditPoints="1"/>
            </p:cNvSpPr>
            <p:nvPr userDrawn="1"/>
          </p:nvSpPr>
          <p:spPr bwMode="auto">
            <a:xfrm>
              <a:off x="5393" y="3265"/>
              <a:ext cx="35" cy="41"/>
            </a:xfrm>
            <a:custGeom>
              <a:avLst/>
              <a:gdLst>
                <a:gd name="T0" fmla="*/ 26 w 35"/>
                <a:gd name="T1" fmla="*/ 9 h 41"/>
                <a:gd name="T2" fmla="*/ 26 w 35"/>
                <a:gd name="T3" fmla="*/ 9 h 41"/>
                <a:gd name="T4" fmla="*/ 25 w 35"/>
                <a:gd name="T5" fmla="*/ 16 h 41"/>
                <a:gd name="T6" fmla="*/ 14 w 35"/>
                <a:gd name="T7" fmla="*/ 16 h 41"/>
                <a:gd name="T8" fmla="*/ 14 w 35"/>
                <a:gd name="T9" fmla="*/ 16 h 41"/>
                <a:gd name="T10" fmla="*/ 16 w 35"/>
                <a:gd name="T11" fmla="*/ 9 h 41"/>
                <a:gd name="T12" fmla="*/ 19 w 35"/>
                <a:gd name="T13" fmla="*/ 7 h 41"/>
                <a:gd name="T14" fmla="*/ 23 w 35"/>
                <a:gd name="T15" fmla="*/ 5 h 41"/>
                <a:gd name="T16" fmla="*/ 23 w 35"/>
                <a:gd name="T17" fmla="*/ 5 h 41"/>
                <a:gd name="T18" fmla="*/ 25 w 35"/>
                <a:gd name="T19" fmla="*/ 7 h 41"/>
                <a:gd name="T20" fmla="*/ 26 w 35"/>
                <a:gd name="T21" fmla="*/ 9 h 41"/>
                <a:gd name="T22" fmla="*/ 35 w 35"/>
                <a:gd name="T23" fmla="*/ 9 h 41"/>
                <a:gd name="T24" fmla="*/ 35 w 35"/>
                <a:gd name="T25" fmla="*/ 9 h 41"/>
                <a:gd name="T26" fmla="*/ 35 w 35"/>
                <a:gd name="T27" fmla="*/ 3 h 41"/>
                <a:gd name="T28" fmla="*/ 32 w 35"/>
                <a:gd name="T29" fmla="*/ 2 h 41"/>
                <a:gd name="T30" fmla="*/ 28 w 35"/>
                <a:gd name="T31" fmla="*/ 0 h 41"/>
                <a:gd name="T32" fmla="*/ 25 w 35"/>
                <a:gd name="T33" fmla="*/ 0 h 41"/>
                <a:gd name="T34" fmla="*/ 25 w 35"/>
                <a:gd name="T35" fmla="*/ 0 h 41"/>
                <a:gd name="T36" fmla="*/ 16 w 35"/>
                <a:gd name="T37" fmla="*/ 2 h 41"/>
                <a:gd name="T38" fmla="*/ 9 w 35"/>
                <a:gd name="T39" fmla="*/ 5 h 41"/>
                <a:gd name="T40" fmla="*/ 5 w 35"/>
                <a:gd name="T41" fmla="*/ 12 h 41"/>
                <a:gd name="T42" fmla="*/ 2 w 35"/>
                <a:gd name="T43" fmla="*/ 21 h 41"/>
                <a:gd name="T44" fmla="*/ 2 w 35"/>
                <a:gd name="T45" fmla="*/ 21 h 41"/>
                <a:gd name="T46" fmla="*/ 0 w 35"/>
                <a:gd name="T47" fmla="*/ 32 h 41"/>
                <a:gd name="T48" fmla="*/ 0 w 35"/>
                <a:gd name="T49" fmla="*/ 32 h 41"/>
                <a:gd name="T50" fmla="*/ 2 w 35"/>
                <a:gd name="T51" fmla="*/ 37 h 41"/>
                <a:gd name="T52" fmla="*/ 3 w 35"/>
                <a:gd name="T53" fmla="*/ 39 h 41"/>
                <a:gd name="T54" fmla="*/ 9 w 35"/>
                <a:gd name="T55" fmla="*/ 41 h 41"/>
                <a:gd name="T56" fmla="*/ 12 w 35"/>
                <a:gd name="T57" fmla="*/ 41 h 41"/>
                <a:gd name="T58" fmla="*/ 12 w 35"/>
                <a:gd name="T59" fmla="*/ 41 h 41"/>
                <a:gd name="T60" fmla="*/ 19 w 35"/>
                <a:gd name="T61" fmla="*/ 41 h 41"/>
                <a:gd name="T62" fmla="*/ 25 w 35"/>
                <a:gd name="T63" fmla="*/ 37 h 41"/>
                <a:gd name="T64" fmla="*/ 28 w 35"/>
                <a:gd name="T65" fmla="*/ 33 h 41"/>
                <a:gd name="T66" fmla="*/ 32 w 35"/>
                <a:gd name="T67" fmla="*/ 26 h 41"/>
                <a:gd name="T68" fmla="*/ 21 w 35"/>
                <a:gd name="T69" fmla="*/ 26 h 41"/>
                <a:gd name="T70" fmla="*/ 21 w 35"/>
                <a:gd name="T71" fmla="*/ 26 h 41"/>
                <a:gd name="T72" fmla="*/ 19 w 35"/>
                <a:gd name="T73" fmla="*/ 32 h 41"/>
                <a:gd name="T74" fmla="*/ 18 w 35"/>
                <a:gd name="T75" fmla="*/ 33 h 41"/>
                <a:gd name="T76" fmla="*/ 14 w 35"/>
                <a:gd name="T77" fmla="*/ 35 h 41"/>
                <a:gd name="T78" fmla="*/ 14 w 35"/>
                <a:gd name="T79" fmla="*/ 35 h 41"/>
                <a:gd name="T80" fmla="*/ 10 w 35"/>
                <a:gd name="T81" fmla="*/ 33 h 41"/>
                <a:gd name="T82" fmla="*/ 10 w 35"/>
                <a:gd name="T83" fmla="*/ 32 h 41"/>
                <a:gd name="T84" fmla="*/ 10 w 35"/>
                <a:gd name="T85" fmla="*/ 32 h 41"/>
                <a:gd name="T86" fmla="*/ 12 w 35"/>
                <a:gd name="T87" fmla="*/ 21 h 41"/>
                <a:gd name="T88" fmla="*/ 33 w 35"/>
                <a:gd name="T89" fmla="*/ 21 h 41"/>
                <a:gd name="T90" fmla="*/ 33 w 35"/>
                <a:gd name="T91" fmla="*/ 21 h 41"/>
                <a:gd name="T92" fmla="*/ 35 w 35"/>
                <a:gd name="T93" fmla="*/ 16 h 41"/>
                <a:gd name="T94" fmla="*/ 35 w 35"/>
                <a:gd name="T95" fmla="*/ 9 h 41"/>
                <a:gd name="T96" fmla="*/ 35 w 35"/>
                <a:gd name="T97" fmla="*/ 9 h 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5" h="41">
                  <a:moveTo>
                    <a:pt x="26" y="9"/>
                  </a:moveTo>
                  <a:lnTo>
                    <a:pt x="26" y="9"/>
                  </a:lnTo>
                  <a:lnTo>
                    <a:pt x="25" y="16"/>
                  </a:lnTo>
                  <a:lnTo>
                    <a:pt x="14" y="16"/>
                  </a:lnTo>
                  <a:lnTo>
                    <a:pt x="16" y="9"/>
                  </a:lnTo>
                  <a:lnTo>
                    <a:pt x="19" y="7"/>
                  </a:lnTo>
                  <a:lnTo>
                    <a:pt x="23" y="5"/>
                  </a:lnTo>
                  <a:lnTo>
                    <a:pt x="25" y="7"/>
                  </a:lnTo>
                  <a:lnTo>
                    <a:pt x="26" y="9"/>
                  </a:lnTo>
                  <a:close/>
                  <a:moveTo>
                    <a:pt x="35" y="9"/>
                  </a:moveTo>
                  <a:lnTo>
                    <a:pt x="35" y="9"/>
                  </a:lnTo>
                  <a:lnTo>
                    <a:pt x="35" y="3"/>
                  </a:lnTo>
                  <a:lnTo>
                    <a:pt x="32" y="2"/>
                  </a:lnTo>
                  <a:lnTo>
                    <a:pt x="28" y="0"/>
                  </a:lnTo>
                  <a:lnTo>
                    <a:pt x="25" y="0"/>
                  </a:lnTo>
                  <a:lnTo>
                    <a:pt x="16" y="2"/>
                  </a:lnTo>
                  <a:lnTo>
                    <a:pt x="9" y="5"/>
                  </a:lnTo>
                  <a:lnTo>
                    <a:pt x="5" y="12"/>
                  </a:lnTo>
                  <a:lnTo>
                    <a:pt x="2" y="21"/>
                  </a:lnTo>
                  <a:lnTo>
                    <a:pt x="0" y="32"/>
                  </a:lnTo>
                  <a:lnTo>
                    <a:pt x="2" y="37"/>
                  </a:lnTo>
                  <a:lnTo>
                    <a:pt x="3" y="39"/>
                  </a:lnTo>
                  <a:lnTo>
                    <a:pt x="9" y="41"/>
                  </a:lnTo>
                  <a:lnTo>
                    <a:pt x="12" y="41"/>
                  </a:lnTo>
                  <a:lnTo>
                    <a:pt x="19" y="41"/>
                  </a:lnTo>
                  <a:lnTo>
                    <a:pt x="25" y="37"/>
                  </a:lnTo>
                  <a:lnTo>
                    <a:pt x="28" y="33"/>
                  </a:lnTo>
                  <a:lnTo>
                    <a:pt x="32" y="26"/>
                  </a:lnTo>
                  <a:lnTo>
                    <a:pt x="21" y="26"/>
                  </a:lnTo>
                  <a:lnTo>
                    <a:pt x="19" y="32"/>
                  </a:lnTo>
                  <a:lnTo>
                    <a:pt x="18" y="33"/>
                  </a:lnTo>
                  <a:lnTo>
                    <a:pt x="14" y="35"/>
                  </a:lnTo>
                  <a:lnTo>
                    <a:pt x="10" y="33"/>
                  </a:lnTo>
                  <a:lnTo>
                    <a:pt x="10" y="32"/>
                  </a:lnTo>
                  <a:lnTo>
                    <a:pt x="12" y="21"/>
                  </a:lnTo>
                  <a:lnTo>
                    <a:pt x="33" y="21"/>
                  </a:lnTo>
                  <a:lnTo>
                    <a:pt x="35" y="16"/>
                  </a:lnTo>
                  <a:lnTo>
                    <a:pt x="35" y="9"/>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 name="Freeform 118"/>
            <p:cNvSpPr>
              <a:spLocks/>
            </p:cNvSpPr>
            <p:nvPr userDrawn="1"/>
          </p:nvSpPr>
          <p:spPr bwMode="auto">
            <a:xfrm>
              <a:off x="5407" y="3270"/>
              <a:ext cx="12" cy="11"/>
            </a:xfrm>
            <a:custGeom>
              <a:avLst/>
              <a:gdLst>
                <a:gd name="T0" fmla="*/ 12 w 12"/>
                <a:gd name="T1" fmla="*/ 4 h 11"/>
                <a:gd name="T2" fmla="*/ 12 w 12"/>
                <a:gd name="T3" fmla="*/ 4 h 11"/>
                <a:gd name="T4" fmla="*/ 11 w 12"/>
                <a:gd name="T5" fmla="*/ 11 h 11"/>
                <a:gd name="T6" fmla="*/ 0 w 12"/>
                <a:gd name="T7" fmla="*/ 11 h 11"/>
                <a:gd name="T8" fmla="*/ 0 w 12"/>
                <a:gd name="T9" fmla="*/ 11 h 11"/>
                <a:gd name="T10" fmla="*/ 2 w 12"/>
                <a:gd name="T11" fmla="*/ 4 h 11"/>
                <a:gd name="T12" fmla="*/ 5 w 12"/>
                <a:gd name="T13" fmla="*/ 2 h 11"/>
                <a:gd name="T14" fmla="*/ 9 w 12"/>
                <a:gd name="T15" fmla="*/ 0 h 11"/>
                <a:gd name="T16" fmla="*/ 9 w 12"/>
                <a:gd name="T17" fmla="*/ 0 h 11"/>
                <a:gd name="T18" fmla="*/ 11 w 12"/>
                <a:gd name="T19" fmla="*/ 2 h 11"/>
                <a:gd name="T20" fmla="*/ 12 w 12"/>
                <a:gd name="T21" fmla="*/ 4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11">
                  <a:moveTo>
                    <a:pt x="12" y="4"/>
                  </a:moveTo>
                  <a:lnTo>
                    <a:pt x="12" y="4"/>
                  </a:lnTo>
                  <a:lnTo>
                    <a:pt x="11" y="11"/>
                  </a:lnTo>
                  <a:lnTo>
                    <a:pt x="0" y="11"/>
                  </a:lnTo>
                  <a:lnTo>
                    <a:pt x="2" y="4"/>
                  </a:lnTo>
                  <a:lnTo>
                    <a:pt x="5" y="2"/>
                  </a:lnTo>
                  <a:lnTo>
                    <a:pt x="9" y="0"/>
                  </a:lnTo>
                  <a:lnTo>
                    <a:pt x="11" y="2"/>
                  </a:lnTo>
                  <a:lnTo>
                    <a:pt x="1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 name="Freeform 119"/>
            <p:cNvSpPr>
              <a:spLocks/>
            </p:cNvSpPr>
            <p:nvPr userDrawn="1"/>
          </p:nvSpPr>
          <p:spPr bwMode="auto">
            <a:xfrm>
              <a:off x="5393" y="3265"/>
              <a:ext cx="35" cy="41"/>
            </a:xfrm>
            <a:custGeom>
              <a:avLst/>
              <a:gdLst>
                <a:gd name="T0" fmla="*/ 35 w 35"/>
                <a:gd name="T1" fmla="*/ 9 h 41"/>
                <a:gd name="T2" fmla="*/ 35 w 35"/>
                <a:gd name="T3" fmla="*/ 9 h 41"/>
                <a:gd name="T4" fmla="*/ 35 w 35"/>
                <a:gd name="T5" fmla="*/ 3 h 41"/>
                <a:gd name="T6" fmla="*/ 32 w 35"/>
                <a:gd name="T7" fmla="*/ 2 h 41"/>
                <a:gd name="T8" fmla="*/ 28 w 35"/>
                <a:gd name="T9" fmla="*/ 0 h 41"/>
                <a:gd name="T10" fmla="*/ 25 w 35"/>
                <a:gd name="T11" fmla="*/ 0 h 41"/>
                <a:gd name="T12" fmla="*/ 25 w 35"/>
                <a:gd name="T13" fmla="*/ 0 h 41"/>
                <a:gd name="T14" fmla="*/ 16 w 35"/>
                <a:gd name="T15" fmla="*/ 2 h 41"/>
                <a:gd name="T16" fmla="*/ 9 w 35"/>
                <a:gd name="T17" fmla="*/ 5 h 41"/>
                <a:gd name="T18" fmla="*/ 5 w 35"/>
                <a:gd name="T19" fmla="*/ 12 h 41"/>
                <a:gd name="T20" fmla="*/ 2 w 35"/>
                <a:gd name="T21" fmla="*/ 21 h 41"/>
                <a:gd name="T22" fmla="*/ 2 w 35"/>
                <a:gd name="T23" fmla="*/ 21 h 41"/>
                <a:gd name="T24" fmla="*/ 0 w 35"/>
                <a:gd name="T25" fmla="*/ 32 h 41"/>
                <a:gd name="T26" fmla="*/ 0 w 35"/>
                <a:gd name="T27" fmla="*/ 32 h 41"/>
                <a:gd name="T28" fmla="*/ 2 w 35"/>
                <a:gd name="T29" fmla="*/ 37 h 41"/>
                <a:gd name="T30" fmla="*/ 3 w 35"/>
                <a:gd name="T31" fmla="*/ 39 h 41"/>
                <a:gd name="T32" fmla="*/ 9 w 35"/>
                <a:gd name="T33" fmla="*/ 41 h 41"/>
                <a:gd name="T34" fmla="*/ 12 w 35"/>
                <a:gd name="T35" fmla="*/ 41 h 41"/>
                <a:gd name="T36" fmla="*/ 12 w 35"/>
                <a:gd name="T37" fmla="*/ 41 h 41"/>
                <a:gd name="T38" fmla="*/ 19 w 35"/>
                <a:gd name="T39" fmla="*/ 41 h 41"/>
                <a:gd name="T40" fmla="*/ 25 w 35"/>
                <a:gd name="T41" fmla="*/ 37 h 41"/>
                <a:gd name="T42" fmla="*/ 28 w 35"/>
                <a:gd name="T43" fmla="*/ 33 h 41"/>
                <a:gd name="T44" fmla="*/ 32 w 35"/>
                <a:gd name="T45" fmla="*/ 26 h 41"/>
                <a:gd name="T46" fmla="*/ 21 w 35"/>
                <a:gd name="T47" fmla="*/ 26 h 41"/>
                <a:gd name="T48" fmla="*/ 21 w 35"/>
                <a:gd name="T49" fmla="*/ 26 h 41"/>
                <a:gd name="T50" fmla="*/ 19 w 35"/>
                <a:gd name="T51" fmla="*/ 32 h 41"/>
                <a:gd name="T52" fmla="*/ 18 w 35"/>
                <a:gd name="T53" fmla="*/ 33 h 41"/>
                <a:gd name="T54" fmla="*/ 14 w 35"/>
                <a:gd name="T55" fmla="*/ 35 h 41"/>
                <a:gd name="T56" fmla="*/ 14 w 35"/>
                <a:gd name="T57" fmla="*/ 35 h 41"/>
                <a:gd name="T58" fmla="*/ 10 w 35"/>
                <a:gd name="T59" fmla="*/ 33 h 41"/>
                <a:gd name="T60" fmla="*/ 10 w 35"/>
                <a:gd name="T61" fmla="*/ 32 h 41"/>
                <a:gd name="T62" fmla="*/ 10 w 35"/>
                <a:gd name="T63" fmla="*/ 32 h 41"/>
                <a:gd name="T64" fmla="*/ 12 w 35"/>
                <a:gd name="T65" fmla="*/ 21 h 41"/>
                <a:gd name="T66" fmla="*/ 33 w 35"/>
                <a:gd name="T67" fmla="*/ 21 h 41"/>
                <a:gd name="T68" fmla="*/ 33 w 35"/>
                <a:gd name="T69" fmla="*/ 21 h 41"/>
                <a:gd name="T70" fmla="*/ 35 w 35"/>
                <a:gd name="T71" fmla="*/ 16 h 41"/>
                <a:gd name="T72" fmla="*/ 35 w 35"/>
                <a:gd name="T73" fmla="*/ 9 h 41"/>
                <a:gd name="T74" fmla="*/ 35 w 35"/>
                <a:gd name="T75" fmla="*/ 9 h 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 h="41">
                  <a:moveTo>
                    <a:pt x="35" y="9"/>
                  </a:moveTo>
                  <a:lnTo>
                    <a:pt x="35" y="9"/>
                  </a:lnTo>
                  <a:lnTo>
                    <a:pt x="35" y="3"/>
                  </a:lnTo>
                  <a:lnTo>
                    <a:pt x="32" y="2"/>
                  </a:lnTo>
                  <a:lnTo>
                    <a:pt x="28" y="0"/>
                  </a:lnTo>
                  <a:lnTo>
                    <a:pt x="25" y="0"/>
                  </a:lnTo>
                  <a:lnTo>
                    <a:pt x="16" y="2"/>
                  </a:lnTo>
                  <a:lnTo>
                    <a:pt x="9" y="5"/>
                  </a:lnTo>
                  <a:lnTo>
                    <a:pt x="5" y="12"/>
                  </a:lnTo>
                  <a:lnTo>
                    <a:pt x="2" y="21"/>
                  </a:lnTo>
                  <a:lnTo>
                    <a:pt x="0" y="32"/>
                  </a:lnTo>
                  <a:lnTo>
                    <a:pt x="2" y="37"/>
                  </a:lnTo>
                  <a:lnTo>
                    <a:pt x="3" y="39"/>
                  </a:lnTo>
                  <a:lnTo>
                    <a:pt x="9" y="41"/>
                  </a:lnTo>
                  <a:lnTo>
                    <a:pt x="12" y="41"/>
                  </a:lnTo>
                  <a:lnTo>
                    <a:pt x="19" y="41"/>
                  </a:lnTo>
                  <a:lnTo>
                    <a:pt x="25" y="37"/>
                  </a:lnTo>
                  <a:lnTo>
                    <a:pt x="28" y="33"/>
                  </a:lnTo>
                  <a:lnTo>
                    <a:pt x="32" y="26"/>
                  </a:lnTo>
                  <a:lnTo>
                    <a:pt x="21" y="26"/>
                  </a:lnTo>
                  <a:lnTo>
                    <a:pt x="19" y="32"/>
                  </a:lnTo>
                  <a:lnTo>
                    <a:pt x="18" y="33"/>
                  </a:lnTo>
                  <a:lnTo>
                    <a:pt x="14" y="35"/>
                  </a:lnTo>
                  <a:lnTo>
                    <a:pt x="10" y="33"/>
                  </a:lnTo>
                  <a:lnTo>
                    <a:pt x="10" y="32"/>
                  </a:lnTo>
                  <a:lnTo>
                    <a:pt x="12" y="21"/>
                  </a:lnTo>
                  <a:lnTo>
                    <a:pt x="33" y="21"/>
                  </a:lnTo>
                  <a:lnTo>
                    <a:pt x="35" y="16"/>
                  </a:lnTo>
                  <a:lnTo>
                    <a:pt x="35"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 name="Freeform 120"/>
            <p:cNvSpPr>
              <a:spLocks/>
            </p:cNvSpPr>
            <p:nvPr userDrawn="1"/>
          </p:nvSpPr>
          <p:spPr bwMode="auto">
            <a:xfrm>
              <a:off x="5430" y="3247"/>
              <a:ext cx="27" cy="59"/>
            </a:xfrm>
            <a:custGeom>
              <a:avLst/>
              <a:gdLst>
                <a:gd name="T0" fmla="*/ 9 w 27"/>
                <a:gd name="T1" fmla="*/ 59 h 59"/>
                <a:gd name="T2" fmla="*/ 0 w 27"/>
                <a:gd name="T3" fmla="*/ 59 h 59"/>
                <a:gd name="T4" fmla="*/ 16 w 27"/>
                <a:gd name="T5" fmla="*/ 0 h 59"/>
                <a:gd name="T6" fmla="*/ 27 w 27"/>
                <a:gd name="T7" fmla="*/ 0 h 59"/>
                <a:gd name="T8" fmla="*/ 9 w 27"/>
                <a:gd name="T9" fmla="*/ 59 h 59"/>
                <a:gd name="T10" fmla="*/ 9 w 27"/>
                <a:gd name="T11" fmla="*/ 59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59">
                  <a:moveTo>
                    <a:pt x="9" y="59"/>
                  </a:moveTo>
                  <a:lnTo>
                    <a:pt x="0" y="59"/>
                  </a:lnTo>
                  <a:lnTo>
                    <a:pt x="16" y="0"/>
                  </a:lnTo>
                  <a:lnTo>
                    <a:pt x="27" y="0"/>
                  </a:lnTo>
                  <a:lnTo>
                    <a:pt x="9" y="59"/>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 name="Freeform 121"/>
            <p:cNvSpPr>
              <a:spLocks/>
            </p:cNvSpPr>
            <p:nvPr userDrawn="1"/>
          </p:nvSpPr>
          <p:spPr bwMode="auto">
            <a:xfrm>
              <a:off x="5451" y="3247"/>
              <a:ext cx="25" cy="59"/>
            </a:xfrm>
            <a:custGeom>
              <a:avLst/>
              <a:gdLst>
                <a:gd name="T0" fmla="*/ 9 w 25"/>
                <a:gd name="T1" fmla="*/ 59 h 59"/>
                <a:gd name="T2" fmla="*/ 0 w 25"/>
                <a:gd name="T3" fmla="*/ 59 h 59"/>
                <a:gd name="T4" fmla="*/ 16 w 25"/>
                <a:gd name="T5" fmla="*/ 0 h 59"/>
                <a:gd name="T6" fmla="*/ 25 w 25"/>
                <a:gd name="T7" fmla="*/ 0 h 59"/>
                <a:gd name="T8" fmla="*/ 9 w 25"/>
                <a:gd name="T9" fmla="*/ 59 h 59"/>
                <a:gd name="T10" fmla="*/ 9 w 25"/>
                <a:gd name="T11" fmla="*/ 59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59">
                  <a:moveTo>
                    <a:pt x="9" y="59"/>
                  </a:moveTo>
                  <a:lnTo>
                    <a:pt x="0" y="59"/>
                  </a:lnTo>
                  <a:lnTo>
                    <a:pt x="16" y="0"/>
                  </a:lnTo>
                  <a:lnTo>
                    <a:pt x="25" y="0"/>
                  </a:lnTo>
                  <a:lnTo>
                    <a:pt x="9" y="59"/>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 name="Freeform 122"/>
            <p:cNvSpPr>
              <a:spLocks noEditPoints="1"/>
            </p:cNvSpPr>
            <p:nvPr userDrawn="1"/>
          </p:nvSpPr>
          <p:spPr bwMode="auto">
            <a:xfrm>
              <a:off x="5474" y="3265"/>
              <a:ext cx="36" cy="41"/>
            </a:xfrm>
            <a:custGeom>
              <a:avLst/>
              <a:gdLst>
                <a:gd name="T0" fmla="*/ 25 w 36"/>
                <a:gd name="T1" fmla="*/ 9 h 41"/>
                <a:gd name="T2" fmla="*/ 25 w 36"/>
                <a:gd name="T3" fmla="*/ 9 h 41"/>
                <a:gd name="T4" fmla="*/ 23 w 36"/>
                <a:gd name="T5" fmla="*/ 16 h 41"/>
                <a:gd name="T6" fmla="*/ 13 w 36"/>
                <a:gd name="T7" fmla="*/ 16 h 41"/>
                <a:gd name="T8" fmla="*/ 13 w 36"/>
                <a:gd name="T9" fmla="*/ 16 h 41"/>
                <a:gd name="T10" fmla="*/ 16 w 36"/>
                <a:gd name="T11" fmla="*/ 9 h 41"/>
                <a:gd name="T12" fmla="*/ 18 w 36"/>
                <a:gd name="T13" fmla="*/ 7 h 41"/>
                <a:gd name="T14" fmla="*/ 22 w 36"/>
                <a:gd name="T15" fmla="*/ 5 h 41"/>
                <a:gd name="T16" fmla="*/ 22 w 36"/>
                <a:gd name="T17" fmla="*/ 5 h 41"/>
                <a:gd name="T18" fmla="*/ 25 w 36"/>
                <a:gd name="T19" fmla="*/ 7 h 41"/>
                <a:gd name="T20" fmla="*/ 25 w 36"/>
                <a:gd name="T21" fmla="*/ 9 h 41"/>
                <a:gd name="T22" fmla="*/ 36 w 36"/>
                <a:gd name="T23" fmla="*/ 9 h 41"/>
                <a:gd name="T24" fmla="*/ 36 w 36"/>
                <a:gd name="T25" fmla="*/ 9 h 41"/>
                <a:gd name="T26" fmla="*/ 34 w 36"/>
                <a:gd name="T27" fmla="*/ 3 h 41"/>
                <a:gd name="T28" fmla="*/ 32 w 36"/>
                <a:gd name="T29" fmla="*/ 2 h 41"/>
                <a:gd name="T30" fmla="*/ 29 w 36"/>
                <a:gd name="T31" fmla="*/ 0 h 41"/>
                <a:gd name="T32" fmla="*/ 23 w 36"/>
                <a:gd name="T33" fmla="*/ 0 h 41"/>
                <a:gd name="T34" fmla="*/ 23 w 36"/>
                <a:gd name="T35" fmla="*/ 0 h 41"/>
                <a:gd name="T36" fmla="*/ 15 w 36"/>
                <a:gd name="T37" fmla="*/ 2 h 41"/>
                <a:gd name="T38" fmla="*/ 9 w 36"/>
                <a:gd name="T39" fmla="*/ 5 h 41"/>
                <a:gd name="T40" fmla="*/ 6 w 36"/>
                <a:gd name="T41" fmla="*/ 12 h 41"/>
                <a:gd name="T42" fmla="*/ 2 w 36"/>
                <a:gd name="T43" fmla="*/ 21 h 41"/>
                <a:gd name="T44" fmla="*/ 2 w 36"/>
                <a:gd name="T45" fmla="*/ 21 h 41"/>
                <a:gd name="T46" fmla="*/ 0 w 36"/>
                <a:gd name="T47" fmla="*/ 32 h 41"/>
                <a:gd name="T48" fmla="*/ 0 w 36"/>
                <a:gd name="T49" fmla="*/ 32 h 41"/>
                <a:gd name="T50" fmla="*/ 0 w 36"/>
                <a:gd name="T51" fmla="*/ 37 h 41"/>
                <a:gd name="T52" fmla="*/ 4 w 36"/>
                <a:gd name="T53" fmla="*/ 39 h 41"/>
                <a:gd name="T54" fmla="*/ 7 w 36"/>
                <a:gd name="T55" fmla="*/ 41 h 41"/>
                <a:gd name="T56" fmla="*/ 13 w 36"/>
                <a:gd name="T57" fmla="*/ 41 h 41"/>
                <a:gd name="T58" fmla="*/ 13 w 36"/>
                <a:gd name="T59" fmla="*/ 41 h 41"/>
                <a:gd name="T60" fmla="*/ 20 w 36"/>
                <a:gd name="T61" fmla="*/ 41 h 41"/>
                <a:gd name="T62" fmla="*/ 23 w 36"/>
                <a:gd name="T63" fmla="*/ 37 h 41"/>
                <a:gd name="T64" fmla="*/ 29 w 36"/>
                <a:gd name="T65" fmla="*/ 33 h 41"/>
                <a:gd name="T66" fmla="*/ 31 w 36"/>
                <a:gd name="T67" fmla="*/ 26 h 41"/>
                <a:gd name="T68" fmla="*/ 22 w 36"/>
                <a:gd name="T69" fmla="*/ 26 h 41"/>
                <a:gd name="T70" fmla="*/ 22 w 36"/>
                <a:gd name="T71" fmla="*/ 26 h 41"/>
                <a:gd name="T72" fmla="*/ 18 w 36"/>
                <a:gd name="T73" fmla="*/ 32 h 41"/>
                <a:gd name="T74" fmla="*/ 16 w 36"/>
                <a:gd name="T75" fmla="*/ 33 h 41"/>
                <a:gd name="T76" fmla="*/ 13 w 36"/>
                <a:gd name="T77" fmla="*/ 35 h 41"/>
                <a:gd name="T78" fmla="*/ 13 w 36"/>
                <a:gd name="T79" fmla="*/ 35 h 41"/>
                <a:gd name="T80" fmla="*/ 11 w 36"/>
                <a:gd name="T81" fmla="*/ 33 h 41"/>
                <a:gd name="T82" fmla="*/ 9 w 36"/>
                <a:gd name="T83" fmla="*/ 32 h 41"/>
                <a:gd name="T84" fmla="*/ 9 w 36"/>
                <a:gd name="T85" fmla="*/ 32 h 41"/>
                <a:gd name="T86" fmla="*/ 11 w 36"/>
                <a:gd name="T87" fmla="*/ 21 h 41"/>
                <a:gd name="T88" fmla="*/ 32 w 36"/>
                <a:gd name="T89" fmla="*/ 21 h 41"/>
                <a:gd name="T90" fmla="*/ 32 w 36"/>
                <a:gd name="T91" fmla="*/ 21 h 41"/>
                <a:gd name="T92" fmla="*/ 34 w 36"/>
                <a:gd name="T93" fmla="*/ 16 h 41"/>
                <a:gd name="T94" fmla="*/ 36 w 36"/>
                <a:gd name="T95" fmla="*/ 9 h 41"/>
                <a:gd name="T96" fmla="*/ 36 w 36"/>
                <a:gd name="T97" fmla="*/ 9 h 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 h="41">
                  <a:moveTo>
                    <a:pt x="25" y="9"/>
                  </a:moveTo>
                  <a:lnTo>
                    <a:pt x="25" y="9"/>
                  </a:lnTo>
                  <a:lnTo>
                    <a:pt x="23" y="16"/>
                  </a:lnTo>
                  <a:lnTo>
                    <a:pt x="13" y="16"/>
                  </a:lnTo>
                  <a:lnTo>
                    <a:pt x="16" y="9"/>
                  </a:lnTo>
                  <a:lnTo>
                    <a:pt x="18" y="7"/>
                  </a:lnTo>
                  <a:lnTo>
                    <a:pt x="22" y="5"/>
                  </a:lnTo>
                  <a:lnTo>
                    <a:pt x="25" y="7"/>
                  </a:lnTo>
                  <a:lnTo>
                    <a:pt x="25" y="9"/>
                  </a:lnTo>
                  <a:close/>
                  <a:moveTo>
                    <a:pt x="36" y="9"/>
                  </a:moveTo>
                  <a:lnTo>
                    <a:pt x="36" y="9"/>
                  </a:lnTo>
                  <a:lnTo>
                    <a:pt x="34" y="3"/>
                  </a:lnTo>
                  <a:lnTo>
                    <a:pt x="32" y="2"/>
                  </a:lnTo>
                  <a:lnTo>
                    <a:pt x="29" y="0"/>
                  </a:lnTo>
                  <a:lnTo>
                    <a:pt x="23" y="0"/>
                  </a:lnTo>
                  <a:lnTo>
                    <a:pt x="15" y="2"/>
                  </a:lnTo>
                  <a:lnTo>
                    <a:pt x="9" y="5"/>
                  </a:lnTo>
                  <a:lnTo>
                    <a:pt x="6" y="12"/>
                  </a:lnTo>
                  <a:lnTo>
                    <a:pt x="2" y="21"/>
                  </a:lnTo>
                  <a:lnTo>
                    <a:pt x="0" y="32"/>
                  </a:lnTo>
                  <a:lnTo>
                    <a:pt x="0" y="37"/>
                  </a:lnTo>
                  <a:lnTo>
                    <a:pt x="4" y="39"/>
                  </a:lnTo>
                  <a:lnTo>
                    <a:pt x="7" y="41"/>
                  </a:lnTo>
                  <a:lnTo>
                    <a:pt x="13" y="41"/>
                  </a:lnTo>
                  <a:lnTo>
                    <a:pt x="20" y="41"/>
                  </a:lnTo>
                  <a:lnTo>
                    <a:pt x="23" y="37"/>
                  </a:lnTo>
                  <a:lnTo>
                    <a:pt x="29" y="33"/>
                  </a:lnTo>
                  <a:lnTo>
                    <a:pt x="31" y="26"/>
                  </a:lnTo>
                  <a:lnTo>
                    <a:pt x="22" y="26"/>
                  </a:lnTo>
                  <a:lnTo>
                    <a:pt x="18" y="32"/>
                  </a:lnTo>
                  <a:lnTo>
                    <a:pt x="16" y="33"/>
                  </a:lnTo>
                  <a:lnTo>
                    <a:pt x="13" y="35"/>
                  </a:lnTo>
                  <a:lnTo>
                    <a:pt x="11" y="33"/>
                  </a:lnTo>
                  <a:lnTo>
                    <a:pt x="9" y="32"/>
                  </a:lnTo>
                  <a:lnTo>
                    <a:pt x="11" y="21"/>
                  </a:lnTo>
                  <a:lnTo>
                    <a:pt x="32" y="21"/>
                  </a:lnTo>
                  <a:lnTo>
                    <a:pt x="34" y="16"/>
                  </a:lnTo>
                  <a:lnTo>
                    <a:pt x="36" y="9"/>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 name="Freeform 123"/>
            <p:cNvSpPr>
              <a:spLocks/>
            </p:cNvSpPr>
            <p:nvPr userDrawn="1"/>
          </p:nvSpPr>
          <p:spPr bwMode="auto">
            <a:xfrm>
              <a:off x="5487" y="3270"/>
              <a:ext cx="12" cy="11"/>
            </a:xfrm>
            <a:custGeom>
              <a:avLst/>
              <a:gdLst>
                <a:gd name="T0" fmla="*/ 12 w 12"/>
                <a:gd name="T1" fmla="*/ 4 h 11"/>
                <a:gd name="T2" fmla="*/ 12 w 12"/>
                <a:gd name="T3" fmla="*/ 4 h 11"/>
                <a:gd name="T4" fmla="*/ 10 w 12"/>
                <a:gd name="T5" fmla="*/ 11 h 11"/>
                <a:gd name="T6" fmla="*/ 0 w 12"/>
                <a:gd name="T7" fmla="*/ 11 h 11"/>
                <a:gd name="T8" fmla="*/ 0 w 12"/>
                <a:gd name="T9" fmla="*/ 11 h 11"/>
                <a:gd name="T10" fmla="*/ 3 w 12"/>
                <a:gd name="T11" fmla="*/ 4 h 11"/>
                <a:gd name="T12" fmla="*/ 5 w 12"/>
                <a:gd name="T13" fmla="*/ 2 h 11"/>
                <a:gd name="T14" fmla="*/ 9 w 12"/>
                <a:gd name="T15" fmla="*/ 0 h 11"/>
                <a:gd name="T16" fmla="*/ 9 w 12"/>
                <a:gd name="T17" fmla="*/ 0 h 11"/>
                <a:gd name="T18" fmla="*/ 12 w 12"/>
                <a:gd name="T19" fmla="*/ 2 h 11"/>
                <a:gd name="T20" fmla="*/ 12 w 12"/>
                <a:gd name="T21" fmla="*/ 4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11">
                  <a:moveTo>
                    <a:pt x="12" y="4"/>
                  </a:moveTo>
                  <a:lnTo>
                    <a:pt x="12" y="4"/>
                  </a:lnTo>
                  <a:lnTo>
                    <a:pt x="10" y="11"/>
                  </a:lnTo>
                  <a:lnTo>
                    <a:pt x="0" y="11"/>
                  </a:lnTo>
                  <a:lnTo>
                    <a:pt x="3" y="4"/>
                  </a:lnTo>
                  <a:lnTo>
                    <a:pt x="5" y="2"/>
                  </a:lnTo>
                  <a:lnTo>
                    <a:pt x="9" y="0"/>
                  </a:lnTo>
                  <a:lnTo>
                    <a:pt x="12" y="2"/>
                  </a:lnTo>
                  <a:lnTo>
                    <a:pt x="1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 name="Freeform 124"/>
            <p:cNvSpPr>
              <a:spLocks/>
            </p:cNvSpPr>
            <p:nvPr userDrawn="1"/>
          </p:nvSpPr>
          <p:spPr bwMode="auto">
            <a:xfrm>
              <a:off x="5474" y="3265"/>
              <a:ext cx="36" cy="41"/>
            </a:xfrm>
            <a:custGeom>
              <a:avLst/>
              <a:gdLst>
                <a:gd name="T0" fmla="*/ 36 w 36"/>
                <a:gd name="T1" fmla="*/ 9 h 41"/>
                <a:gd name="T2" fmla="*/ 36 w 36"/>
                <a:gd name="T3" fmla="*/ 9 h 41"/>
                <a:gd name="T4" fmla="*/ 34 w 36"/>
                <a:gd name="T5" fmla="*/ 3 h 41"/>
                <a:gd name="T6" fmla="*/ 32 w 36"/>
                <a:gd name="T7" fmla="*/ 2 h 41"/>
                <a:gd name="T8" fmla="*/ 29 w 36"/>
                <a:gd name="T9" fmla="*/ 0 h 41"/>
                <a:gd name="T10" fmla="*/ 23 w 36"/>
                <a:gd name="T11" fmla="*/ 0 h 41"/>
                <a:gd name="T12" fmla="*/ 23 w 36"/>
                <a:gd name="T13" fmla="*/ 0 h 41"/>
                <a:gd name="T14" fmla="*/ 15 w 36"/>
                <a:gd name="T15" fmla="*/ 2 h 41"/>
                <a:gd name="T16" fmla="*/ 9 w 36"/>
                <a:gd name="T17" fmla="*/ 5 h 41"/>
                <a:gd name="T18" fmla="*/ 6 w 36"/>
                <a:gd name="T19" fmla="*/ 12 h 41"/>
                <a:gd name="T20" fmla="*/ 2 w 36"/>
                <a:gd name="T21" fmla="*/ 21 h 41"/>
                <a:gd name="T22" fmla="*/ 2 w 36"/>
                <a:gd name="T23" fmla="*/ 21 h 41"/>
                <a:gd name="T24" fmla="*/ 0 w 36"/>
                <a:gd name="T25" fmla="*/ 32 h 41"/>
                <a:gd name="T26" fmla="*/ 0 w 36"/>
                <a:gd name="T27" fmla="*/ 32 h 41"/>
                <a:gd name="T28" fmla="*/ 0 w 36"/>
                <a:gd name="T29" fmla="*/ 37 h 41"/>
                <a:gd name="T30" fmla="*/ 4 w 36"/>
                <a:gd name="T31" fmla="*/ 39 h 41"/>
                <a:gd name="T32" fmla="*/ 7 w 36"/>
                <a:gd name="T33" fmla="*/ 41 h 41"/>
                <a:gd name="T34" fmla="*/ 13 w 36"/>
                <a:gd name="T35" fmla="*/ 41 h 41"/>
                <a:gd name="T36" fmla="*/ 13 w 36"/>
                <a:gd name="T37" fmla="*/ 41 h 41"/>
                <a:gd name="T38" fmla="*/ 20 w 36"/>
                <a:gd name="T39" fmla="*/ 41 h 41"/>
                <a:gd name="T40" fmla="*/ 23 w 36"/>
                <a:gd name="T41" fmla="*/ 37 h 41"/>
                <a:gd name="T42" fmla="*/ 29 w 36"/>
                <a:gd name="T43" fmla="*/ 33 h 41"/>
                <a:gd name="T44" fmla="*/ 31 w 36"/>
                <a:gd name="T45" fmla="*/ 26 h 41"/>
                <a:gd name="T46" fmla="*/ 22 w 36"/>
                <a:gd name="T47" fmla="*/ 26 h 41"/>
                <a:gd name="T48" fmla="*/ 22 w 36"/>
                <a:gd name="T49" fmla="*/ 26 h 41"/>
                <a:gd name="T50" fmla="*/ 18 w 36"/>
                <a:gd name="T51" fmla="*/ 32 h 41"/>
                <a:gd name="T52" fmla="*/ 16 w 36"/>
                <a:gd name="T53" fmla="*/ 33 h 41"/>
                <a:gd name="T54" fmla="*/ 13 w 36"/>
                <a:gd name="T55" fmla="*/ 35 h 41"/>
                <a:gd name="T56" fmla="*/ 13 w 36"/>
                <a:gd name="T57" fmla="*/ 35 h 41"/>
                <a:gd name="T58" fmla="*/ 11 w 36"/>
                <a:gd name="T59" fmla="*/ 33 h 41"/>
                <a:gd name="T60" fmla="*/ 9 w 36"/>
                <a:gd name="T61" fmla="*/ 32 h 41"/>
                <a:gd name="T62" fmla="*/ 9 w 36"/>
                <a:gd name="T63" fmla="*/ 32 h 41"/>
                <a:gd name="T64" fmla="*/ 11 w 36"/>
                <a:gd name="T65" fmla="*/ 21 h 41"/>
                <a:gd name="T66" fmla="*/ 32 w 36"/>
                <a:gd name="T67" fmla="*/ 21 h 41"/>
                <a:gd name="T68" fmla="*/ 32 w 36"/>
                <a:gd name="T69" fmla="*/ 21 h 41"/>
                <a:gd name="T70" fmla="*/ 34 w 36"/>
                <a:gd name="T71" fmla="*/ 16 h 41"/>
                <a:gd name="T72" fmla="*/ 36 w 36"/>
                <a:gd name="T73" fmla="*/ 9 h 41"/>
                <a:gd name="T74" fmla="*/ 36 w 36"/>
                <a:gd name="T75" fmla="*/ 9 h 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 h="41">
                  <a:moveTo>
                    <a:pt x="36" y="9"/>
                  </a:moveTo>
                  <a:lnTo>
                    <a:pt x="36" y="9"/>
                  </a:lnTo>
                  <a:lnTo>
                    <a:pt x="34" y="3"/>
                  </a:lnTo>
                  <a:lnTo>
                    <a:pt x="32" y="2"/>
                  </a:lnTo>
                  <a:lnTo>
                    <a:pt x="29" y="0"/>
                  </a:lnTo>
                  <a:lnTo>
                    <a:pt x="23" y="0"/>
                  </a:lnTo>
                  <a:lnTo>
                    <a:pt x="15" y="2"/>
                  </a:lnTo>
                  <a:lnTo>
                    <a:pt x="9" y="5"/>
                  </a:lnTo>
                  <a:lnTo>
                    <a:pt x="6" y="12"/>
                  </a:lnTo>
                  <a:lnTo>
                    <a:pt x="2" y="21"/>
                  </a:lnTo>
                  <a:lnTo>
                    <a:pt x="0" y="32"/>
                  </a:lnTo>
                  <a:lnTo>
                    <a:pt x="0" y="37"/>
                  </a:lnTo>
                  <a:lnTo>
                    <a:pt x="4" y="39"/>
                  </a:lnTo>
                  <a:lnTo>
                    <a:pt x="7" y="41"/>
                  </a:lnTo>
                  <a:lnTo>
                    <a:pt x="13" y="41"/>
                  </a:lnTo>
                  <a:lnTo>
                    <a:pt x="20" y="41"/>
                  </a:lnTo>
                  <a:lnTo>
                    <a:pt x="23" y="37"/>
                  </a:lnTo>
                  <a:lnTo>
                    <a:pt x="29" y="33"/>
                  </a:lnTo>
                  <a:lnTo>
                    <a:pt x="31" y="26"/>
                  </a:lnTo>
                  <a:lnTo>
                    <a:pt x="22" y="26"/>
                  </a:lnTo>
                  <a:lnTo>
                    <a:pt x="18" y="32"/>
                  </a:lnTo>
                  <a:lnTo>
                    <a:pt x="16" y="33"/>
                  </a:lnTo>
                  <a:lnTo>
                    <a:pt x="13" y="35"/>
                  </a:lnTo>
                  <a:lnTo>
                    <a:pt x="11" y="33"/>
                  </a:lnTo>
                  <a:lnTo>
                    <a:pt x="9" y="32"/>
                  </a:lnTo>
                  <a:lnTo>
                    <a:pt x="11" y="21"/>
                  </a:lnTo>
                  <a:lnTo>
                    <a:pt x="32" y="21"/>
                  </a:lnTo>
                  <a:lnTo>
                    <a:pt x="34" y="16"/>
                  </a:lnTo>
                  <a:lnTo>
                    <a:pt x="36"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Freeform 125"/>
            <p:cNvSpPr>
              <a:spLocks/>
            </p:cNvSpPr>
            <p:nvPr userDrawn="1"/>
          </p:nvSpPr>
          <p:spPr bwMode="auto">
            <a:xfrm>
              <a:off x="5510" y="3265"/>
              <a:ext cx="41" cy="41"/>
            </a:xfrm>
            <a:custGeom>
              <a:avLst/>
              <a:gdLst>
                <a:gd name="T0" fmla="*/ 39 w 41"/>
                <a:gd name="T1" fmla="*/ 12 h 41"/>
                <a:gd name="T2" fmla="*/ 32 w 41"/>
                <a:gd name="T3" fmla="*/ 41 h 41"/>
                <a:gd name="T4" fmla="*/ 21 w 41"/>
                <a:gd name="T5" fmla="*/ 41 h 41"/>
                <a:gd name="T6" fmla="*/ 28 w 41"/>
                <a:gd name="T7" fmla="*/ 14 h 41"/>
                <a:gd name="T8" fmla="*/ 28 w 41"/>
                <a:gd name="T9" fmla="*/ 14 h 41"/>
                <a:gd name="T10" fmla="*/ 30 w 41"/>
                <a:gd name="T11" fmla="*/ 9 h 41"/>
                <a:gd name="T12" fmla="*/ 30 w 41"/>
                <a:gd name="T13" fmla="*/ 9 h 41"/>
                <a:gd name="T14" fmla="*/ 28 w 41"/>
                <a:gd name="T15" fmla="*/ 7 h 41"/>
                <a:gd name="T16" fmla="*/ 26 w 41"/>
                <a:gd name="T17" fmla="*/ 5 h 41"/>
                <a:gd name="T18" fmla="*/ 26 w 41"/>
                <a:gd name="T19" fmla="*/ 5 h 41"/>
                <a:gd name="T20" fmla="*/ 23 w 41"/>
                <a:gd name="T21" fmla="*/ 7 h 41"/>
                <a:gd name="T22" fmla="*/ 21 w 41"/>
                <a:gd name="T23" fmla="*/ 9 h 41"/>
                <a:gd name="T24" fmla="*/ 18 w 41"/>
                <a:gd name="T25" fmla="*/ 14 h 41"/>
                <a:gd name="T26" fmla="*/ 11 w 41"/>
                <a:gd name="T27" fmla="*/ 41 h 41"/>
                <a:gd name="T28" fmla="*/ 0 w 41"/>
                <a:gd name="T29" fmla="*/ 41 h 41"/>
                <a:gd name="T30" fmla="*/ 11 w 41"/>
                <a:gd name="T31" fmla="*/ 7 h 41"/>
                <a:gd name="T32" fmla="*/ 11 w 41"/>
                <a:gd name="T33" fmla="*/ 7 h 41"/>
                <a:gd name="T34" fmla="*/ 12 w 41"/>
                <a:gd name="T35" fmla="*/ 0 h 41"/>
                <a:gd name="T36" fmla="*/ 21 w 41"/>
                <a:gd name="T37" fmla="*/ 0 h 41"/>
                <a:gd name="T38" fmla="*/ 21 w 41"/>
                <a:gd name="T39" fmla="*/ 5 h 41"/>
                <a:gd name="T40" fmla="*/ 21 w 41"/>
                <a:gd name="T41" fmla="*/ 5 h 41"/>
                <a:gd name="T42" fmla="*/ 26 w 41"/>
                <a:gd name="T43" fmla="*/ 0 h 41"/>
                <a:gd name="T44" fmla="*/ 32 w 41"/>
                <a:gd name="T45" fmla="*/ 0 h 41"/>
                <a:gd name="T46" fmla="*/ 32 w 41"/>
                <a:gd name="T47" fmla="*/ 0 h 41"/>
                <a:gd name="T48" fmla="*/ 37 w 41"/>
                <a:gd name="T49" fmla="*/ 0 h 41"/>
                <a:gd name="T50" fmla="*/ 39 w 41"/>
                <a:gd name="T51" fmla="*/ 3 h 41"/>
                <a:gd name="T52" fmla="*/ 41 w 41"/>
                <a:gd name="T53" fmla="*/ 7 h 41"/>
                <a:gd name="T54" fmla="*/ 41 w 41"/>
                <a:gd name="T55" fmla="*/ 7 h 41"/>
                <a:gd name="T56" fmla="*/ 39 w 41"/>
                <a:gd name="T57" fmla="*/ 12 h 41"/>
                <a:gd name="T58" fmla="*/ 39 w 41"/>
                <a:gd name="T59" fmla="*/ 12 h 4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1" h="41">
                  <a:moveTo>
                    <a:pt x="39" y="12"/>
                  </a:moveTo>
                  <a:lnTo>
                    <a:pt x="32" y="41"/>
                  </a:lnTo>
                  <a:lnTo>
                    <a:pt x="21" y="41"/>
                  </a:lnTo>
                  <a:lnTo>
                    <a:pt x="28" y="14"/>
                  </a:lnTo>
                  <a:lnTo>
                    <a:pt x="30" y="9"/>
                  </a:lnTo>
                  <a:lnTo>
                    <a:pt x="28" y="7"/>
                  </a:lnTo>
                  <a:lnTo>
                    <a:pt x="26" y="5"/>
                  </a:lnTo>
                  <a:lnTo>
                    <a:pt x="23" y="7"/>
                  </a:lnTo>
                  <a:lnTo>
                    <a:pt x="21" y="9"/>
                  </a:lnTo>
                  <a:lnTo>
                    <a:pt x="18" y="14"/>
                  </a:lnTo>
                  <a:lnTo>
                    <a:pt x="11" y="41"/>
                  </a:lnTo>
                  <a:lnTo>
                    <a:pt x="0" y="41"/>
                  </a:lnTo>
                  <a:lnTo>
                    <a:pt x="11" y="7"/>
                  </a:lnTo>
                  <a:lnTo>
                    <a:pt x="12" y="0"/>
                  </a:lnTo>
                  <a:lnTo>
                    <a:pt x="21" y="0"/>
                  </a:lnTo>
                  <a:lnTo>
                    <a:pt x="21" y="5"/>
                  </a:lnTo>
                  <a:lnTo>
                    <a:pt x="26" y="0"/>
                  </a:lnTo>
                  <a:lnTo>
                    <a:pt x="32" y="0"/>
                  </a:lnTo>
                  <a:lnTo>
                    <a:pt x="37" y="0"/>
                  </a:lnTo>
                  <a:lnTo>
                    <a:pt x="39" y="3"/>
                  </a:lnTo>
                  <a:lnTo>
                    <a:pt x="41" y="7"/>
                  </a:lnTo>
                  <a:lnTo>
                    <a:pt x="39" y="12"/>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 name="Freeform 126"/>
            <p:cNvSpPr>
              <a:spLocks/>
            </p:cNvSpPr>
            <p:nvPr userDrawn="1"/>
          </p:nvSpPr>
          <p:spPr bwMode="auto">
            <a:xfrm>
              <a:off x="5552" y="3265"/>
              <a:ext cx="36" cy="41"/>
            </a:xfrm>
            <a:custGeom>
              <a:avLst/>
              <a:gdLst>
                <a:gd name="T0" fmla="*/ 36 w 36"/>
                <a:gd name="T1" fmla="*/ 14 h 41"/>
                <a:gd name="T2" fmla="*/ 25 w 36"/>
                <a:gd name="T3" fmla="*/ 14 h 41"/>
                <a:gd name="T4" fmla="*/ 25 w 36"/>
                <a:gd name="T5" fmla="*/ 14 h 41"/>
                <a:gd name="T6" fmla="*/ 27 w 36"/>
                <a:gd name="T7" fmla="*/ 9 h 41"/>
                <a:gd name="T8" fmla="*/ 27 w 36"/>
                <a:gd name="T9" fmla="*/ 9 h 41"/>
                <a:gd name="T10" fmla="*/ 25 w 36"/>
                <a:gd name="T11" fmla="*/ 7 h 41"/>
                <a:gd name="T12" fmla="*/ 24 w 36"/>
                <a:gd name="T13" fmla="*/ 5 h 41"/>
                <a:gd name="T14" fmla="*/ 24 w 36"/>
                <a:gd name="T15" fmla="*/ 5 h 41"/>
                <a:gd name="T16" fmla="*/ 20 w 36"/>
                <a:gd name="T17" fmla="*/ 7 h 41"/>
                <a:gd name="T18" fmla="*/ 16 w 36"/>
                <a:gd name="T19" fmla="*/ 10 h 41"/>
                <a:gd name="T20" fmla="*/ 13 w 36"/>
                <a:gd name="T21" fmla="*/ 21 h 41"/>
                <a:gd name="T22" fmla="*/ 13 w 36"/>
                <a:gd name="T23" fmla="*/ 21 h 41"/>
                <a:gd name="T24" fmla="*/ 11 w 36"/>
                <a:gd name="T25" fmla="*/ 30 h 41"/>
                <a:gd name="T26" fmla="*/ 11 w 36"/>
                <a:gd name="T27" fmla="*/ 30 h 41"/>
                <a:gd name="T28" fmla="*/ 11 w 36"/>
                <a:gd name="T29" fmla="*/ 33 h 41"/>
                <a:gd name="T30" fmla="*/ 15 w 36"/>
                <a:gd name="T31" fmla="*/ 35 h 41"/>
                <a:gd name="T32" fmla="*/ 15 w 36"/>
                <a:gd name="T33" fmla="*/ 35 h 41"/>
                <a:gd name="T34" fmla="*/ 18 w 36"/>
                <a:gd name="T35" fmla="*/ 33 h 41"/>
                <a:gd name="T36" fmla="*/ 20 w 36"/>
                <a:gd name="T37" fmla="*/ 32 h 41"/>
                <a:gd name="T38" fmla="*/ 22 w 36"/>
                <a:gd name="T39" fmla="*/ 26 h 41"/>
                <a:gd name="T40" fmla="*/ 32 w 36"/>
                <a:gd name="T41" fmla="*/ 26 h 41"/>
                <a:gd name="T42" fmla="*/ 32 w 36"/>
                <a:gd name="T43" fmla="*/ 26 h 41"/>
                <a:gd name="T44" fmla="*/ 29 w 36"/>
                <a:gd name="T45" fmla="*/ 33 h 41"/>
                <a:gd name="T46" fmla="*/ 25 w 36"/>
                <a:gd name="T47" fmla="*/ 37 h 41"/>
                <a:gd name="T48" fmla="*/ 20 w 36"/>
                <a:gd name="T49" fmla="*/ 41 h 41"/>
                <a:gd name="T50" fmla="*/ 15 w 36"/>
                <a:gd name="T51" fmla="*/ 41 h 41"/>
                <a:gd name="T52" fmla="*/ 15 w 36"/>
                <a:gd name="T53" fmla="*/ 41 h 41"/>
                <a:gd name="T54" fmla="*/ 9 w 36"/>
                <a:gd name="T55" fmla="*/ 41 h 41"/>
                <a:gd name="T56" fmla="*/ 6 w 36"/>
                <a:gd name="T57" fmla="*/ 39 h 41"/>
                <a:gd name="T58" fmla="*/ 2 w 36"/>
                <a:gd name="T59" fmla="*/ 37 h 41"/>
                <a:gd name="T60" fmla="*/ 0 w 36"/>
                <a:gd name="T61" fmla="*/ 32 h 41"/>
                <a:gd name="T62" fmla="*/ 0 w 36"/>
                <a:gd name="T63" fmla="*/ 32 h 41"/>
                <a:gd name="T64" fmla="*/ 2 w 36"/>
                <a:gd name="T65" fmla="*/ 21 h 41"/>
                <a:gd name="T66" fmla="*/ 2 w 36"/>
                <a:gd name="T67" fmla="*/ 21 h 41"/>
                <a:gd name="T68" fmla="*/ 6 w 36"/>
                <a:gd name="T69" fmla="*/ 12 h 41"/>
                <a:gd name="T70" fmla="*/ 9 w 36"/>
                <a:gd name="T71" fmla="*/ 5 h 41"/>
                <a:gd name="T72" fmla="*/ 15 w 36"/>
                <a:gd name="T73" fmla="*/ 2 h 41"/>
                <a:gd name="T74" fmla="*/ 20 w 36"/>
                <a:gd name="T75" fmla="*/ 0 h 41"/>
                <a:gd name="T76" fmla="*/ 24 w 36"/>
                <a:gd name="T77" fmla="*/ 0 h 41"/>
                <a:gd name="T78" fmla="*/ 24 w 36"/>
                <a:gd name="T79" fmla="*/ 0 h 41"/>
                <a:gd name="T80" fmla="*/ 29 w 36"/>
                <a:gd name="T81" fmla="*/ 0 h 41"/>
                <a:gd name="T82" fmla="*/ 32 w 36"/>
                <a:gd name="T83" fmla="*/ 0 h 41"/>
                <a:gd name="T84" fmla="*/ 36 w 36"/>
                <a:gd name="T85" fmla="*/ 3 h 41"/>
                <a:gd name="T86" fmla="*/ 36 w 36"/>
                <a:gd name="T87" fmla="*/ 7 h 41"/>
                <a:gd name="T88" fmla="*/ 36 w 36"/>
                <a:gd name="T89" fmla="*/ 7 h 41"/>
                <a:gd name="T90" fmla="*/ 36 w 36"/>
                <a:gd name="T91" fmla="*/ 14 h 41"/>
                <a:gd name="T92" fmla="*/ 36 w 36"/>
                <a:gd name="T93" fmla="*/ 14 h 4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6" h="41">
                  <a:moveTo>
                    <a:pt x="36" y="14"/>
                  </a:moveTo>
                  <a:lnTo>
                    <a:pt x="25" y="14"/>
                  </a:lnTo>
                  <a:lnTo>
                    <a:pt x="27" y="9"/>
                  </a:lnTo>
                  <a:lnTo>
                    <a:pt x="25" y="7"/>
                  </a:lnTo>
                  <a:lnTo>
                    <a:pt x="24" y="5"/>
                  </a:lnTo>
                  <a:lnTo>
                    <a:pt x="20" y="7"/>
                  </a:lnTo>
                  <a:lnTo>
                    <a:pt x="16" y="10"/>
                  </a:lnTo>
                  <a:lnTo>
                    <a:pt x="13" y="21"/>
                  </a:lnTo>
                  <a:lnTo>
                    <a:pt x="11" y="30"/>
                  </a:lnTo>
                  <a:lnTo>
                    <a:pt x="11" y="33"/>
                  </a:lnTo>
                  <a:lnTo>
                    <a:pt x="15" y="35"/>
                  </a:lnTo>
                  <a:lnTo>
                    <a:pt x="18" y="33"/>
                  </a:lnTo>
                  <a:lnTo>
                    <a:pt x="20" y="32"/>
                  </a:lnTo>
                  <a:lnTo>
                    <a:pt x="22" y="26"/>
                  </a:lnTo>
                  <a:lnTo>
                    <a:pt x="32" y="26"/>
                  </a:lnTo>
                  <a:lnTo>
                    <a:pt x="29" y="33"/>
                  </a:lnTo>
                  <a:lnTo>
                    <a:pt x="25" y="37"/>
                  </a:lnTo>
                  <a:lnTo>
                    <a:pt x="20" y="41"/>
                  </a:lnTo>
                  <a:lnTo>
                    <a:pt x="15" y="41"/>
                  </a:lnTo>
                  <a:lnTo>
                    <a:pt x="9" y="41"/>
                  </a:lnTo>
                  <a:lnTo>
                    <a:pt x="6" y="39"/>
                  </a:lnTo>
                  <a:lnTo>
                    <a:pt x="2" y="37"/>
                  </a:lnTo>
                  <a:lnTo>
                    <a:pt x="0" y="32"/>
                  </a:lnTo>
                  <a:lnTo>
                    <a:pt x="2" y="21"/>
                  </a:lnTo>
                  <a:lnTo>
                    <a:pt x="6" y="12"/>
                  </a:lnTo>
                  <a:lnTo>
                    <a:pt x="9" y="5"/>
                  </a:lnTo>
                  <a:lnTo>
                    <a:pt x="15" y="2"/>
                  </a:lnTo>
                  <a:lnTo>
                    <a:pt x="20" y="0"/>
                  </a:lnTo>
                  <a:lnTo>
                    <a:pt x="24" y="0"/>
                  </a:lnTo>
                  <a:lnTo>
                    <a:pt x="29" y="0"/>
                  </a:lnTo>
                  <a:lnTo>
                    <a:pt x="32" y="0"/>
                  </a:lnTo>
                  <a:lnTo>
                    <a:pt x="36" y="3"/>
                  </a:lnTo>
                  <a:lnTo>
                    <a:pt x="36" y="7"/>
                  </a:lnTo>
                  <a:lnTo>
                    <a:pt x="36" y="14"/>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Freeform 127"/>
            <p:cNvSpPr>
              <a:spLocks noEditPoints="1"/>
            </p:cNvSpPr>
            <p:nvPr userDrawn="1"/>
          </p:nvSpPr>
          <p:spPr bwMode="auto">
            <a:xfrm>
              <a:off x="5591" y="3265"/>
              <a:ext cx="34" cy="41"/>
            </a:xfrm>
            <a:custGeom>
              <a:avLst/>
              <a:gdLst>
                <a:gd name="T0" fmla="*/ 25 w 34"/>
                <a:gd name="T1" fmla="*/ 9 h 41"/>
                <a:gd name="T2" fmla="*/ 25 w 34"/>
                <a:gd name="T3" fmla="*/ 9 h 41"/>
                <a:gd name="T4" fmla="*/ 24 w 34"/>
                <a:gd name="T5" fmla="*/ 16 h 41"/>
                <a:gd name="T6" fmla="*/ 13 w 34"/>
                <a:gd name="T7" fmla="*/ 16 h 41"/>
                <a:gd name="T8" fmla="*/ 13 w 34"/>
                <a:gd name="T9" fmla="*/ 16 h 41"/>
                <a:gd name="T10" fmla="*/ 16 w 34"/>
                <a:gd name="T11" fmla="*/ 9 h 41"/>
                <a:gd name="T12" fmla="*/ 18 w 34"/>
                <a:gd name="T13" fmla="*/ 7 h 41"/>
                <a:gd name="T14" fmla="*/ 22 w 34"/>
                <a:gd name="T15" fmla="*/ 5 h 41"/>
                <a:gd name="T16" fmla="*/ 22 w 34"/>
                <a:gd name="T17" fmla="*/ 5 h 41"/>
                <a:gd name="T18" fmla="*/ 25 w 34"/>
                <a:gd name="T19" fmla="*/ 7 h 41"/>
                <a:gd name="T20" fmla="*/ 25 w 34"/>
                <a:gd name="T21" fmla="*/ 9 h 41"/>
                <a:gd name="T22" fmla="*/ 34 w 34"/>
                <a:gd name="T23" fmla="*/ 9 h 41"/>
                <a:gd name="T24" fmla="*/ 34 w 34"/>
                <a:gd name="T25" fmla="*/ 9 h 41"/>
                <a:gd name="T26" fmla="*/ 34 w 34"/>
                <a:gd name="T27" fmla="*/ 3 h 41"/>
                <a:gd name="T28" fmla="*/ 31 w 34"/>
                <a:gd name="T29" fmla="*/ 2 h 41"/>
                <a:gd name="T30" fmla="*/ 27 w 34"/>
                <a:gd name="T31" fmla="*/ 0 h 41"/>
                <a:gd name="T32" fmla="*/ 24 w 34"/>
                <a:gd name="T33" fmla="*/ 0 h 41"/>
                <a:gd name="T34" fmla="*/ 24 w 34"/>
                <a:gd name="T35" fmla="*/ 0 h 41"/>
                <a:gd name="T36" fmla="*/ 15 w 34"/>
                <a:gd name="T37" fmla="*/ 2 h 41"/>
                <a:gd name="T38" fmla="*/ 9 w 34"/>
                <a:gd name="T39" fmla="*/ 5 h 41"/>
                <a:gd name="T40" fmla="*/ 4 w 34"/>
                <a:gd name="T41" fmla="*/ 12 h 41"/>
                <a:gd name="T42" fmla="*/ 2 w 34"/>
                <a:gd name="T43" fmla="*/ 21 h 41"/>
                <a:gd name="T44" fmla="*/ 2 w 34"/>
                <a:gd name="T45" fmla="*/ 21 h 41"/>
                <a:gd name="T46" fmla="*/ 0 w 34"/>
                <a:gd name="T47" fmla="*/ 32 h 41"/>
                <a:gd name="T48" fmla="*/ 0 w 34"/>
                <a:gd name="T49" fmla="*/ 32 h 41"/>
                <a:gd name="T50" fmla="*/ 0 w 34"/>
                <a:gd name="T51" fmla="*/ 37 h 41"/>
                <a:gd name="T52" fmla="*/ 4 w 34"/>
                <a:gd name="T53" fmla="*/ 39 h 41"/>
                <a:gd name="T54" fmla="*/ 8 w 34"/>
                <a:gd name="T55" fmla="*/ 41 h 41"/>
                <a:gd name="T56" fmla="*/ 11 w 34"/>
                <a:gd name="T57" fmla="*/ 41 h 41"/>
                <a:gd name="T58" fmla="*/ 11 w 34"/>
                <a:gd name="T59" fmla="*/ 41 h 41"/>
                <a:gd name="T60" fmla="*/ 18 w 34"/>
                <a:gd name="T61" fmla="*/ 41 h 41"/>
                <a:gd name="T62" fmla="*/ 24 w 34"/>
                <a:gd name="T63" fmla="*/ 37 h 41"/>
                <a:gd name="T64" fmla="*/ 27 w 34"/>
                <a:gd name="T65" fmla="*/ 33 h 41"/>
                <a:gd name="T66" fmla="*/ 31 w 34"/>
                <a:gd name="T67" fmla="*/ 26 h 41"/>
                <a:gd name="T68" fmla="*/ 20 w 34"/>
                <a:gd name="T69" fmla="*/ 26 h 41"/>
                <a:gd name="T70" fmla="*/ 20 w 34"/>
                <a:gd name="T71" fmla="*/ 26 h 41"/>
                <a:gd name="T72" fmla="*/ 18 w 34"/>
                <a:gd name="T73" fmla="*/ 32 h 41"/>
                <a:gd name="T74" fmla="*/ 16 w 34"/>
                <a:gd name="T75" fmla="*/ 33 h 41"/>
                <a:gd name="T76" fmla="*/ 13 w 34"/>
                <a:gd name="T77" fmla="*/ 35 h 41"/>
                <a:gd name="T78" fmla="*/ 13 w 34"/>
                <a:gd name="T79" fmla="*/ 35 h 41"/>
                <a:gd name="T80" fmla="*/ 11 w 34"/>
                <a:gd name="T81" fmla="*/ 33 h 41"/>
                <a:gd name="T82" fmla="*/ 9 w 34"/>
                <a:gd name="T83" fmla="*/ 32 h 41"/>
                <a:gd name="T84" fmla="*/ 9 w 34"/>
                <a:gd name="T85" fmla="*/ 32 h 41"/>
                <a:gd name="T86" fmla="*/ 11 w 34"/>
                <a:gd name="T87" fmla="*/ 21 h 41"/>
                <a:gd name="T88" fmla="*/ 32 w 34"/>
                <a:gd name="T89" fmla="*/ 21 h 41"/>
                <a:gd name="T90" fmla="*/ 32 w 34"/>
                <a:gd name="T91" fmla="*/ 21 h 41"/>
                <a:gd name="T92" fmla="*/ 34 w 34"/>
                <a:gd name="T93" fmla="*/ 16 h 41"/>
                <a:gd name="T94" fmla="*/ 34 w 34"/>
                <a:gd name="T95" fmla="*/ 9 h 41"/>
                <a:gd name="T96" fmla="*/ 34 w 34"/>
                <a:gd name="T97" fmla="*/ 9 h 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4" h="41">
                  <a:moveTo>
                    <a:pt x="25" y="9"/>
                  </a:moveTo>
                  <a:lnTo>
                    <a:pt x="25" y="9"/>
                  </a:lnTo>
                  <a:lnTo>
                    <a:pt x="24" y="16"/>
                  </a:lnTo>
                  <a:lnTo>
                    <a:pt x="13" y="16"/>
                  </a:lnTo>
                  <a:lnTo>
                    <a:pt x="16" y="9"/>
                  </a:lnTo>
                  <a:lnTo>
                    <a:pt x="18" y="7"/>
                  </a:lnTo>
                  <a:lnTo>
                    <a:pt x="22" y="5"/>
                  </a:lnTo>
                  <a:lnTo>
                    <a:pt x="25" y="7"/>
                  </a:lnTo>
                  <a:lnTo>
                    <a:pt x="25" y="9"/>
                  </a:lnTo>
                  <a:close/>
                  <a:moveTo>
                    <a:pt x="34" y="9"/>
                  </a:moveTo>
                  <a:lnTo>
                    <a:pt x="34" y="9"/>
                  </a:lnTo>
                  <a:lnTo>
                    <a:pt x="34" y="3"/>
                  </a:lnTo>
                  <a:lnTo>
                    <a:pt x="31" y="2"/>
                  </a:lnTo>
                  <a:lnTo>
                    <a:pt x="27" y="0"/>
                  </a:lnTo>
                  <a:lnTo>
                    <a:pt x="24" y="0"/>
                  </a:lnTo>
                  <a:lnTo>
                    <a:pt x="15" y="2"/>
                  </a:lnTo>
                  <a:lnTo>
                    <a:pt x="9" y="5"/>
                  </a:lnTo>
                  <a:lnTo>
                    <a:pt x="4" y="12"/>
                  </a:lnTo>
                  <a:lnTo>
                    <a:pt x="2" y="21"/>
                  </a:lnTo>
                  <a:lnTo>
                    <a:pt x="0" y="32"/>
                  </a:lnTo>
                  <a:lnTo>
                    <a:pt x="0" y="37"/>
                  </a:lnTo>
                  <a:lnTo>
                    <a:pt x="4" y="39"/>
                  </a:lnTo>
                  <a:lnTo>
                    <a:pt x="8" y="41"/>
                  </a:lnTo>
                  <a:lnTo>
                    <a:pt x="11" y="41"/>
                  </a:lnTo>
                  <a:lnTo>
                    <a:pt x="18" y="41"/>
                  </a:lnTo>
                  <a:lnTo>
                    <a:pt x="24" y="37"/>
                  </a:lnTo>
                  <a:lnTo>
                    <a:pt x="27" y="33"/>
                  </a:lnTo>
                  <a:lnTo>
                    <a:pt x="31" y="26"/>
                  </a:lnTo>
                  <a:lnTo>
                    <a:pt x="20" y="26"/>
                  </a:lnTo>
                  <a:lnTo>
                    <a:pt x="18" y="32"/>
                  </a:lnTo>
                  <a:lnTo>
                    <a:pt x="16" y="33"/>
                  </a:lnTo>
                  <a:lnTo>
                    <a:pt x="13" y="35"/>
                  </a:lnTo>
                  <a:lnTo>
                    <a:pt x="11" y="33"/>
                  </a:lnTo>
                  <a:lnTo>
                    <a:pt x="9" y="32"/>
                  </a:lnTo>
                  <a:lnTo>
                    <a:pt x="11" y="21"/>
                  </a:lnTo>
                  <a:lnTo>
                    <a:pt x="32" y="21"/>
                  </a:lnTo>
                  <a:lnTo>
                    <a:pt x="34" y="16"/>
                  </a:lnTo>
                  <a:lnTo>
                    <a:pt x="34" y="9"/>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 name="Freeform 128"/>
            <p:cNvSpPr>
              <a:spLocks/>
            </p:cNvSpPr>
            <p:nvPr userDrawn="1"/>
          </p:nvSpPr>
          <p:spPr bwMode="auto">
            <a:xfrm>
              <a:off x="5604" y="3270"/>
              <a:ext cx="12" cy="11"/>
            </a:xfrm>
            <a:custGeom>
              <a:avLst/>
              <a:gdLst>
                <a:gd name="T0" fmla="*/ 12 w 12"/>
                <a:gd name="T1" fmla="*/ 4 h 11"/>
                <a:gd name="T2" fmla="*/ 12 w 12"/>
                <a:gd name="T3" fmla="*/ 4 h 11"/>
                <a:gd name="T4" fmla="*/ 11 w 12"/>
                <a:gd name="T5" fmla="*/ 11 h 11"/>
                <a:gd name="T6" fmla="*/ 0 w 12"/>
                <a:gd name="T7" fmla="*/ 11 h 11"/>
                <a:gd name="T8" fmla="*/ 0 w 12"/>
                <a:gd name="T9" fmla="*/ 11 h 11"/>
                <a:gd name="T10" fmla="*/ 3 w 12"/>
                <a:gd name="T11" fmla="*/ 4 h 11"/>
                <a:gd name="T12" fmla="*/ 5 w 12"/>
                <a:gd name="T13" fmla="*/ 2 h 11"/>
                <a:gd name="T14" fmla="*/ 9 w 12"/>
                <a:gd name="T15" fmla="*/ 0 h 11"/>
                <a:gd name="T16" fmla="*/ 9 w 12"/>
                <a:gd name="T17" fmla="*/ 0 h 11"/>
                <a:gd name="T18" fmla="*/ 12 w 12"/>
                <a:gd name="T19" fmla="*/ 2 h 11"/>
                <a:gd name="T20" fmla="*/ 12 w 12"/>
                <a:gd name="T21" fmla="*/ 4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11">
                  <a:moveTo>
                    <a:pt x="12" y="4"/>
                  </a:moveTo>
                  <a:lnTo>
                    <a:pt x="12" y="4"/>
                  </a:lnTo>
                  <a:lnTo>
                    <a:pt x="11" y="11"/>
                  </a:lnTo>
                  <a:lnTo>
                    <a:pt x="0" y="11"/>
                  </a:lnTo>
                  <a:lnTo>
                    <a:pt x="3" y="4"/>
                  </a:lnTo>
                  <a:lnTo>
                    <a:pt x="5" y="2"/>
                  </a:lnTo>
                  <a:lnTo>
                    <a:pt x="9" y="0"/>
                  </a:lnTo>
                  <a:lnTo>
                    <a:pt x="12" y="2"/>
                  </a:lnTo>
                  <a:lnTo>
                    <a:pt x="1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 name="Freeform 129"/>
            <p:cNvSpPr>
              <a:spLocks/>
            </p:cNvSpPr>
            <p:nvPr userDrawn="1"/>
          </p:nvSpPr>
          <p:spPr bwMode="auto">
            <a:xfrm>
              <a:off x="5591" y="3265"/>
              <a:ext cx="34" cy="41"/>
            </a:xfrm>
            <a:custGeom>
              <a:avLst/>
              <a:gdLst>
                <a:gd name="T0" fmla="*/ 34 w 34"/>
                <a:gd name="T1" fmla="*/ 9 h 41"/>
                <a:gd name="T2" fmla="*/ 34 w 34"/>
                <a:gd name="T3" fmla="*/ 9 h 41"/>
                <a:gd name="T4" fmla="*/ 34 w 34"/>
                <a:gd name="T5" fmla="*/ 3 h 41"/>
                <a:gd name="T6" fmla="*/ 31 w 34"/>
                <a:gd name="T7" fmla="*/ 2 h 41"/>
                <a:gd name="T8" fmla="*/ 27 w 34"/>
                <a:gd name="T9" fmla="*/ 0 h 41"/>
                <a:gd name="T10" fmla="*/ 24 w 34"/>
                <a:gd name="T11" fmla="*/ 0 h 41"/>
                <a:gd name="T12" fmla="*/ 24 w 34"/>
                <a:gd name="T13" fmla="*/ 0 h 41"/>
                <a:gd name="T14" fmla="*/ 15 w 34"/>
                <a:gd name="T15" fmla="*/ 2 h 41"/>
                <a:gd name="T16" fmla="*/ 9 w 34"/>
                <a:gd name="T17" fmla="*/ 5 h 41"/>
                <a:gd name="T18" fmla="*/ 4 w 34"/>
                <a:gd name="T19" fmla="*/ 12 h 41"/>
                <a:gd name="T20" fmla="*/ 2 w 34"/>
                <a:gd name="T21" fmla="*/ 21 h 41"/>
                <a:gd name="T22" fmla="*/ 2 w 34"/>
                <a:gd name="T23" fmla="*/ 21 h 41"/>
                <a:gd name="T24" fmla="*/ 0 w 34"/>
                <a:gd name="T25" fmla="*/ 32 h 41"/>
                <a:gd name="T26" fmla="*/ 0 w 34"/>
                <a:gd name="T27" fmla="*/ 32 h 41"/>
                <a:gd name="T28" fmla="*/ 0 w 34"/>
                <a:gd name="T29" fmla="*/ 37 h 41"/>
                <a:gd name="T30" fmla="*/ 4 w 34"/>
                <a:gd name="T31" fmla="*/ 39 h 41"/>
                <a:gd name="T32" fmla="*/ 8 w 34"/>
                <a:gd name="T33" fmla="*/ 41 h 41"/>
                <a:gd name="T34" fmla="*/ 11 w 34"/>
                <a:gd name="T35" fmla="*/ 41 h 41"/>
                <a:gd name="T36" fmla="*/ 11 w 34"/>
                <a:gd name="T37" fmla="*/ 41 h 41"/>
                <a:gd name="T38" fmla="*/ 18 w 34"/>
                <a:gd name="T39" fmla="*/ 41 h 41"/>
                <a:gd name="T40" fmla="*/ 24 w 34"/>
                <a:gd name="T41" fmla="*/ 37 h 41"/>
                <a:gd name="T42" fmla="*/ 27 w 34"/>
                <a:gd name="T43" fmla="*/ 33 h 41"/>
                <a:gd name="T44" fmla="*/ 31 w 34"/>
                <a:gd name="T45" fmla="*/ 26 h 41"/>
                <a:gd name="T46" fmla="*/ 20 w 34"/>
                <a:gd name="T47" fmla="*/ 26 h 41"/>
                <a:gd name="T48" fmla="*/ 20 w 34"/>
                <a:gd name="T49" fmla="*/ 26 h 41"/>
                <a:gd name="T50" fmla="*/ 18 w 34"/>
                <a:gd name="T51" fmla="*/ 32 h 41"/>
                <a:gd name="T52" fmla="*/ 16 w 34"/>
                <a:gd name="T53" fmla="*/ 33 h 41"/>
                <a:gd name="T54" fmla="*/ 13 w 34"/>
                <a:gd name="T55" fmla="*/ 35 h 41"/>
                <a:gd name="T56" fmla="*/ 13 w 34"/>
                <a:gd name="T57" fmla="*/ 35 h 41"/>
                <a:gd name="T58" fmla="*/ 11 w 34"/>
                <a:gd name="T59" fmla="*/ 33 h 41"/>
                <a:gd name="T60" fmla="*/ 9 w 34"/>
                <a:gd name="T61" fmla="*/ 32 h 41"/>
                <a:gd name="T62" fmla="*/ 9 w 34"/>
                <a:gd name="T63" fmla="*/ 32 h 41"/>
                <a:gd name="T64" fmla="*/ 11 w 34"/>
                <a:gd name="T65" fmla="*/ 21 h 41"/>
                <a:gd name="T66" fmla="*/ 32 w 34"/>
                <a:gd name="T67" fmla="*/ 21 h 41"/>
                <a:gd name="T68" fmla="*/ 32 w 34"/>
                <a:gd name="T69" fmla="*/ 21 h 41"/>
                <a:gd name="T70" fmla="*/ 34 w 34"/>
                <a:gd name="T71" fmla="*/ 16 h 41"/>
                <a:gd name="T72" fmla="*/ 34 w 34"/>
                <a:gd name="T73" fmla="*/ 9 h 41"/>
                <a:gd name="T74" fmla="*/ 34 w 34"/>
                <a:gd name="T75" fmla="*/ 9 h 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 h="41">
                  <a:moveTo>
                    <a:pt x="34" y="9"/>
                  </a:moveTo>
                  <a:lnTo>
                    <a:pt x="34" y="9"/>
                  </a:lnTo>
                  <a:lnTo>
                    <a:pt x="34" y="3"/>
                  </a:lnTo>
                  <a:lnTo>
                    <a:pt x="31" y="2"/>
                  </a:lnTo>
                  <a:lnTo>
                    <a:pt x="27" y="0"/>
                  </a:lnTo>
                  <a:lnTo>
                    <a:pt x="24" y="0"/>
                  </a:lnTo>
                  <a:lnTo>
                    <a:pt x="15" y="2"/>
                  </a:lnTo>
                  <a:lnTo>
                    <a:pt x="9" y="5"/>
                  </a:lnTo>
                  <a:lnTo>
                    <a:pt x="4" y="12"/>
                  </a:lnTo>
                  <a:lnTo>
                    <a:pt x="2" y="21"/>
                  </a:lnTo>
                  <a:lnTo>
                    <a:pt x="0" y="32"/>
                  </a:lnTo>
                  <a:lnTo>
                    <a:pt x="0" y="37"/>
                  </a:lnTo>
                  <a:lnTo>
                    <a:pt x="4" y="39"/>
                  </a:lnTo>
                  <a:lnTo>
                    <a:pt x="8" y="41"/>
                  </a:lnTo>
                  <a:lnTo>
                    <a:pt x="11" y="41"/>
                  </a:lnTo>
                  <a:lnTo>
                    <a:pt x="18" y="41"/>
                  </a:lnTo>
                  <a:lnTo>
                    <a:pt x="24" y="37"/>
                  </a:lnTo>
                  <a:lnTo>
                    <a:pt x="27" y="33"/>
                  </a:lnTo>
                  <a:lnTo>
                    <a:pt x="31" y="26"/>
                  </a:lnTo>
                  <a:lnTo>
                    <a:pt x="20" y="26"/>
                  </a:lnTo>
                  <a:lnTo>
                    <a:pt x="18" y="32"/>
                  </a:lnTo>
                  <a:lnTo>
                    <a:pt x="16" y="33"/>
                  </a:lnTo>
                  <a:lnTo>
                    <a:pt x="13" y="35"/>
                  </a:lnTo>
                  <a:lnTo>
                    <a:pt x="11" y="33"/>
                  </a:lnTo>
                  <a:lnTo>
                    <a:pt x="9" y="32"/>
                  </a:lnTo>
                  <a:lnTo>
                    <a:pt x="11" y="21"/>
                  </a:lnTo>
                  <a:lnTo>
                    <a:pt x="32" y="21"/>
                  </a:lnTo>
                  <a:lnTo>
                    <a:pt x="34" y="16"/>
                  </a:lnTo>
                  <a:lnTo>
                    <a:pt x="34"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Freeform 130"/>
            <p:cNvSpPr>
              <a:spLocks/>
            </p:cNvSpPr>
            <p:nvPr userDrawn="1"/>
          </p:nvSpPr>
          <p:spPr bwMode="auto">
            <a:xfrm>
              <a:off x="5230" y="2708"/>
              <a:ext cx="81" cy="204"/>
            </a:xfrm>
            <a:custGeom>
              <a:avLst/>
              <a:gdLst>
                <a:gd name="T0" fmla="*/ 23 w 81"/>
                <a:gd name="T1" fmla="*/ 204 h 204"/>
                <a:gd name="T2" fmla="*/ 0 w 81"/>
                <a:gd name="T3" fmla="*/ 204 h 204"/>
                <a:gd name="T4" fmla="*/ 58 w 81"/>
                <a:gd name="T5" fmla="*/ 0 h 204"/>
                <a:gd name="T6" fmla="*/ 81 w 81"/>
                <a:gd name="T7" fmla="*/ 0 h 204"/>
                <a:gd name="T8" fmla="*/ 23 w 81"/>
                <a:gd name="T9" fmla="*/ 204 h 204"/>
                <a:gd name="T10" fmla="*/ 23 w 81"/>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204">
                  <a:moveTo>
                    <a:pt x="23" y="204"/>
                  </a:moveTo>
                  <a:lnTo>
                    <a:pt x="0" y="204"/>
                  </a:lnTo>
                  <a:lnTo>
                    <a:pt x="58" y="0"/>
                  </a:lnTo>
                  <a:lnTo>
                    <a:pt x="81" y="0"/>
                  </a:lnTo>
                  <a:lnTo>
                    <a:pt x="23" y="204"/>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Freeform 131"/>
            <p:cNvSpPr>
              <a:spLocks/>
            </p:cNvSpPr>
            <p:nvPr userDrawn="1"/>
          </p:nvSpPr>
          <p:spPr bwMode="auto">
            <a:xfrm>
              <a:off x="4263" y="3113"/>
              <a:ext cx="387" cy="22"/>
            </a:xfrm>
            <a:custGeom>
              <a:avLst/>
              <a:gdLst>
                <a:gd name="T0" fmla="*/ 3281594 w 273"/>
                <a:gd name="T1" fmla="*/ 11 h 23"/>
                <a:gd name="T2" fmla="*/ 0 w 273"/>
                <a:gd name="T3" fmla="*/ 11 h 23"/>
                <a:gd name="T4" fmla="*/ 79509 w 273"/>
                <a:gd name="T5" fmla="*/ 0 h 23"/>
                <a:gd name="T6" fmla="*/ 3374721 w 273"/>
                <a:gd name="T7" fmla="*/ 0 h 23"/>
                <a:gd name="T8" fmla="*/ 3281594 w 273"/>
                <a:gd name="T9" fmla="*/ 11 h 23"/>
                <a:gd name="T10" fmla="*/ 3281594 w 273"/>
                <a:gd name="T11" fmla="*/ 11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3" h="23">
                  <a:moveTo>
                    <a:pt x="266" y="23"/>
                  </a:moveTo>
                  <a:lnTo>
                    <a:pt x="0" y="23"/>
                  </a:lnTo>
                  <a:lnTo>
                    <a:pt x="6" y="0"/>
                  </a:lnTo>
                  <a:lnTo>
                    <a:pt x="273" y="0"/>
                  </a:lnTo>
                  <a:lnTo>
                    <a:pt x="266" y="23"/>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303213" y="177800"/>
            <a:ext cx="5340350" cy="661988"/>
          </a:xfrm>
        </p:spPr>
        <p:txBody>
          <a:bodyPr/>
          <a:lstStyle/>
          <a:p>
            <a:pPr algn="l"/>
            <a:r>
              <a:rPr lang="en-US" smtClean="0"/>
              <a:t>Conventional Solutions</a:t>
            </a:r>
            <a:endParaRPr lang="en-GB" smtClean="0"/>
          </a:p>
        </p:txBody>
      </p:sp>
      <p:sp>
        <p:nvSpPr>
          <p:cNvPr id="36866" name="TextBox 3"/>
          <p:cNvSpPr txBox="1">
            <a:spLocks noChangeArrowheads="1"/>
          </p:cNvSpPr>
          <p:nvPr/>
        </p:nvSpPr>
        <p:spPr bwMode="auto">
          <a:xfrm>
            <a:off x="150813" y="6373813"/>
            <a:ext cx="4362450" cy="400050"/>
          </a:xfrm>
          <a:prstGeom prst="rect">
            <a:avLst/>
          </a:prstGeom>
          <a:noFill/>
          <a:ln w="9525">
            <a:noFill/>
            <a:miter lim="800000"/>
            <a:headEnd/>
            <a:tailEnd/>
          </a:ln>
        </p:spPr>
        <p:txBody>
          <a:bodyPr wrap="none">
            <a:spAutoFit/>
          </a:bodyPr>
          <a:lstStyle/>
          <a:p>
            <a:r>
              <a:rPr lang="en-US" sz="2000" b="1" dirty="0" smtClean="0">
                <a:ea typeface="宋体" pitchFamily="2" charset="-122"/>
              </a:rPr>
              <a:t>[5] </a:t>
            </a:r>
            <a:r>
              <a:rPr lang="en-US" sz="2000" b="1" dirty="0">
                <a:ea typeface="宋体" pitchFamily="2" charset="-122"/>
              </a:rPr>
              <a:t>M. </a:t>
            </a:r>
            <a:r>
              <a:rPr lang="en-US" sz="2000" b="1" dirty="0" err="1">
                <a:ea typeface="宋体" pitchFamily="2" charset="-122"/>
              </a:rPr>
              <a:t>Tanomura</a:t>
            </a:r>
            <a:r>
              <a:rPr lang="en-US" sz="2000" b="1" dirty="0">
                <a:ea typeface="宋体" pitchFamily="2" charset="-122"/>
              </a:rPr>
              <a:t> et al., ISSCC 2008</a:t>
            </a:r>
          </a:p>
        </p:txBody>
      </p:sp>
      <p:sp>
        <p:nvSpPr>
          <p:cNvPr id="36867" name="TextBox 3"/>
          <p:cNvSpPr txBox="1">
            <a:spLocks noChangeArrowheads="1"/>
          </p:cNvSpPr>
          <p:nvPr/>
        </p:nvSpPr>
        <p:spPr bwMode="auto">
          <a:xfrm>
            <a:off x="152400" y="6010275"/>
            <a:ext cx="3987800" cy="400050"/>
          </a:xfrm>
          <a:prstGeom prst="rect">
            <a:avLst/>
          </a:prstGeom>
          <a:noFill/>
          <a:ln w="9525">
            <a:noFill/>
            <a:miter lim="800000"/>
            <a:headEnd/>
            <a:tailEnd/>
          </a:ln>
        </p:spPr>
        <p:txBody>
          <a:bodyPr wrap="none">
            <a:spAutoFit/>
          </a:bodyPr>
          <a:lstStyle/>
          <a:p>
            <a:r>
              <a:rPr lang="en-US" sz="2000" b="1" dirty="0" smtClean="0">
                <a:ea typeface="宋体" pitchFamily="2" charset="-122"/>
              </a:rPr>
              <a:t>[4] </a:t>
            </a:r>
            <a:r>
              <a:rPr lang="en-US" sz="2000" b="1" dirty="0">
                <a:ea typeface="宋体" pitchFamily="2" charset="-122"/>
              </a:rPr>
              <a:t>A. </a:t>
            </a:r>
            <a:r>
              <a:rPr lang="en-US" sz="2000" b="1" dirty="0" err="1">
                <a:ea typeface="宋体" pitchFamily="2" charset="-122"/>
              </a:rPr>
              <a:t>Siligaris</a:t>
            </a:r>
            <a:r>
              <a:rPr lang="en-US" sz="2000" b="1" dirty="0">
                <a:ea typeface="宋体" pitchFamily="2" charset="-122"/>
              </a:rPr>
              <a:t> et al., JSSC 2010</a:t>
            </a:r>
          </a:p>
        </p:txBody>
      </p:sp>
      <p:sp>
        <p:nvSpPr>
          <p:cNvPr id="36868" name="TextBox 8"/>
          <p:cNvSpPr txBox="1">
            <a:spLocks noChangeArrowheads="1"/>
          </p:cNvSpPr>
          <p:nvPr/>
        </p:nvSpPr>
        <p:spPr bwMode="auto">
          <a:xfrm>
            <a:off x="4895850" y="6348413"/>
            <a:ext cx="3700308" cy="400110"/>
          </a:xfrm>
          <a:prstGeom prst="rect">
            <a:avLst/>
          </a:prstGeom>
          <a:noFill/>
          <a:ln w="9525">
            <a:noFill/>
            <a:miter lim="800000"/>
            <a:headEnd/>
            <a:tailEnd/>
          </a:ln>
        </p:spPr>
        <p:txBody>
          <a:bodyPr wrap="none">
            <a:spAutoFit/>
          </a:bodyPr>
          <a:lstStyle/>
          <a:p>
            <a:r>
              <a:rPr lang="en-US" sz="2000" b="1" dirty="0" smtClean="0">
                <a:ea typeface="宋体" pitchFamily="2" charset="-122"/>
              </a:rPr>
              <a:t>[6] </a:t>
            </a:r>
            <a:r>
              <a:rPr lang="en-US" sz="2000" b="1" dirty="0">
                <a:ea typeface="宋体" pitchFamily="2" charset="-122"/>
              </a:rPr>
              <a:t>J. Chen et al., ISSCC 2011</a:t>
            </a:r>
          </a:p>
        </p:txBody>
      </p:sp>
      <p:cxnSp>
        <p:nvCxnSpPr>
          <p:cNvPr id="36869" name="Straight Connector 9"/>
          <p:cNvCxnSpPr>
            <a:cxnSpLocks noChangeShapeType="1"/>
          </p:cNvCxnSpPr>
          <p:nvPr/>
        </p:nvCxnSpPr>
        <p:spPr bwMode="auto">
          <a:xfrm>
            <a:off x="4535488" y="981075"/>
            <a:ext cx="0" cy="5795963"/>
          </a:xfrm>
          <a:prstGeom prst="line">
            <a:avLst/>
          </a:prstGeom>
          <a:noFill/>
          <a:ln w="38100" algn="ctr">
            <a:solidFill>
              <a:schemeClr val="tx1"/>
            </a:solidFill>
            <a:round/>
            <a:headEnd/>
            <a:tailEnd/>
          </a:ln>
        </p:spPr>
      </p:cxnSp>
      <p:pic>
        <p:nvPicPr>
          <p:cNvPr id="36870" name="Picture 2" descr="I:\WU_Rui\Paper_submit\ASSCC_201206\ASSCC\PPT\conventional solutions.emf"/>
          <p:cNvPicPr>
            <a:picLocks noChangeAspect="1" noChangeArrowheads="1"/>
          </p:cNvPicPr>
          <p:nvPr/>
        </p:nvPicPr>
        <p:blipFill>
          <a:blip r:embed="rId3"/>
          <a:srcRect/>
          <a:stretch>
            <a:fillRect/>
          </a:stretch>
        </p:blipFill>
        <p:spPr bwMode="auto">
          <a:xfrm>
            <a:off x="215900" y="1665288"/>
            <a:ext cx="4106863" cy="2557462"/>
          </a:xfrm>
          <a:prstGeom prst="rect">
            <a:avLst/>
          </a:prstGeom>
          <a:noFill/>
          <a:ln w="9525">
            <a:noFill/>
            <a:miter lim="800000"/>
            <a:headEnd/>
            <a:tailEnd/>
          </a:ln>
        </p:spPr>
      </p:pic>
      <p:sp>
        <p:nvSpPr>
          <p:cNvPr id="36871" name="TextBox 7"/>
          <p:cNvSpPr txBox="1">
            <a:spLocks noChangeArrowheads="1"/>
          </p:cNvSpPr>
          <p:nvPr/>
        </p:nvSpPr>
        <p:spPr bwMode="auto">
          <a:xfrm>
            <a:off x="152400" y="4260850"/>
            <a:ext cx="4103688" cy="1438275"/>
          </a:xfrm>
          <a:prstGeom prst="rect">
            <a:avLst/>
          </a:prstGeom>
          <a:noFill/>
          <a:ln w="9525">
            <a:noFill/>
            <a:miter lim="800000"/>
            <a:headEnd/>
            <a:tailEnd/>
          </a:ln>
        </p:spPr>
        <p:txBody>
          <a:bodyPr>
            <a:spAutoFit/>
          </a:bodyPr>
          <a:lstStyle/>
          <a:p>
            <a:pPr>
              <a:lnSpc>
                <a:spcPts val="3500"/>
              </a:lnSpc>
            </a:pPr>
            <a:r>
              <a:rPr lang="en-US" sz="2400" b="1">
                <a:solidFill>
                  <a:srgbClr val="0000FF"/>
                </a:solidFill>
                <a:ea typeface="宋体" pitchFamily="2" charset="-122"/>
                <a:sym typeface="Wingdings" pitchFamily="2" charset="2"/>
              </a:rPr>
              <a:t></a:t>
            </a:r>
            <a:r>
              <a:rPr lang="en-US" sz="2400" b="1">
                <a:solidFill>
                  <a:srgbClr val="00B050"/>
                </a:solidFill>
                <a:ea typeface="宋体" pitchFamily="2" charset="-122"/>
                <a:sym typeface="Wingdings" pitchFamily="2" charset="2"/>
              </a:rPr>
              <a:t> </a:t>
            </a:r>
            <a:r>
              <a:rPr lang="en-US" altLang="zh-CN" sz="2400" b="1"/>
              <a:t>Better lifetime</a:t>
            </a:r>
          </a:p>
          <a:p>
            <a:pPr>
              <a:lnSpc>
                <a:spcPts val="3500"/>
              </a:lnSpc>
            </a:pPr>
            <a:r>
              <a:rPr lang="en-US" sz="2400" b="1">
                <a:solidFill>
                  <a:srgbClr val="FF0000"/>
                </a:solidFill>
                <a:ea typeface="宋体" pitchFamily="2" charset="-122"/>
                <a:sym typeface="Wingdings" pitchFamily="2" charset="2"/>
              </a:rPr>
              <a:t> </a:t>
            </a:r>
            <a:r>
              <a:rPr lang="en-US" altLang="zh-CN" sz="2400" b="1"/>
              <a:t>Degraded output power, efficiency, and linearity</a:t>
            </a:r>
          </a:p>
        </p:txBody>
      </p:sp>
      <p:sp>
        <p:nvSpPr>
          <p:cNvPr id="36872" name="TextBox 3"/>
          <p:cNvSpPr txBox="1">
            <a:spLocks noChangeArrowheads="1"/>
          </p:cNvSpPr>
          <p:nvPr/>
        </p:nvSpPr>
        <p:spPr bwMode="auto">
          <a:xfrm>
            <a:off x="250825" y="1089025"/>
            <a:ext cx="1930337" cy="461665"/>
          </a:xfrm>
          <a:prstGeom prst="rect">
            <a:avLst/>
          </a:prstGeom>
          <a:noFill/>
          <a:ln w="9525">
            <a:noFill/>
            <a:miter lim="800000"/>
            <a:headEnd/>
            <a:tailEnd/>
          </a:ln>
        </p:spPr>
        <p:txBody>
          <a:bodyPr wrap="none">
            <a:spAutoFit/>
          </a:bodyPr>
          <a:lstStyle/>
          <a:p>
            <a:r>
              <a:rPr lang="en-US" sz="2400" b="1" dirty="0">
                <a:ea typeface="宋体" pitchFamily="2" charset="-122"/>
              </a:rPr>
              <a:t>Cascode </a:t>
            </a:r>
            <a:r>
              <a:rPr lang="en-US" sz="2400" b="1" dirty="0" smtClean="0">
                <a:ea typeface="宋体" pitchFamily="2" charset="-122"/>
              </a:rPr>
              <a:t>[4]</a:t>
            </a:r>
            <a:endParaRPr lang="en-US" sz="2400" b="1" dirty="0">
              <a:ea typeface="宋体" pitchFamily="2" charset="-122"/>
            </a:endParaRPr>
          </a:p>
        </p:txBody>
      </p:sp>
      <p:sp>
        <p:nvSpPr>
          <p:cNvPr id="36873" name="TextBox 3"/>
          <p:cNvSpPr txBox="1">
            <a:spLocks noChangeArrowheads="1"/>
          </p:cNvSpPr>
          <p:nvPr/>
        </p:nvSpPr>
        <p:spPr bwMode="auto">
          <a:xfrm>
            <a:off x="2411413" y="1958975"/>
            <a:ext cx="1773242" cy="461665"/>
          </a:xfrm>
          <a:prstGeom prst="rect">
            <a:avLst/>
          </a:prstGeom>
          <a:noFill/>
          <a:ln w="9525">
            <a:noFill/>
            <a:miter lim="800000"/>
            <a:headEnd/>
            <a:tailEnd/>
          </a:ln>
        </p:spPr>
        <p:txBody>
          <a:bodyPr wrap="none">
            <a:spAutoFit/>
          </a:bodyPr>
          <a:lstStyle/>
          <a:p>
            <a:r>
              <a:rPr lang="en-US" sz="2400" b="1" dirty="0">
                <a:ea typeface="宋体" pitchFamily="2" charset="-122"/>
              </a:rPr>
              <a:t>Low </a:t>
            </a:r>
            <a:r>
              <a:rPr lang="en-US" sz="2400" b="1" dirty="0" err="1">
                <a:ea typeface="宋体" pitchFamily="2" charset="-122"/>
              </a:rPr>
              <a:t>V</a:t>
            </a:r>
            <a:r>
              <a:rPr lang="en-US" sz="2400" b="1" baseline="-25000" dirty="0" err="1">
                <a:ea typeface="宋体" pitchFamily="2" charset="-122"/>
              </a:rPr>
              <a:t>dd</a:t>
            </a:r>
            <a:r>
              <a:rPr lang="en-US" sz="2400" b="1" baseline="-25000" dirty="0">
                <a:ea typeface="宋体" pitchFamily="2" charset="-122"/>
              </a:rPr>
              <a:t> </a:t>
            </a:r>
            <a:r>
              <a:rPr lang="en-US" sz="2400" b="1" dirty="0" smtClean="0">
                <a:ea typeface="宋体" pitchFamily="2" charset="-122"/>
              </a:rPr>
              <a:t>[5]</a:t>
            </a:r>
            <a:endParaRPr lang="en-US" sz="2400" b="1" dirty="0">
              <a:ea typeface="宋体" pitchFamily="2" charset="-122"/>
            </a:endParaRPr>
          </a:p>
        </p:txBody>
      </p:sp>
      <p:pic>
        <p:nvPicPr>
          <p:cNvPr id="36874" name="Picture 4" descr="I:\WU_Rui\Paper_submit\ASSCC_201206\ASSCC\PPT\conventional solutions2.emf"/>
          <p:cNvPicPr>
            <a:picLocks noChangeAspect="1" noChangeArrowheads="1"/>
          </p:cNvPicPr>
          <p:nvPr/>
        </p:nvPicPr>
        <p:blipFill>
          <a:blip r:embed="rId4"/>
          <a:srcRect/>
          <a:stretch>
            <a:fillRect/>
          </a:stretch>
        </p:blipFill>
        <p:spPr bwMode="auto">
          <a:xfrm>
            <a:off x="5616575" y="1635125"/>
            <a:ext cx="2478088" cy="2587625"/>
          </a:xfrm>
          <a:prstGeom prst="rect">
            <a:avLst/>
          </a:prstGeom>
          <a:noFill/>
          <a:ln w="9525">
            <a:noFill/>
            <a:miter lim="800000"/>
            <a:headEnd/>
            <a:tailEnd/>
          </a:ln>
        </p:spPr>
      </p:pic>
      <p:sp>
        <p:nvSpPr>
          <p:cNvPr id="36875" name="TextBox 7"/>
          <p:cNvSpPr txBox="1">
            <a:spLocks noChangeArrowheads="1"/>
          </p:cNvSpPr>
          <p:nvPr/>
        </p:nvSpPr>
        <p:spPr bwMode="auto">
          <a:xfrm>
            <a:off x="4967288" y="4260850"/>
            <a:ext cx="3781425" cy="1631950"/>
          </a:xfrm>
          <a:prstGeom prst="rect">
            <a:avLst/>
          </a:prstGeom>
          <a:noFill/>
          <a:ln w="9525">
            <a:noFill/>
            <a:miter lim="800000"/>
            <a:headEnd/>
            <a:tailEnd/>
          </a:ln>
        </p:spPr>
        <p:txBody>
          <a:bodyPr>
            <a:spAutoFit/>
          </a:bodyPr>
          <a:lstStyle/>
          <a:p>
            <a:pPr>
              <a:lnSpc>
                <a:spcPts val="3000"/>
              </a:lnSpc>
            </a:pPr>
            <a:r>
              <a:rPr lang="en-US" sz="2400" b="1">
                <a:solidFill>
                  <a:srgbClr val="0000FF"/>
                </a:solidFill>
                <a:ea typeface="宋体" pitchFamily="2" charset="-122"/>
                <a:sym typeface="Wingdings" pitchFamily="2" charset="2"/>
              </a:rPr>
              <a:t></a:t>
            </a:r>
            <a:r>
              <a:rPr lang="en-US" sz="2400" b="1">
                <a:solidFill>
                  <a:srgbClr val="00B050"/>
                </a:solidFill>
                <a:ea typeface="宋体" pitchFamily="2" charset="-122"/>
                <a:sym typeface="Wingdings" pitchFamily="2" charset="2"/>
              </a:rPr>
              <a:t> </a:t>
            </a:r>
            <a:r>
              <a:rPr lang="en-US" altLang="zh-CN" sz="2400" b="1"/>
              <a:t>Better lifetime, output power, and linearity</a:t>
            </a:r>
          </a:p>
          <a:p>
            <a:pPr>
              <a:lnSpc>
                <a:spcPts val="3000"/>
              </a:lnSpc>
            </a:pPr>
            <a:r>
              <a:rPr lang="en-US" sz="2400" b="1">
                <a:solidFill>
                  <a:srgbClr val="FF0000"/>
                </a:solidFill>
                <a:ea typeface="宋体" pitchFamily="2" charset="-122"/>
                <a:sym typeface="Wingdings" pitchFamily="2" charset="2"/>
              </a:rPr>
              <a:t> </a:t>
            </a:r>
            <a:r>
              <a:rPr lang="en-US" altLang="zh-CN" sz="2400" b="1"/>
              <a:t>Sensitive to process variations</a:t>
            </a:r>
          </a:p>
        </p:txBody>
      </p:sp>
      <p:sp>
        <p:nvSpPr>
          <p:cNvPr id="36876" name="TextBox 3"/>
          <p:cNvSpPr txBox="1">
            <a:spLocks noChangeArrowheads="1"/>
          </p:cNvSpPr>
          <p:nvPr/>
        </p:nvSpPr>
        <p:spPr bwMode="auto">
          <a:xfrm>
            <a:off x="5184775" y="1089025"/>
            <a:ext cx="3207929" cy="461665"/>
          </a:xfrm>
          <a:prstGeom prst="rect">
            <a:avLst/>
          </a:prstGeom>
          <a:noFill/>
          <a:ln w="9525">
            <a:noFill/>
            <a:miter lim="800000"/>
            <a:headEnd/>
            <a:tailEnd/>
          </a:ln>
        </p:spPr>
        <p:txBody>
          <a:bodyPr wrap="none">
            <a:spAutoFit/>
          </a:bodyPr>
          <a:lstStyle/>
          <a:p>
            <a:r>
              <a:rPr lang="en-US" sz="2400" b="1" dirty="0">
                <a:ea typeface="宋体" pitchFamily="2" charset="-122"/>
              </a:rPr>
              <a:t>Power combining </a:t>
            </a:r>
            <a:r>
              <a:rPr lang="en-US" sz="2400" b="1" dirty="0" smtClean="0">
                <a:ea typeface="宋体" pitchFamily="2" charset="-122"/>
              </a:rPr>
              <a:t>[6]</a:t>
            </a:r>
            <a:endParaRPr lang="en-US" sz="2400" b="1" dirty="0">
              <a:ea typeface="宋体" pitchFamily="2"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303213" y="177800"/>
            <a:ext cx="8570912" cy="661988"/>
          </a:xfrm>
        </p:spPr>
        <p:txBody>
          <a:bodyPr/>
          <a:lstStyle/>
          <a:p>
            <a:pPr algn="l"/>
            <a:r>
              <a:rPr lang="en-US" smtClean="0"/>
              <a:t>Time-Division Duplex (TDD) Operation</a:t>
            </a:r>
            <a:endParaRPr lang="en-GB" smtClean="0"/>
          </a:p>
        </p:txBody>
      </p:sp>
      <p:pic>
        <p:nvPicPr>
          <p:cNvPr id="43010" name="Picture 5"/>
          <p:cNvPicPr>
            <a:picLocks noChangeAspect="1"/>
          </p:cNvPicPr>
          <p:nvPr/>
        </p:nvPicPr>
        <p:blipFill>
          <a:blip r:embed="rId3"/>
          <a:srcRect/>
          <a:stretch>
            <a:fillRect/>
          </a:stretch>
        </p:blipFill>
        <p:spPr bwMode="auto">
          <a:xfrm>
            <a:off x="682625" y="3465513"/>
            <a:ext cx="7742238" cy="2308225"/>
          </a:xfrm>
          <a:prstGeom prst="rect">
            <a:avLst/>
          </a:prstGeom>
          <a:noFill/>
          <a:ln w="9525">
            <a:noFill/>
            <a:miter lim="800000"/>
            <a:headEnd/>
            <a:tailEnd/>
          </a:ln>
        </p:spPr>
      </p:pic>
      <p:sp>
        <p:nvSpPr>
          <p:cNvPr id="9" name="TextBox 11"/>
          <p:cNvSpPr txBox="1">
            <a:spLocks noChangeArrowheads="1"/>
          </p:cNvSpPr>
          <p:nvPr/>
        </p:nvSpPr>
        <p:spPr bwMode="auto">
          <a:xfrm>
            <a:off x="684213" y="5697538"/>
            <a:ext cx="7200900" cy="830262"/>
          </a:xfrm>
          <a:prstGeom prst="rect">
            <a:avLst/>
          </a:prstGeom>
          <a:noFill/>
          <a:ln>
            <a:noFill/>
          </a:ln>
          <a:extLst/>
        </p:spPr>
        <p:txBody>
          <a:bodyPr>
            <a:spAutoFit/>
          </a:bodyPr>
          <a:lstStyle>
            <a:lvl1pPr eaLnBrk="0" hangingPunct="0">
              <a:defRPr kumimoji="1" sz="3600" b="1">
                <a:solidFill>
                  <a:schemeClr val="tx1"/>
                </a:solidFill>
                <a:latin typeface="Arial" charset="0"/>
                <a:ea typeface="宋体" pitchFamily="2" charset="-122"/>
              </a:defRPr>
            </a:lvl1pPr>
            <a:lvl2pPr marL="742950" indent="-285750" eaLnBrk="0" hangingPunct="0">
              <a:defRPr kumimoji="1" sz="3600" b="1">
                <a:solidFill>
                  <a:schemeClr val="tx1"/>
                </a:solidFill>
                <a:latin typeface="Arial" charset="0"/>
                <a:ea typeface="宋体" pitchFamily="2" charset="-122"/>
              </a:defRPr>
            </a:lvl2pPr>
            <a:lvl3pPr marL="1143000" indent="-228600" eaLnBrk="0" hangingPunct="0">
              <a:defRPr kumimoji="1" sz="3600" b="1">
                <a:solidFill>
                  <a:schemeClr val="tx1"/>
                </a:solidFill>
                <a:latin typeface="Arial" charset="0"/>
                <a:ea typeface="宋体" pitchFamily="2" charset="-122"/>
              </a:defRPr>
            </a:lvl3pPr>
            <a:lvl4pPr marL="1600200" indent="-228600" eaLnBrk="0" hangingPunct="0">
              <a:defRPr kumimoji="1" sz="3600" b="1">
                <a:solidFill>
                  <a:schemeClr val="tx1"/>
                </a:solidFill>
                <a:latin typeface="Arial" charset="0"/>
                <a:ea typeface="宋体" pitchFamily="2" charset="-122"/>
              </a:defRPr>
            </a:lvl4pPr>
            <a:lvl5pPr marL="2057400" indent="-228600" eaLnBrk="0" hangingPunct="0">
              <a:defRPr kumimoji="1" sz="3600" b="1">
                <a:solidFill>
                  <a:schemeClr val="tx1"/>
                </a:solidFill>
                <a:latin typeface="Arial" charset="0"/>
                <a:ea typeface="宋体" pitchFamily="2" charset="-122"/>
              </a:defRPr>
            </a:lvl5pPr>
            <a:lvl6pPr marL="2514600" indent="-228600" eaLnBrk="0" fontAlgn="base" hangingPunct="0">
              <a:spcBef>
                <a:spcPct val="0"/>
              </a:spcBef>
              <a:spcAft>
                <a:spcPct val="0"/>
              </a:spcAft>
              <a:defRPr kumimoji="1" sz="3600" b="1">
                <a:solidFill>
                  <a:schemeClr val="tx1"/>
                </a:solidFill>
                <a:latin typeface="Arial" charset="0"/>
                <a:ea typeface="宋体" pitchFamily="2" charset="-122"/>
              </a:defRPr>
            </a:lvl6pPr>
            <a:lvl7pPr marL="2971800" indent="-228600" eaLnBrk="0" fontAlgn="base" hangingPunct="0">
              <a:spcBef>
                <a:spcPct val="0"/>
              </a:spcBef>
              <a:spcAft>
                <a:spcPct val="0"/>
              </a:spcAft>
              <a:defRPr kumimoji="1" sz="3600" b="1">
                <a:solidFill>
                  <a:schemeClr val="tx1"/>
                </a:solidFill>
                <a:latin typeface="Arial" charset="0"/>
                <a:ea typeface="宋体" pitchFamily="2" charset="-122"/>
              </a:defRPr>
            </a:lvl7pPr>
            <a:lvl8pPr marL="3429000" indent="-228600" eaLnBrk="0" fontAlgn="base" hangingPunct="0">
              <a:spcBef>
                <a:spcPct val="0"/>
              </a:spcBef>
              <a:spcAft>
                <a:spcPct val="0"/>
              </a:spcAft>
              <a:defRPr kumimoji="1" sz="3600" b="1">
                <a:solidFill>
                  <a:schemeClr val="tx1"/>
                </a:solidFill>
                <a:latin typeface="Arial" charset="0"/>
                <a:ea typeface="宋体" pitchFamily="2" charset="-122"/>
              </a:defRPr>
            </a:lvl8pPr>
            <a:lvl9pPr marL="3886200" indent="-228600" eaLnBrk="0" fontAlgn="base" hangingPunct="0">
              <a:spcBef>
                <a:spcPct val="0"/>
              </a:spcBef>
              <a:spcAft>
                <a:spcPct val="0"/>
              </a:spcAft>
              <a:defRPr kumimoji="1" sz="3600" b="1">
                <a:solidFill>
                  <a:schemeClr val="tx1"/>
                </a:solidFill>
                <a:latin typeface="Arial" charset="0"/>
                <a:ea typeface="宋体" pitchFamily="2" charset="-122"/>
              </a:defRPr>
            </a:lvl9pPr>
          </a:lstStyle>
          <a:p>
            <a:pPr eaLnBrk="1" fontAlgn="auto" hangingPunct="1">
              <a:spcBef>
                <a:spcPts val="0"/>
              </a:spcBef>
              <a:spcAft>
                <a:spcPts val="0"/>
              </a:spcAft>
              <a:defRPr/>
            </a:pPr>
            <a:r>
              <a:rPr lang="en-US" sz="2400" kern="0" dirty="0">
                <a:solidFill>
                  <a:srgbClr val="000000"/>
                </a:solidFill>
                <a:cs typeface="+mn-cs"/>
              </a:rPr>
              <a:t>In IEEE 802.11ad, short inter-frame space (SIFS) is indicated to be 3</a:t>
            </a:r>
            <a:r>
              <a:rPr lang="en-US" sz="2400" kern="0" dirty="0">
                <a:solidFill>
                  <a:srgbClr val="000000"/>
                </a:solidFill>
                <a:latin typeface="Symbol" pitchFamily="18" charset="2"/>
                <a:cs typeface="+mn-cs"/>
              </a:rPr>
              <a:t>m</a:t>
            </a:r>
            <a:r>
              <a:rPr lang="en-US" sz="2400" kern="0" dirty="0">
                <a:solidFill>
                  <a:srgbClr val="000000"/>
                </a:solidFill>
                <a:cs typeface="+mn-cs"/>
              </a:rPr>
              <a:t>s</a:t>
            </a:r>
          </a:p>
        </p:txBody>
      </p:sp>
      <p:sp>
        <p:nvSpPr>
          <p:cNvPr id="43012" name="Content Placeholder 2"/>
          <p:cNvSpPr>
            <a:spLocks noGrp="1"/>
          </p:cNvSpPr>
          <p:nvPr>
            <p:ph idx="1"/>
          </p:nvPr>
        </p:nvSpPr>
        <p:spPr>
          <a:xfrm>
            <a:off x="682625" y="1016000"/>
            <a:ext cx="7597775" cy="2125663"/>
          </a:xfrm>
        </p:spPr>
        <p:txBody>
          <a:bodyPr/>
          <a:lstStyle/>
          <a:p>
            <a:pPr marL="0" indent="0" algn="just" eaLnBrk="1" hangingPunct="1">
              <a:spcBef>
                <a:spcPct val="0"/>
              </a:spcBef>
              <a:buFontTx/>
              <a:buNone/>
            </a:pPr>
            <a:r>
              <a:rPr lang="en-US" sz="3200" smtClean="0">
                <a:solidFill>
                  <a:srgbClr val="000000"/>
                </a:solidFill>
                <a:latin typeface="Arial" charset="0"/>
                <a:ea typeface="宋体" pitchFamily="2" charset="-122"/>
              </a:rPr>
              <a:t>• TDD operation can eliminate the stringent requirement of filtering and extend the available bandwidth for transceivers.</a:t>
            </a:r>
          </a:p>
          <a:p>
            <a:pPr marL="0" indent="0" eaLnBrk="1" hangingPunct="1">
              <a:spcBef>
                <a:spcPct val="0"/>
              </a:spcBef>
              <a:buFontTx/>
              <a:buNone/>
            </a:pPr>
            <a:endParaRPr kumimoji="0" lang="en-US" sz="3200" b="0" smtClean="0">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303213" y="177800"/>
            <a:ext cx="6904037" cy="661988"/>
          </a:xfrm>
        </p:spPr>
        <p:txBody>
          <a:bodyPr/>
          <a:lstStyle/>
          <a:p>
            <a:pPr algn="l"/>
            <a:r>
              <a:rPr lang="en-US" smtClean="0"/>
              <a:t>The Proposed Power Amplifier</a:t>
            </a:r>
            <a:endParaRPr lang="en-GB" smtClean="0"/>
          </a:p>
        </p:txBody>
      </p:sp>
      <p:pic>
        <p:nvPicPr>
          <p:cNvPr id="45058" name="Picture 6"/>
          <p:cNvPicPr>
            <a:picLocks noChangeAspect="1"/>
          </p:cNvPicPr>
          <p:nvPr/>
        </p:nvPicPr>
        <p:blipFill>
          <a:blip r:embed="rId3"/>
          <a:srcRect/>
          <a:stretch>
            <a:fillRect/>
          </a:stretch>
        </p:blipFill>
        <p:spPr bwMode="auto">
          <a:xfrm>
            <a:off x="1403350" y="981075"/>
            <a:ext cx="6551613" cy="5854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303213" y="177826"/>
            <a:ext cx="8007320" cy="661962"/>
          </a:xfrm>
        </p:spPr>
        <p:txBody>
          <a:bodyPr/>
          <a:lstStyle/>
          <a:p>
            <a:pPr algn="l"/>
            <a:r>
              <a:rPr lang="en-US" dirty="0" smtClean="0"/>
              <a:t>Transient Operation of the LDO(1/3)</a:t>
            </a:r>
            <a:endParaRPr lang="en-GB" dirty="0" smtClean="0"/>
          </a:p>
        </p:txBody>
      </p:sp>
      <p:pic>
        <p:nvPicPr>
          <p:cNvPr id="47106" name="Picture 19"/>
          <p:cNvPicPr>
            <a:picLocks noChangeAspect="1" noChangeArrowheads="1"/>
          </p:cNvPicPr>
          <p:nvPr/>
        </p:nvPicPr>
        <p:blipFill>
          <a:blip r:embed="rId3"/>
          <a:srcRect/>
          <a:stretch>
            <a:fillRect/>
          </a:stretch>
        </p:blipFill>
        <p:spPr bwMode="auto">
          <a:xfrm>
            <a:off x="223838" y="1196975"/>
            <a:ext cx="8669337" cy="4397375"/>
          </a:xfrm>
          <a:prstGeom prst="rect">
            <a:avLst/>
          </a:prstGeom>
          <a:noFill/>
          <a:ln w="9525">
            <a:noFill/>
            <a:miter lim="800000"/>
            <a:headEnd/>
            <a:tailEnd/>
          </a:ln>
        </p:spPr>
      </p:pic>
      <p:sp>
        <p:nvSpPr>
          <p:cNvPr id="5" name="TextBox 4"/>
          <p:cNvSpPr txBox="1">
            <a:spLocks noRot="1" noChangeAspect="1" noMove="1" noResize="1" noEditPoints="1" noAdjustHandles="1" noChangeArrowheads="1" noChangeShapeType="1" noTextEdit="1"/>
          </p:cNvSpPr>
          <p:nvPr/>
        </p:nvSpPr>
        <p:spPr>
          <a:xfrm>
            <a:off x="6228184" y="5594127"/>
            <a:ext cx="2738057" cy="461665"/>
          </a:xfrm>
          <a:prstGeom prst="rect">
            <a:avLst/>
          </a:prstGeom>
          <a:blipFill rotWithShape="1">
            <a:blip r:embed="rId4"/>
            <a:stretch>
              <a:fillRect l="-1559" b="-21333"/>
            </a:stretch>
          </a:blipFill>
        </p:spPr>
        <p:txBody>
          <a:bodyPr/>
          <a:lstStyle/>
          <a:p>
            <a:pPr algn="ctr">
              <a:defRPr/>
            </a:pPr>
            <a:r>
              <a:rPr lang="en-US">
                <a:noFill/>
                <a:ea typeface="ＭＳ Ｐゴシック" pitchFamily="50" charset="-128"/>
                <a:cs typeface="+mn-cs"/>
              </a:rPr>
              <a:t> </a:t>
            </a:r>
          </a:p>
        </p:txBody>
      </p:sp>
      <p:sp>
        <p:nvSpPr>
          <p:cNvPr id="6" name="Rectangle 5"/>
          <p:cNvSpPr/>
          <p:nvPr/>
        </p:nvSpPr>
        <p:spPr bwMode="auto">
          <a:xfrm>
            <a:off x="3033876" y="5218943"/>
            <a:ext cx="5760000" cy="396000"/>
          </a:xfrm>
          <a:prstGeom prst="rect">
            <a:avLst/>
          </a:prstGeom>
          <a:solidFill>
            <a:schemeClr val="bg1">
              <a:alpha val="85000"/>
            </a:schemeClr>
          </a:solidFill>
          <a:ln w="3810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269875" marR="0" indent="-269875" algn="l" defTabSz="914400" rtl="0" eaLnBrk="1" fontAlgn="base" latinLnBrk="0" hangingPunct="1">
              <a:lnSpc>
                <a:spcPct val="100000"/>
              </a:lnSpc>
              <a:spcBef>
                <a:spcPct val="0"/>
              </a:spcBef>
              <a:spcAft>
                <a:spcPct val="0"/>
              </a:spcAft>
              <a:buClrTx/>
              <a:buSzTx/>
              <a:buFontTx/>
              <a:buNone/>
              <a:tabLst/>
            </a:pPr>
            <a:endParaRPr kumimoji="1" lang="en-US" sz="3600" b="0" i="0" u="none" strike="noStrike" cap="none" normalizeH="0" baseline="0" smtClean="0">
              <a:ln>
                <a:noFill/>
              </a:ln>
              <a:solidFill>
                <a:schemeClr val="tx1"/>
              </a:solidFill>
              <a:effectLst/>
              <a:latin typeface="Arial" charset="0"/>
              <a:ea typeface="ＭＳ Ｐゴシック" pitchFamily="50"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303213" y="177826"/>
            <a:ext cx="8007320" cy="661962"/>
          </a:xfrm>
        </p:spPr>
        <p:txBody>
          <a:bodyPr/>
          <a:lstStyle/>
          <a:p>
            <a:pPr algn="l"/>
            <a:r>
              <a:rPr lang="en-US" dirty="0"/>
              <a:t>Transient Operation of the </a:t>
            </a:r>
            <a:r>
              <a:rPr lang="en-US" dirty="0" smtClean="0"/>
              <a:t>LDO(1/3)</a:t>
            </a:r>
            <a:endParaRPr lang="en-GB" dirty="0" smtClean="0"/>
          </a:p>
        </p:txBody>
      </p:sp>
      <p:pic>
        <p:nvPicPr>
          <p:cNvPr id="45058" name="Picture 6"/>
          <p:cNvPicPr>
            <a:picLocks noChangeAspect="1"/>
          </p:cNvPicPr>
          <p:nvPr/>
        </p:nvPicPr>
        <p:blipFill>
          <a:blip r:embed="rId3"/>
          <a:srcRect/>
          <a:stretch>
            <a:fillRect/>
          </a:stretch>
        </p:blipFill>
        <p:spPr bwMode="auto">
          <a:xfrm>
            <a:off x="1403350" y="981075"/>
            <a:ext cx="6551613" cy="5854700"/>
          </a:xfrm>
          <a:prstGeom prst="rect">
            <a:avLst/>
          </a:prstGeom>
          <a:noFill/>
          <a:ln w="9525">
            <a:noFill/>
            <a:miter lim="800000"/>
            <a:headEnd/>
            <a:tailEnd/>
          </a:ln>
        </p:spPr>
      </p:pic>
      <p:sp>
        <p:nvSpPr>
          <p:cNvPr id="2" name="Rectangle 1"/>
          <p:cNvSpPr/>
          <p:nvPr/>
        </p:nvSpPr>
        <p:spPr bwMode="auto">
          <a:xfrm>
            <a:off x="3347864" y="3825244"/>
            <a:ext cx="2304256" cy="1800000"/>
          </a:xfrm>
          <a:prstGeom prst="rect">
            <a:avLst/>
          </a:prstGeom>
          <a:solidFill>
            <a:schemeClr val="bg1">
              <a:alpha val="85000"/>
            </a:schemeClr>
          </a:solidFill>
          <a:ln w="3810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269875" marR="0" indent="-269875" algn="l" defTabSz="914400" rtl="0" eaLnBrk="1" fontAlgn="base" latinLnBrk="0" hangingPunct="1">
              <a:lnSpc>
                <a:spcPct val="100000"/>
              </a:lnSpc>
              <a:spcBef>
                <a:spcPct val="0"/>
              </a:spcBef>
              <a:spcAft>
                <a:spcPct val="0"/>
              </a:spcAft>
              <a:buClrTx/>
              <a:buSzTx/>
              <a:buFontTx/>
              <a:buNone/>
              <a:tabLst/>
            </a:pPr>
            <a:endParaRPr kumimoji="1" lang="en-US" sz="3600" b="0" i="0" u="none" strike="noStrike" cap="none" normalizeH="0" baseline="0" smtClean="0">
              <a:ln>
                <a:noFill/>
              </a:ln>
              <a:solidFill>
                <a:schemeClr val="tx1"/>
              </a:solidFill>
              <a:effectLst/>
              <a:latin typeface="Arial" charset="0"/>
              <a:ea typeface="ＭＳ Ｐゴシック" pitchFamily="50" charset="-128"/>
            </a:endParaRPr>
          </a:p>
        </p:txBody>
      </p:sp>
      <p:sp>
        <p:nvSpPr>
          <p:cNvPr id="5" name="Rectangle 4"/>
          <p:cNvSpPr/>
          <p:nvPr/>
        </p:nvSpPr>
        <p:spPr bwMode="auto">
          <a:xfrm>
            <a:off x="1835696" y="5229244"/>
            <a:ext cx="1512168" cy="396000"/>
          </a:xfrm>
          <a:prstGeom prst="rect">
            <a:avLst/>
          </a:prstGeom>
          <a:solidFill>
            <a:schemeClr val="bg1">
              <a:alpha val="85000"/>
            </a:schemeClr>
          </a:solidFill>
          <a:ln w="3810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269875" marR="0" indent="-269875" algn="l" defTabSz="914400" rtl="0" eaLnBrk="1" fontAlgn="base" latinLnBrk="0" hangingPunct="1">
              <a:lnSpc>
                <a:spcPct val="100000"/>
              </a:lnSpc>
              <a:spcBef>
                <a:spcPct val="0"/>
              </a:spcBef>
              <a:spcAft>
                <a:spcPct val="0"/>
              </a:spcAft>
              <a:buClrTx/>
              <a:buSzTx/>
              <a:buFontTx/>
              <a:buNone/>
              <a:tabLst/>
            </a:pPr>
            <a:endParaRPr kumimoji="1" lang="en-US" sz="3600" b="0" i="0" u="none" strike="noStrike" cap="none" normalizeH="0" baseline="0" smtClean="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695218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303213" y="177826"/>
            <a:ext cx="8007320" cy="661962"/>
          </a:xfrm>
        </p:spPr>
        <p:txBody>
          <a:bodyPr/>
          <a:lstStyle/>
          <a:p>
            <a:pPr algn="l"/>
            <a:r>
              <a:rPr lang="en-US" dirty="0" smtClean="0"/>
              <a:t>Transient Operation of the LDO(2/3)</a:t>
            </a:r>
            <a:endParaRPr lang="en-GB" dirty="0" smtClean="0"/>
          </a:p>
        </p:txBody>
      </p:sp>
      <p:pic>
        <p:nvPicPr>
          <p:cNvPr id="47106" name="Picture 19"/>
          <p:cNvPicPr>
            <a:picLocks noChangeAspect="1" noChangeArrowheads="1"/>
          </p:cNvPicPr>
          <p:nvPr/>
        </p:nvPicPr>
        <p:blipFill>
          <a:blip r:embed="rId3"/>
          <a:srcRect/>
          <a:stretch>
            <a:fillRect/>
          </a:stretch>
        </p:blipFill>
        <p:spPr bwMode="auto">
          <a:xfrm>
            <a:off x="223838" y="1196975"/>
            <a:ext cx="8669337" cy="4397375"/>
          </a:xfrm>
          <a:prstGeom prst="rect">
            <a:avLst/>
          </a:prstGeom>
          <a:noFill/>
          <a:ln w="9525">
            <a:noFill/>
            <a:miter lim="800000"/>
            <a:headEnd/>
            <a:tailEnd/>
          </a:ln>
        </p:spPr>
      </p:pic>
      <p:sp>
        <p:nvSpPr>
          <p:cNvPr id="5" name="TextBox 4"/>
          <p:cNvSpPr txBox="1">
            <a:spLocks noRot="1" noChangeAspect="1" noMove="1" noResize="1" noEditPoints="1" noAdjustHandles="1" noChangeArrowheads="1" noChangeShapeType="1" noTextEdit="1"/>
          </p:cNvSpPr>
          <p:nvPr/>
        </p:nvSpPr>
        <p:spPr>
          <a:xfrm>
            <a:off x="6228184" y="5594127"/>
            <a:ext cx="2738057" cy="461665"/>
          </a:xfrm>
          <a:prstGeom prst="rect">
            <a:avLst/>
          </a:prstGeom>
          <a:blipFill rotWithShape="1">
            <a:blip r:embed="rId4"/>
            <a:stretch>
              <a:fillRect l="-1559" b="-21333"/>
            </a:stretch>
          </a:blipFill>
        </p:spPr>
        <p:txBody>
          <a:bodyPr/>
          <a:lstStyle/>
          <a:p>
            <a:pPr algn="ctr">
              <a:defRPr/>
            </a:pPr>
            <a:r>
              <a:rPr lang="en-US">
                <a:noFill/>
                <a:ea typeface="ＭＳ Ｐゴシック" pitchFamily="50" charset="-128"/>
                <a:cs typeface="+mn-cs"/>
              </a:rPr>
              <a:t> </a:t>
            </a:r>
          </a:p>
        </p:txBody>
      </p:sp>
      <p:sp>
        <p:nvSpPr>
          <p:cNvPr id="6" name="Rectangle 5"/>
          <p:cNvSpPr/>
          <p:nvPr/>
        </p:nvSpPr>
        <p:spPr bwMode="auto">
          <a:xfrm>
            <a:off x="811676" y="5218943"/>
            <a:ext cx="2160240" cy="396000"/>
          </a:xfrm>
          <a:prstGeom prst="rect">
            <a:avLst/>
          </a:prstGeom>
          <a:solidFill>
            <a:schemeClr val="bg1">
              <a:alpha val="85000"/>
            </a:schemeClr>
          </a:solidFill>
          <a:ln w="3810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269875" marR="0" indent="-269875" algn="l" defTabSz="914400" rtl="0" eaLnBrk="1" fontAlgn="base" latinLnBrk="0" hangingPunct="1">
              <a:lnSpc>
                <a:spcPct val="100000"/>
              </a:lnSpc>
              <a:spcBef>
                <a:spcPct val="0"/>
              </a:spcBef>
              <a:spcAft>
                <a:spcPct val="0"/>
              </a:spcAft>
              <a:buClrTx/>
              <a:buSzTx/>
              <a:buFontTx/>
              <a:buNone/>
              <a:tabLst/>
            </a:pPr>
            <a:endParaRPr kumimoji="1" lang="en-US" sz="3600" b="0" i="0" u="none" strike="noStrike" cap="none" normalizeH="0" baseline="0" smtClean="0">
              <a:ln>
                <a:noFill/>
              </a:ln>
              <a:solidFill>
                <a:schemeClr val="tx1"/>
              </a:solidFill>
              <a:effectLst/>
              <a:latin typeface="Arial" charset="0"/>
              <a:ea typeface="ＭＳ Ｐゴシック" pitchFamily="50" charset="-128"/>
            </a:endParaRPr>
          </a:p>
        </p:txBody>
      </p:sp>
      <p:sp>
        <p:nvSpPr>
          <p:cNvPr id="7" name="Rectangle 6"/>
          <p:cNvSpPr/>
          <p:nvPr/>
        </p:nvSpPr>
        <p:spPr bwMode="auto">
          <a:xfrm>
            <a:off x="5904148" y="5229200"/>
            <a:ext cx="2592288" cy="396000"/>
          </a:xfrm>
          <a:prstGeom prst="rect">
            <a:avLst/>
          </a:prstGeom>
          <a:solidFill>
            <a:schemeClr val="bg1">
              <a:alpha val="85000"/>
            </a:schemeClr>
          </a:solidFill>
          <a:ln w="3810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269875" marR="0" indent="-269875" algn="l" defTabSz="914400" rtl="0" eaLnBrk="1" fontAlgn="base" latinLnBrk="0" hangingPunct="1">
              <a:lnSpc>
                <a:spcPct val="100000"/>
              </a:lnSpc>
              <a:spcBef>
                <a:spcPct val="0"/>
              </a:spcBef>
              <a:spcAft>
                <a:spcPct val="0"/>
              </a:spcAft>
              <a:buClrTx/>
              <a:buSzTx/>
              <a:buFontTx/>
              <a:buNone/>
              <a:tabLst/>
            </a:pPr>
            <a:endParaRPr kumimoji="1" lang="en-US" sz="3600" b="0" i="0" u="none" strike="noStrike" cap="none" normalizeH="0" baseline="0" smtClean="0">
              <a:ln>
                <a:noFill/>
              </a:ln>
              <a:solidFill>
                <a:schemeClr val="tx1"/>
              </a:solidFill>
              <a:effectLst/>
              <a:latin typeface="Arial" charset="0"/>
              <a:ea typeface="ＭＳ Ｐゴシック" pitchFamily="50" charset="-128"/>
            </a:endParaRPr>
          </a:p>
        </p:txBody>
      </p:sp>
      <p:sp>
        <p:nvSpPr>
          <p:cNvPr id="8" name="Rectangle 7"/>
          <p:cNvSpPr/>
          <p:nvPr/>
        </p:nvSpPr>
        <p:spPr bwMode="auto">
          <a:xfrm>
            <a:off x="8388476" y="5301208"/>
            <a:ext cx="468000" cy="216000"/>
          </a:xfrm>
          <a:prstGeom prst="rect">
            <a:avLst/>
          </a:prstGeom>
          <a:solidFill>
            <a:schemeClr val="bg1">
              <a:alpha val="85000"/>
            </a:schemeClr>
          </a:solidFill>
          <a:ln w="3810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269875" marR="0" indent="-269875" algn="l" defTabSz="914400" rtl="0" eaLnBrk="1" fontAlgn="base" latinLnBrk="0" hangingPunct="1">
              <a:lnSpc>
                <a:spcPct val="100000"/>
              </a:lnSpc>
              <a:spcBef>
                <a:spcPct val="0"/>
              </a:spcBef>
              <a:spcAft>
                <a:spcPct val="0"/>
              </a:spcAft>
              <a:buClrTx/>
              <a:buSzTx/>
              <a:buFontTx/>
              <a:buNone/>
              <a:tabLst/>
            </a:pPr>
            <a:endParaRPr kumimoji="1" lang="en-US" sz="3600" b="0" i="0" u="none" strike="noStrike" cap="none" normalizeH="0" baseline="0" smtClean="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38358419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303213" y="177826"/>
            <a:ext cx="8007320" cy="661962"/>
          </a:xfrm>
        </p:spPr>
        <p:txBody>
          <a:bodyPr/>
          <a:lstStyle/>
          <a:p>
            <a:pPr algn="l"/>
            <a:r>
              <a:rPr lang="en-US" dirty="0"/>
              <a:t>Transient Operation of the </a:t>
            </a:r>
            <a:r>
              <a:rPr lang="en-US" dirty="0" smtClean="0"/>
              <a:t>LDO(2/3)</a:t>
            </a:r>
            <a:endParaRPr lang="en-GB" dirty="0" smtClean="0"/>
          </a:p>
        </p:txBody>
      </p:sp>
      <p:pic>
        <p:nvPicPr>
          <p:cNvPr id="45058" name="Picture 6"/>
          <p:cNvPicPr>
            <a:picLocks noChangeAspect="1"/>
          </p:cNvPicPr>
          <p:nvPr/>
        </p:nvPicPr>
        <p:blipFill>
          <a:blip r:embed="rId3"/>
          <a:srcRect/>
          <a:stretch>
            <a:fillRect/>
          </a:stretch>
        </p:blipFill>
        <p:spPr bwMode="auto">
          <a:xfrm>
            <a:off x="1403350" y="981075"/>
            <a:ext cx="6551613" cy="5854700"/>
          </a:xfrm>
          <a:prstGeom prst="rect">
            <a:avLst/>
          </a:prstGeom>
          <a:noFill/>
          <a:ln w="9525">
            <a:noFill/>
            <a:miter lim="800000"/>
            <a:headEnd/>
            <a:tailEnd/>
          </a:ln>
        </p:spPr>
      </p:pic>
      <p:sp>
        <p:nvSpPr>
          <p:cNvPr id="2" name="Rectangle 1"/>
          <p:cNvSpPr/>
          <p:nvPr/>
        </p:nvSpPr>
        <p:spPr bwMode="auto">
          <a:xfrm>
            <a:off x="1547664" y="2060848"/>
            <a:ext cx="3996444" cy="1764000"/>
          </a:xfrm>
          <a:prstGeom prst="rect">
            <a:avLst/>
          </a:prstGeom>
          <a:solidFill>
            <a:schemeClr val="bg1">
              <a:alpha val="85000"/>
            </a:schemeClr>
          </a:solidFill>
          <a:ln w="3810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269875" marR="0" indent="-269875" algn="l" defTabSz="914400" rtl="0" eaLnBrk="1" fontAlgn="base" latinLnBrk="0" hangingPunct="1">
              <a:lnSpc>
                <a:spcPct val="100000"/>
              </a:lnSpc>
              <a:spcBef>
                <a:spcPct val="0"/>
              </a:spcBef>
              <a:spcAft>
                <a:spcPct val="0"/>
              </a:spcAft>
              <a:buClrTx/>
              <a:buSzTx/>
              <a:buFontTx/>
              <a:buNone/>
              <a:tabLst/>
            </a:pPr>
            <a:endParaRPr kumimoji="1" lang="en-US" sz="3600" b="0" i="0" u="none" strike="noStrike" cap="none" normalizeH="0" baseline="0" smtClean="0">
              <a:ln>
                <a:noFill/>
              </a:ln>
              <a:solidFill>
                <a:schemeClr val="tx1"/>
              </a:solidFill>
              <a:effectLst/>
              <a:latin typeface="Arial" charset="0"/>
              <a:ea typeface="ＭＳ Ｐゴシック" pitchFamily="50" charset="-128"/>
            </a:endParaRPr>
          </a:p>
        </p:txBody>
      </p:sp>
      <p:sp>
        <p:nvSpPr>
          <p:cNvPr id="5" name="Rectangle 4"/>
          <p:cNvSpPr/>
          <p:nvPr/>
        </p:nvSpPr>
        <p:spPr bwMode="auto">
          <a:xfrm>
            <a:off x="1547664" y="3825176"/>
            <a:ext cx="1713799" cy="1188000"/>
          </a:xfrm>
          <a:prstGeom prst="rect">
            <a:avLst/>
          </a:prstGeom>
          <a:solidFill>
            <a:schemeClr val="bg1">
              <a:alpha val="85000"/>
            </a:schemeClr>
          </a:solidFill>
          <a:ln w="3810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269875" marR="0" indent="-269875" algn="l" defTabSz="914400" rtl="0" eaLnBrk="1" fontAlgn="base" latinLnBrk="0" hangingPunct="1">
              <a:lnSpc>
                <a:spcPct val="100000"/>
              </a:lnSpc>
              <a:spcBef>
                <a:spcPct val="0"/>
              </a:spcBef>
              <a:spcAft>
                <a:spcPct val="0"/>
              </a:spcAft>
              <a:buClrTx/>
              <a:buSzTx/>
              <a:buFontTx/>
              <a:buNone/>
              <a:tabLst/>
            </a:pPr>
            <a:endParaRPr kumimoji="1" lang="en-US" sz="3600" b="0" i="0" u="none" strike="noStrike" cap="none" normalizeH="0" baseline="0" smtClean="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12389781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303213" y="177826"/>
            <a:ext cx="8007320" cy="661962"/>
          </a:xfrm>
        </p:spPr>
        <p:txBody>
          <a:bodyPr/>
          <a:lstStyle/>
          <a:p>
            <a:pPr algn="l"/>
            <a:r>
              <a:rPr lang="en-US" dirty="0" smtClean="0"/>
              <a:t>Transient Operation of the LDO(3/3)</a:t>
            </a:r>
            <a:endParaRPr lang="en-GB" dirty="0" smtClean="0"/>
          </a:p>
        </p:txBody>
      </p:sp>
      <p:pic>
        <p:nvPicPr>
          <p:cNvPr id="47106" name="Picture 19"/>
          <p:cNvPicPr>
            <a:picLocks noChangeAspect="1" noChangeArrowheads="1"/>
          </p:cNvPicPr>
          <p:nvPr/>
        </p:nvPicPr>
        <p:blipFill>
          <a:blip r:embed="rId3"/>
          <a:srcRect/>
          <a:stretch>
            <a:fillRect/>
          </a:stretch>
        </p:blipFill>
        <p:spPr bwMode="auto">
          <a:xfrm>
            <a:off x="223838" y="1196975"/>
            <a:ext cx="8669337" cy="4397375"/>
          </a:xfrm>
          <a:prstGeom prst="rect">
            <a:avLst/>
          </a:prstGeom>
          <a:noFill/>
          <a:ln w="9525">
            <a:noFill/>
            <a:miter lim="800000"/>
            <a:headEnd/>
            <a:tailEnd/>
          </a:ln>
        </p:spPr>
      </p:pic>
      <p:sp>
        <p:nvSpPr>
          <p:cNvPr id="5" name="TextBox 4"/>
          <p:cNvSpPr txBox="1">
            <a:spLocks noRot="1" noChangeAspect="1" noMove="1" noResize="1" noEditPoints="1" noAdjustHandles="1" noChangeArrowheads="1" noChangeShapeType="1" noTextEdit="1"/>
          </p:cNvSpPr>
          <p:nvPr/>
        </p:nvSpPr>
        <p:spPr>
          <a:xfrm>
            <a:off x="6228184" y="5594127"/>
            <a:ext cx="2738057" cy="461665"/>
          </a:xfrm>
          <a:prstGeom prst="rect">
            <a:avLst/>
          </a:prstGeom>
          <a:blipFill rotWithShape="1">
            <a:blip r:embed="rId4"/>
            <a:stretch>
              <a:fillRect l="-1559" b="-21333"/>
            </a:stretch>
          </a:blipFill>
        </p:spPr>
        <p:txBody>
          <a:bodyPr/>
          <a:lstStyle/>
          <a:p>
            <a:pPr algn="ctr">
              <a:defRPr/>
            </a:pPr>
            <a:r>
              <a:rPr lang="en-US">
                <a:noFill/>
                <a:ea typeface="ＭＳ Ｐゴシック" pitchFamily="50" charset="-128"/>
                <a:cs typeface="+mn-cs"/>
              </a:rPr>
              <a:t> </a:t>
            </a:r>
          </a:p>
        </p:txBody>
      </p:sp>
      <p:sp>
        <p:nvSpPr>
          <p:cNvPr id="6" name="Rectangle 5"/>
          <p:cNvSpPr/>
          <p:nvPr/>
        </p:nvSpPr>
        <p:spPr bwMode="auto">
          <a:xfrm>
            <a:off x="811676" y="5218943"/>
            <a:ext cx="2160240" cy="396000"/>
          </a:xfrm>
          <a:prstGeom prst="rect">
            <a:avLst/>
          </a:prstGeom>
          <a:solidFill>
            <a:schemeClr val="bg1">
              <a:alpha val="85000"/>
            </a:schemeClr>
          </a:solidFill>
          <a:ln w="3810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269875" marR="0" indent="-269875" algn="l" defTabSz="914400" rtl="0" eaLnBrk="1" fontAlgn="base" latinLnBrk="0" hangingPunct="1">
              <a:lnSpc>
                <a:spcPct val="100000"/>
              </a:lnSpc>
              <a:spcBef>
                <a:spcPct val="0"/>
              </a:spcBef>
              <a:spcAft>
                <a:spcPct val="0"/>
              </a:spcAft>
              <a:buClrTx/>
              <a:buSzTx/>
              <a:buFontTx/>
              <a:buNone/>
              <a:tabLst/>
            </a:pPr>
            <a:endParaRPr kumimoji="1" lang="en-US" sz="3600" b="0" i="0" u="none" strike="noStrike" cap="none" normalizeH="0" baseline="0" smtClean="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37872714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303213" y="177826"/>
            <a:ext cx="8007320" cy="661962"/>
          </a:xfrm>
        </p:spPr>
        <p:txBody>
          <a:bodyPr/>
          <a:lstStyle/>
          <a:p>
            <a:pPr algn="l"/>
            <a:r>
              <a:rPr lang="en-US" dirty="0"/>
              <a:t>Transient Operation of the </a:t>
            </a:r>
            <a:r>
              <a:rPr lang="en-US" dirty="0" smtClean="0"/>
              <a:t>LDO(3/3)</a:t>
            </a:r>
            <a:endParaRPr lang="en-GB" dirty="0" smtClean="0"/>
          </a:p>
        </p:txBody>
      </p:sp>
      <p:pic>
        <p:nvPicPr>
          <p:cNvPr id="45058" name="Picture 6"/>
          <p:cNvPicPr>
            <a:picLocks noChangeAspect="1"/>
          </p:cNvPicPr>
          <p:nvPr/>
        </p:nvPicPr>
        <p:blipFill>
          <a:blip r:embed="rId3"/>
          <a:srcRect/>
          <a:stretch>
            <a:fillRect/>
          </a:stretch>
        </p:blipFill>
        <p:spPr bwMode="auto">
          <a:xfrm>
            <a:off x="1403350" y="981075"/>
            <a:ext cx="6551613" cy="5854700"/>
          </a:xfrm>
          <a:prstGeom prst="rect">
            <a:avLst/>
          </a:prstGeom>
          <a:noFill/>
          <a:ln w="9525">
            <a:noFill/>
            <a:miter lim="800000"/>
            <a:headEnd/>
            <a:tailEnd/>
          </a:ln>
        </p:spPr>
      </p:pic>
      <p:sp>
        <p:nvSpPr>
          <p:cNvPr id="2" name="Rectangle 1"/>
          <p:cNvSpPr/>
          <p:nvPr/>
        </p:nvSpPr>
        <p:spPr bwMode="auto">
          <a:xfrm>
            <a:off x="1547664" y="2060848"/>
            <a:ext cx="3996444" cy="1764000"/>
          </a:xfrm>
          <a:prstGeom prst="rect">
            <a:avLst/>
          </a:prstGeom>
          <a:solidFill>
            <a:schemeClr val="bg1">
              <a:alpha val="85000"/>
            </a:schemeClr>
          </a:solidFill>
          <a:ln w="3810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269875" marR="0" indent="-269875" algn="l" defTabSz="914400" rtl="0" eaLnBrk="1" fontAlgn="base" latinLnBrk="0" hangingPunct="1">
              <a:lnSpc>
                <a:spcPct val="100000"/>
              </a:lnSpc>
              <a:spcBef>
                <a:spcPct val="0"/>
              </a:spcBef>
              <a:spcAft>
                <a:spcPct val="0"/>
              </a:spcAft>
              <a:buClrTx/>
              <a:buSzTx/>
              <a:buFontTx/>
              <a:buNone/>
              <a:tabLst/>
            </a:pPr>
            <a:endParaRPr kumimoji="1" lang="en-US" sz="3600" b="0" i="0" u="none" strike="noStrike" cap="none" normalizeH="0" baseline="0" smtClean="0">
              <a:ln>
                <a:noFill/>
              </a:ln>
              <a:solidFill>
                <a:schemeClr val="tx1"/>
              </a:solidFill>
              <a:effectLst/>
              <a:latin typeface="Arial" charset="0"/>
              <a:ea typeface="ＭＳ Ｐゴシック" pitchFamily="50" charset="-128"/>
            </a:endParaRPr>
          </a:p>
        </p:txBody>
      </p:sp>
      <p:sp>
        <p:nvSpPr>
          <p:cNvPr id="5" name="Rectangle 4"/>
          <p:cNvSpPr/>
          <p:nvPr/>
        </p:nvSpPr>
        <p:spPr bwMode="auto">
          <a:xfrm>
            <a:off x="1547664" y="3825176"/>
            <a:ext cx="1713799" cy="1188000"/>
          </a:xfrm>
          <a:prstGeom prst="rect">
            <a:avLst/>
          </a:prstGeom>
          <a:solidFill>
            <a:schemeClr val="bg1">
              <a:alpha val="85000"/>
            </a:schemeClr>
          </a:solidFill>
          <a:ln w="3810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269875" marR="0" indent="-269875" algn="l" defTabSz="914400" rtl="0" eaLnBrk="1" fontAlgn="base" latinLnBrk="0" hangingPunct="1">
              <a:lnSpc>
                <a:spcPct val="100000"/>
              </a:lnSpc>
              <a:spcBef>
                <a:spcPct val="0"/>
              </a:spcBef>
              <a:spcAft>
                <a:spcPct val="0"/>
              </a:spcAft>
              <a:buClrTx/>
              <a:buSzTx/>
              <a:buFontTx/>
              <a:buNone/>
              <a:tabLst/>
            </a:pPr>
            <a:endParaRPr kumimoji="1" lang="en-US" sz="3600" b="0" i="0" u="none" strike="noStrike" cap="none" normalizeH="0" baseline="0" smtClean="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4020578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303213" y="177800"/>
            <a:ext cx="5570537" cy="661988"/>
          </a:xfrm>
        </p:spPr>
        <p:txBody>
          <a:bodyPr/>
          <a:lstStyle/>
          <a:p>
            <a:pPr algn="l"/>
            <a:r>
              <a:rPr lang="en-US" smtClean="0"/>
              <a:t>Differential PA Topology</a:t>
            </a:r>
            <a:endParaRPr lang="en-GB" smtClean="0"/>
          </a:p>
        </p:txBody>
      </p:sp>
      <p:pic>
        <p:nvPicPr>
          <p:cNvPr id="51202" name="Picture 7"/>
          <p:cNvPicPr>
            <a:picLocks noChangeAspect="1"/>
          </p:cNvPicPr>
          <p:nvPr/>
        </p:nvPicPr>
        <p:blipFill>
          <a:blip r:embed="rId3"/>
          <a:srcRect/>
          <a:stretch>
            <a:fillRect/>
          </a:stretch>
        </p:blipFill>
        <p:spPr bwMode="auto">
          <a:xfrm>
            <a:off x="323850" y="1057275"/>
            <a:ext cx="8564563" cy="4135438"/>
          </a:xfrm>
          <a:prstGeom prst="rect">
            <a:avLst/>
          </a:prstGeom>
          <a:noFill/>
          <a:ln w="9525">
            <a:noFill/>
            <a:miter lim="800000"/>
            <a:headEnd/>
            <a:tailEnd/>
          </a:ln>
        </p:spPr>
      </p:pic>
      <p:sp>
        <p:nvSpPr>
          <p:cNvPr id="5" name="TextBox 1"/>
          <p:cNvSpPr txBox="1">
            <a:spLocks noChangeArrowheads="1"/>
          </p:cNvSpPr>
          <p:nvPr/>
        </p:nvSpPr>
        <p:spPr bwMode="auto">
          <a:xfrm>
            <a:off x="179388" y="5386388"/>
            <a:ext cx="8821737" cy="954087"/>
          </a:xfrm>
          <a:prstGeom prst="rect">
            <a:avLst/>
          </a:prstGeom>
          <a:noFill/>
          <a:ln>
            <a:noFill/>
          </a:ln>
          <a:extLst/>
        </p:spPr>
        <p:txBody>
          <a:bodyPr>
            <a:spAutoFit/>
          </a:bodyPr>
          <a:lstStyle>
            <a:lvl1pPr eaLnBrk="0" hangingPunct="0">
              <a:defRPr kumimoji="1" sz="3600" b="1">
                <a:solidFill>
                  <a:schemeClr val="tx1"/>
                </a:solidFill>
                <a:latin typeface="Arial" charset="0"/>
                <a:ea typeface="宋体" pitchFamily="2" charset="-122"/>
              </a:defRPr>
            </a:lvl1pPr>
            <a:lvl2pPr marL="742950" indent="-285750" eaLnBrk="0" hangingPunct="0">
              <a:defRPr kumimoji="1" sz="3600" b="1">
                <a:solidFill>
                  <a:schemeClr val="tx1"/>
                </a:solidFill>
                <a:latin typeface="Arial" charset="0"/>
                <a:ea typeface="宋体" pitchFamily="2" charset="-122"/>
              </a:defRPr>
            </a:lvl2pPr>
            <a:lvl3pPr marL="1143000" indent="-228600" eaLnBrk="0" hangingPunct="0">
              <a:defRPr kumimoji="1" sz="3600" b="1">
                <a:solidFill>
                  <a:schemeClr val="tx1"/>
                </a:solidFill>
                <a:latin typeface="Arial" charset="0"/>
                <a:ea typeface="宋体" pitchFamily="2" charset="-122"/>
              </a:defRPr>
            </a:lvl3pPr>
            <a:lvl4pPr marL="1600200" indent="-228600" eaLnBrk="0" hangingPunct="0">
              <a:defRPr kumimoji="1" sz="3600" b="1">
                <a:solidFill>
                  <a:schemeClr val="tx1"/>
                </a:solidFill>
                <a:latin typeface="Arial" charset="0"/>
                <a:ea typeface="宋体" pitchFamily="2" charset="-122"/>
              </a:defRPr>
            </a:lvl4pPr>
            <a:lvl5pPr marL="2057400" indent="-228600" eaLnBrk="0" hangingPunct="0">
              <a:defRPr kumimoji="1" sz="3600" b="1">
                <a:solidFill>
                  <a:schemeClr val="tx1"/>
                </a:solidFill>
                <a:latin typeface="Arial" charset="0"/>
                <a:ea typeface="宋体" pitchFamily="2" charset="-122"/>
              </a:defRPr>
            </a:lvl5pPr>
            <a:lvl6pPr marL="2514600" indent="-228600" eaLnBrk="0" fontAlgn="base" hangingPunct="0">
              <a:spcBef>
                <a:spcPct val="0"/>
              </a:spcBef>
              <a:spcAft>
                <a:spcPct val="0"/>
              </a:spcAft>
              <a:defRPr kumimoji="1" sz="3600" b="1">
                <a:solidFill>
                  <a:schemeClr val="tx1"/>
                </a:solidFill>
                <a:latin typeface="Arial" charset="0"/>
                <a:ea typeface="宋体" pitchFamily="2" charset="-122"/>
              </a:defRPr>
            </a:lvl6pPr>
            <a:lvl7pPr marL="2971800" indent="-228600" eaLnBrk="0" fontAlgn="base" hangingPunct="0">
              <a:spcBef>
                <a:spcPct val="0"/>
              </a:spcBef>
              <a:spcAft>
                <a:spcPct val="0"/>
              </a:spcAft>
              <a:defRPr kumimoji="1" sz="3600" b="1">
                <a:solidFill>
                  <a:schemeClr val="tx1"/>
                </a:solidFill>
                <a:latin typeface="Arial" charset="0"/>
                <a:ea typeface="宋体" pitchFamily="2" charset="-122"/>
              </a:defRPr>
            </a:lvl7pPr>
            <a:lvl8pPr marL="3429000" indent="-228600" eaLnBrk="0" fontAlgn="base" hangingPunct="0">
              <a:spcBef>
                <a:spcPct val="0"/>
              </a:spcBef>
              <a:spcAft>
                <a:spcPct val="0"/>
              </a:spcAft>
              <a:defRPr kumimoji="1" sz="3600" b="1">
                <a:solidFill>
                  <a:schemeClr val="tx1"/>
                </a:solidFill>
                <a:latin typeface="Arial" charset="0"/>
                <a:ea typeface="宋体" pitchFamily="2" charset="-122"/>
              </a:defRPr>
            </a:lvl8pPr>
            <a:lvl9pPr marL="3886200" indent="-228600" eaLnBrk="0" fontAlgn="base" hangingPunct="0">
              <a:spcBef>
                <a:spcPct val="0"/>
              </a:spcBef>
              <a:spcAft>
                <a:spcPct val="0"/>
              </a:spcAft>
              <a:defRPr kumimoji="1" sz="3600" b="1">
                <a:solidFill>
                  <a:schemeClr val="tx1"/>
                </a:solidFill>
                <a:latin typeface="Arial" charset="0"/>
                <a:ea typeface="宋体" pitchFamily="2" charset="-122"/>
              </a:defRPr>
            </a:lvl9pPr>
          </a:lstStyle>
          <a:p>
            <a:pPr eaLnBrk="1" fontAlgn="auto" hangingPunct="1">
              <a:spcBef>
                <a:spcPts val="0"/>
              </a:spcBef>
              <a:spcAft>
                <a:spcPts val="0"/>
              </a:spcAft>
              <a:defRPr/>
            </a:pPr>
            <a:r>
              <a:rPr lang="en-US" sz="2800" kern="0" dirty="0">
                <a:solidFill>
                  <a:srgbClr val="000000"/>
                </a:solidFill>
                <a:cs typeface="+mn-cs"/>
              </a:rPr>
              <a:t>The cross-coupling capacitor technique is adopted   to improve the stability and power gain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34925" y="115888"/>
            <a:ext cx="9109075" cy="717550"/>
          </a:xfrm>
        </p:spPr>
        <p:txBody>
          <a:bodyPr wrap="square"/>
          <a:lstStyle/>
          <a:p>
            <a:pPr algn="l" eaLnBrk="1" hangingPunct="1"/>
            <a:r>
              <a:rPr lang="en-US" altLang="ja-JP" sz="4000" smtClean="0"/>
              <a:t>Outline</a:t>
            </a:r>
          </a:p>
        </p:txBody>
      </p:sp>
      <p:sp>
        <p:nvSpPr>
          <p:cNvPr id="553987" name="Rectangle 3"/>
          <p:cNvSpPr>
            <a:spLocks noGrp="1" noChangeArrowheads="1"/>
          </p:cNvSpPr>
          <p:nvPr>
            <p:ph type="body" idx="1"/>
          </p:nvPr>
        </p:nvSpPr>
        <p:spPr>
          <a:xfrm>
            <a:off x="250825" y="1125538"/>
            <a:ext cx="8534400" cy="5181600"/>
          </a:xfrm>
        </p:spPr>
        <p:txBody>
          <a:bodyPr/>
          <a:lstStyle/>
          <a:p>
            <a:pPr marL="0" indent="0" eaLnBrk="1" hangingPunct="1">
              <a:lnSpc>
                <a:spcPts val="4500"/>
              </a:lnSpc>
              <a:spcBef>
                <a:spcPct val="0"/>
              </a:spcBef>
              <a:buFont typeface="Arial" charset="0"/>
              <a:buChar char="•"/>
              <a:defRPr/>
            </a:pPr>
            <a:r>
              <a:rPr lang="en-US" altLang="zh-CN" kern="1200" dirty="0" smtClean="0">
                <a:solidFill>
                  <a:srgbClr val="000000"/>
                </a:solidFill>
                <a:latin typeface="Arial" charset="0"/>
                <a:cs typeface="Arial" charset="0"/>
              </a:rPr>
              <a:t> Background</a:t>
            </a:r>
            <a:endParaRPr lang="en-US" altLang="zh-CN" kern="1200" dirty="0">
              <a:solidFill>
                <a:srgbClr val="000000"/>
              </a:solidFill>
              <a:latin typeface="Arial" charset="0"/>
              <a:cs typeface="Arial" charset="0"/>
            </a:endParaRPr>
          </a:p>
          <a:p>
            <a:pPr marL="0" indent="0" eaLnBrk="1" hangingPunct="1">
              <a:lnSpc>
                <a:spcPts val="4500"/>
              </a:lnSpc>
              <a:spcBef>
                <a:spcPct val="0"/>
              </a:spcBef>
              <a:buFont typeface="Wingdings" pitchFamily="2" charset="2"/>
              <a:buNone/>
              <a:defRPr/>
            </a:pPr>
            <a:r>
              <a:rPr lang="zh-CN" altLang="zh-CN" sz="2800" kern="1200" dirty="0">
                <a:solidFill>
                  <a:srgbClr val="000000"/>
                </a:solidFill>
                <a:latin typeface="Arial" charset="0"/>
                <a:cs typeface="Arial" charset="0"/>
              </a:rPr>
              <a:t>–</a:t>
            </a:r>
            <a:r>
              <a:rPr lang="en-US" altLang="zh-CN" sz="2800" kern="1200" dirty="0">
                <a:solidFill>
                  <a:srgbClr val="000000"/>
                </a:solidFill>
                <a:latin typeface="Arial" charset="0"/>
                <a:cs typeface="Arial" charset="0"/>
              </a:rPr>
              <a:t> 60-GHz field is attractive</a:t>
            </a:r>
            <a:endParaRPr lang="en-US" altLang="zh-CN" kern="1200" dirty="0">
              <a:solidFill>
                <a:srgbClr val="000000"/>
              </a:solidFill>
              <a:latin typeface="Arial" charset="0"/>
              <a:cs typeface="Arial" charset="0"/>
            </a:endParaRPr>
          </a:p>
          <a:p>
            <a:pPr marL="0" indent="0" eaLnBrk="1" hangingPunct="1">
              <a:lnSpc>
                <a:spcPts val="4500"/>
              </a:lnSpc>
              <a:spcBef>
                <a:spcPts val="1200"/>
              </a:spcBef>
              <a:buFont typeface="Arial" charset="0"/>
              <a:buChar char="•"/>
              <a:defRPr/>
            </a:pPr>
            <a:r>
              <a:rPr lang="en-US" altLang="zh-CN" kern="1200" dirty="0">
                <a:solidFill>
                  <a:srgbClr val="000000"/>
                </a:solidFill>
                <a:latin typeface="Arial" charset="0"/>
                <a:cs typeface="Arial" charset="0"/>
              </a:rPr>
              <a:t> Hot-Carrier-Induced Issues</a:t>
            </a:r>
          </a:p>
          <a:p>
            <a:pPr marL="0" indent="0" eaLnBrk="1" hangingPunct="1">
              <a:lnSpc>
                <a:spcPts val="4500"/>
              </a:lnSpc>
              <a:spcBef>
                <a:spcPct val="0"/>
              </a:spcBef>
              <a:buFont typeface="Wingdings" pitchFamily="2" charset="2"/>
              <a:buNone/>
              <a:defRPr/>
            </a:pPr>
            <a:r>
              <a:rPr lang="zh-CN" altLang="zh-CN" sz="2800" kern="1200" dirty="0">
                <a:solidFill>
                  <a:srgbClr val="000000"/>
                </a:solidFill>
                <a:latin typeface="Arial" charset="0"/>
                <a:cs typeface="Arial" charset="0"/>
              </a:rPr>
              <a:t>–</a:t>
            </a:r>
            <a:r>
              <a:rPr lang="en-US" altLang="zh-CN" sz="2800" kern="1200" dirty="0">
                <a:solidFill>
                  <a:srgbClr val="000000"/>
                </a:solidFill>
                <a:latin typeface="Arial" charset="0"/>
                <a:cs typeface="Arial" charset="0"/>
              </a:rPr>
              <a:t> HCI influence on circuit reliability</a:t>
            </a:r>
          </a:p>
          <a:p>
            <a:pPr marL="0" indent="0" eaLnBrk="1" hangingPunct="1">
              <a:lnSpc>
                <a:spcPts val="4500"/>
              </a:lnSpc>
              <a:spcBef>
                <a:spcPts val="1200"/>
              </a:spcBef>
              <a:buFont typeface="Arial" charset="0"/>
              <a:buChar char="•"/>
              <a:defRPr/>
            </a:pPr>
            <a:r>
              <a:rPr lang="en-US" altLang="zh-CN" kern="1200" dirty="0">
                <a:solidFill>
                  <a:srgbClr val="000000"/>
                </a:solidFill>
                <a:latin typeface="Arial" charset="0"/>
                <a:cs typeface="Arial" charset="0"/>
              </a:rPr>
              <a:t> Variable-Supply-Voltage PA using Digitally-assisted LDO</a:t>
            </a:r>
          </a:p>
          <a:p>
            <a:pPr marL="0" indent="0" eaLnBrk="1" hangingPunct="1">
              <a:lnSpc>
                <a:spcPts val="4500"/>
              </a:lnSpc>
              <a:spcBef>
                <a:spcPct val="0"/>
              </a:spcBef>
              <a:buFont typeface="Wingdings" pitchFamily="2" charset="2"/>
              <a:buNone/>
              <a:defRPr/>
            </a:pPr>
            <a:r>
              <a:rPr lang="zh-CN" altLang="zh-CN" sz="2800" kern="1200" dirty="0">
                <a:solidFill>
                  <a:srgbClr val="000000"/>
                </a:solidFill>
                <a:latin typeface="Arial" charset="0"/>
                <a:cs typeface="Arial" charset="0"/>
              </a:rPr>
              <a:t>–</a:t>
            </a:r>
            <a:r>
              <a:rPr lang="en-US" altLang="zh-CN" sz="2800" kern="1200" dirty="0">
                <a:solidFill>
                  <a:srgbClr val="000000"/>
                </a:solidFill>
                <a:latin typeface="Arial" charset="0"/>
                <a:cs typeface="Arial" charset="0"/>
              </a:rPr>
              <a:t> Circuit design &amp; Measurement results</a:t>
            </a:r>
          </a:p>
          <a:p>
            <a:pPr marL="0" indent="0" eaLnBrk="1" hangingPunct="1">
              <a:lnSpc>
                <a:spcPts val="4500"/>
              </a:lnSpc>
              <a:spcBef>
                <a:spcPts val="1200"/>
              </a:spcBef>
              <a:buFont typeface="Arial" charset="0"/>
              <a:buChar char="•"/>
              <a:defRPr/>
            </a:pPr>
            <a:r>
              <a:rPr lang="en-US" altLang="zh-CN" kern="1200" dirty="0">
                <a:solidFill>
                  <a:srgbClr val="000000"/>
                </a:solidFill>
                <a:latin typeface="Arial" charset="0"/>
                <a:cs typeface="Arial" charset="0"/>
              </a:rPr>
              <a:t> Conclusions</a:t>
            </a:r>
            <a:endParaRPr lang="en-US" altLang="zh-CN" sz="2800" kern="1200" dirty="0">
              <a:solidFill>
                <a:srgbClr val="000000"/>
              </a:solidFill>
              <a:latin typeface="Arial"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303213" y="177826"/>
            <a:ext cx="4980851" cy="661962"/>
          </a:xfrm>
        </p:spPr>
        <p:txBody>
          <a:bodyPr/>
          <a:lstStyle/>
          <a:p>
            <a:pPr algn="l"/>
            <a:r>
              <a:rPr lang="en-US" dirty="0" smtClean="0"/>
              <a:t>Die Micro-photograph</a:t>
            </a:r>
            <a:endParaRPr lang="en-GB" dirty="0" smtClean="0"/>
          </a:p>
        </p:txBody>
      </p:sp>
      <p:pic>
        <p:nvPicPr>
          <p:cNvPr id="53250" name="Picture 14" descr="I:\WU_Rui\Paper_submit\ASSCC_201206\ASSCC\fig\Meas\Real\die.emf"/>
          <p:cNvPicPr>
            <a:picLocks noChangeAspect="1" noChangeArrowheads="1"/>
          </p:cNvPicPr>
          <p:nvPr/>
        </p:nvPicPr>
        <p:blipFill>
          <a:blip r:embed="rId3"/>
          <a:srcRect/>
          <a:stretch>
            <a:fillRect/>
          </a:stretch>
        </p:blipFill>
        <p:spPr bwMode="auto">
          <a:xfrm>
            <a:off x="1763713" y="1003300"/>
            <a:ext cx="5651500" cy="5259388"/>
          </a:xfrm>
          <a:prstGeom prst="rect">
            <a:avLst/>
          </a:prstGeom>
          <a:noFill/>
          <a:ln w="9525">
            <a:noFill/>
            <a:miter lim="800000"/>
            <a:headEnd/>
            <a:tailEnd/>
          </a:ln>
        </p:spPr>
      </p:pic>
      <p:cxnSp>
        <p:nvCxnSpPr>
          <p:cNvPr id="53251" name="Straight Arrow Connector 2"/>
          <p:cNvCxnSpPr>
            <a:cxnSpLocks noChangeShapeType="1"/>
          </p:cNvCxnSpPr>
          <p:nvPr/>
        </p:nvCxnSpPr>
        <p:spPr bwMode="auto">
          <a:xfrm>
            <a:off x="1511300" y="1036638"/>
            <a:ext cx="0" cy="5187950"/>
          </a:xfrm>
          <a:prstGeom prst="straightConnector1">
            <a:avLst/>
          </a:prstGeom>
          <a:noFill/>
          <a:ln w="38100" algn="ctr">
            <a:solidFill>
              <a:srgbClr val="000000"/>
            </a:solidFill>
            <a:round/>
            <a:headEnd type="arrow" w="med" len="med"/>
            <a:tailEnd type="arrow" w="med" len="med"/>
          </a:ln>
        </p:spPr>
      </p:cxnSp>
      <p:cxnSp>
        <p:nvCxnSpPr>
          <p:cNvPr id="53252" name="Straight Connector 4"/>
          <p:cNvCxnSpPr>
            <a:cxnSpLocks noChangeShapeType="1"/>
          </p:cNvCxnSpPr>
          <p:nvPr/>
        </p:nvCxnSpPr>
        <p:spPr bwMode="auto">
          <a:xfrm>
            <a:off x="1331913" y="1036638"/>
            <a:ext cx="360362" cy="0"/>
          </a:xfrm>
          <a:prstGeom prst="line">
            <a:avLst/>
          </a:prstGeom>
          <a:noFill/>
          <a:ln w="38100" algn="ctr">
            <a:solidFill>
              <a:srgbClr val="000000"/>
            </a:solidFill>
            <a:round/>
            <a:headEnd/>
            <a:tailEnd/>
          </a:ln>
        </p:spPr>
      </p:cxnSp>
      <p:cxnSp>
        <p:nvCxnSpPr>
          <p:cNvPr id="53253" name="Straight Connector 18"/>
          <p:cNvCxnSpPr>
            <a:cxnSpLocks noChangeShapeType="1"/>
          </p:cNvCxnSpPr>
          <p:nvPr/>
        </p:nvCxnSpPr>
        <p:spPr bwMode="auto">
          <a:xfrm>
            <a:off x="1331913" y="6224588"/>
            <a:ext cx="360362" cy="0"/>
          </a:xfrm>
          <a:prstGeom prst="line">
            <a:avLst/>
          </a:prstGeom>
          <a:noFill/>
          <a:ln w="38100" algn="ctr">
            <a:solidFill>
              <a:srgbClr val="000000"/>
            </a:solidFill>
            <a:round/>
            <a:headEnd/>
            <a:tailEnd/>
          </a:ln>
        </p:spPr>
      </p:cxnSp>
      <p:sp>
        <p:nvSpPr>
          <p:cNvPr id="8" name="TextBox 6"/>
          <p:cNvSpPr txBox="1">
            <a:spLocks noChangeArrowheads="1"/>
          </p:cNvSpPr>
          <p:nvPr/>
        </p:nvSpPr>
        <p:spPr bwMode="auto">
          <a:xfrm rot="-5400000">
            <a:off x="673100" y="3152776"/>
            <a:ext cx="1597025" cy="584200"/>
          </a:xfrm>
          <a:prstGeom prst="rect">
            <a:avLst/>
          </a:prstGeom>
          <a:solidFill>
            <a:srgbClr val="FFFFFF"/>
          </a:solidFill>
          <a:ln>
            <a:noFill/>
          </a:ln>
          <a:extLst/>
        </p:spPr>
        <p:txBody>
          <a:bodyPr wrap="none">
            <a:spAutoFit/>
          </a:bodyPr>
          <a:lstStyle>
            <a:lvl1pPr eaLnBrk="0" hangingPunct="0">
              <a:defRPr kumimoji="1" sz="3600" b="1">
                <a:solidFill>
                  <a:schemeClr val="tx1"/>
                </a:solidFill>
                <a:latin typeface="Arial" charset="0"/>
                <a:ea typeface="宋体" pitchFamily="2" charset="-122"/>
              </a:defRPr>
            </a:lvl1pPr>
            <a:lvl2pPr marL="742950" indent="-285750" eaLnBrk="0" hangingPunct="0">
              <a:defRPr kumimoji="1" sz="3600" b="1">
                <a:solidFill>
                  <a:schemeClr val="tx1"/>
                </a:solidFill>
                <a:latin typeface="Arial" charset="0"/>
                <a:ea typeface="宋体" pitchFamily="2" charset="-122"/>
              </a:defRPr>
            </a:lvl2pPr>
            <a:lvl3pPr marL="1143000" indent="-228600" eaLnBrk="0" hangingPunct="0">
              <a:defRPr kumimoji="1" sz="3600" b="1">
                <a:solidFill>
                  <a:schemeClr val="tx1"/>
                </a:solidFill>
                <a:latin typeface="Arial" charset="0"/>
                <a:ea typeface="宋体" pitchFamily="2" charset="-122"/>
              </a:defRPr>
            </a:lvl3pPr>
            <a:lvl4pPr marL="1600200" indent="-228600" eaLnBrk="0" hangingPunct="0">
              <a:defRPr kumimoji="1" sz="3600" b="1">
                <a:solidFill>
                  <a:schemeClr val="tx1"/>
                </a:solidFill>
                <a:latin typeface="Arial" charset="0"/>
                <a:ea typeface="宋体" pitchFamily="2" charset="-122"/>
              </a:defRPr>
            </a:lvl4pPr>
            <a:lvl5pPr marL="2057400" indent="-228600" eaLnBrk="0" hangingPunct="0">
              <a:defRPr kumimoji="1" sz="3600" b="1">
                <a:solidFill>
                  <a:schemeClr val="tx1"/>
                </a:solidFill>
                <a:latin typeface="Arial" charset="0"/>
                <a:ea typeface="宋体" pitchFamily="2" charset="-122"/>
              </a:defRPr>
            </a:lvl5pPr>
            <a:lvl6pPr marL="2514600" indent="-228600" eaLnBrk="0" fontAlgn="base" hangingPunct="0">
              <a:spcBef>
                <a:spcPct val="0"/>
              </a:spcBef>
              <a:spcAft>
                <a:spcPct val="0"/>
              </a:spcAft>
              <a:defRPr kumimoji="1" sz="3600" b="1">
                <a:solidFill>
                  <a:schemeClr val="tx1"/>
                </a:solidFill>
                <a:latin typeface="Arial" charset="0"/>
                <a:ea typeface="宋体" pitchFamily="2" charset="-122"/>
              </a:defRPr>
            </a:lvl6pPr>
            <a:lvl7pPr marL="2971800" indent="-228600" eaLnBrk="0" fontAlgn="base" hangingPunct="0">
              <a:spcBef>
                <a:spcPct val="0"/>
              </a:spcBef>
              <a:spcAft>
                <a:spcPct val="0"/>
              </a:spcAft>
              <a:defRPr kumimoji="1" sz="3600" b="1">
                <a:solidFill>
                  <a:schemeClr val="tx1"/>
                </a:solidFill>
                <a:latin typeface="Arial" charset="0"/>
                <a:ea typeface="宋体" pitchFamily="2" charset="-122"/>
              </a:defRPr>
            </a:lvl7pPr>
            <a:lvl8pPr marL="3429000" indent="-228600" eaLnBrk="0" fontAlgn="base" hangingPunct="0">
              <a:spcBef>
                <a:spcPct val="0"/>
              </a:spcBef>
              <a:spcAft>
                <a:spcPct val="0"/>
              </a:spcAft>
              <a:defRPr kumimoji="1" sz="3600" b="1">
                <a:solidFill>
                  <a:schemeClr val="tx1"/>
                </a:solidFill>
                <a:latin typeface="Arial" charset="0"/>
                <a:ea typeface="宋体" pitchFamily="2" charset="-122"/>
              </a:defRPr>
            </a:lvl8pPr>
            <a:lvl9pPr marL="3886200" indent="-228600" eaLnBrk="0" fontAlgn="base" hangingPunct="0">
              <a:spcBef>
                <a:spcPct val="0"/>
              </a:spcBef>
              <a:spcAft>
                <a:spcPct val="0"/>
              </a:spcAft>
              <a:defRPr kumimoji="1" sz="3600" b="1">
                <a:solidFill>
                  <a:schemeClr val="tx1"/>
                </a:solidFill>
                <a:latin typeface="Arial" charset="0"/>
                <a:ea typeface="宋体" pitchFamily="2" charset="-122"/>
              </a:defRPr>
            </a:lvl9pPr>
          </a:lstStyle>
          <a:p>
            <a:pPr algn="ctr" eaLnBrk="1" fontAlgn="auto" hangingPunct="1">
              <a:spcBef>
                <a:spcPts val="0"/>
              </a:spcBef>
              <a:spcAft>
                <a:spcPts val="0"/>
              </a:spcAft>
              <a:defRPr/>
            </a:pPr>
            <a:r>
              <a:rPr lang="en-US" sz="3200" kern="0">
                <a:solidFill>
                  <a:srgbClr val="000000"/>
                </a:solidFill>
                <a:cs typeface="+mn-cs"/>
              </a:rPr>
              <a:t>700 </a:t>
            </a:r>
            <a:r>
              <a:rPr lang="en-US" sz="3200" kern="0">
                <a:solidFill>
                  <a:srgbClr val="000000"/>
                </a:solidFill>
                <a:latin typeface="Symbol" pitchFamily="18" charset="2"/>
                <a:cs typeface="+mn-cs"/>
              </a:rPr>
              <a:t>m</a:t>
            </a:r>
            <a:r>
              <a:rPr lang="en-US" sz="3200" kern="0">
                <a:solidFill>
                  <a:srgbClr val="000000"/>
                </a:solidFill>
                <a:cs typeface="+mn-cs"/>
              </a:rPr>
              <a:t>m</a:t>
            </a:r>
          </a:p>
        </p:txBody>
      </p:sp>
      <p:cxnSp>
        <p:nvCxnSpPr>
          <p:cNvPr id="53255" name="Straight Arrow Connector 6"/>
          <p:cNvCxnSpPr>
            <a:cxnSpLocks noChangeShapeType="1"/>
          </p:cNvCxnSpPr>
          <p:nvPr/>
        </p:nvCxnSpPr>
        <p:spPr bwMode="auto">
          <a:xfrm flipV="1">
            <a:off x="1763713" y="6443663"/>
            <a:ext cx="5616575" cy="0"/>
          </a:xfrm>
          <a:prstGeom prst="straightConnector1">
            <a:avLst/>
          </a:prstGeom>
          <a:noFill/>
          <a:ln w="38100" algn="ctr">
            <a:solidFill>
              <a:srgbClr val="000000"/>
            </a:solidFill>
            <a:round/>
            <a:headEnd type="arrow" w="med" len="med"/>
            <a:tailEnd type="arrow" w="med" len="med"/>
          </a:ln>
        </p:spPr>
      </p:cxnSp>
      <p:cxnSp>
        <p:nvCxnSpPr>
          <p:cNvPr id="53256" name="Straight Connector 23"/>
          <p:cNvCxnSpPr>
            <a:cxnSpLocks noChangeShapeType="1"/>
          </p:cNvCxnSpPr>
          <p:nvPr/>
        </p:nvCxnSpPr>
        <p:spPr bwMode="auto">
          <a:xfrm rot="-5400000">
            <a:off x="1583532" y="6442869"/>
            <a:ext cx="360362" cy="0"/>
          </a:xfrm>
          <a:prstGeom prst="line">
            <a:avLst/>
          </a:prstGeom>
          <a:noFill/>
          <a:ln w="38100" algn="ctr">
            <a:solidFill>
              <a:srgbClr val="000000"/>
            </a:solidFill>
            <a:round/>
            <a:headEnd/>
            <a:tailEnd/>
          </a:ln>
        </p:spPr>
      </p:cxnSp>
      <p:cxnSp>
        <p:nvCxnSpPr>
          <p:cNvPr id="53257" name="Straight Connector 24"/>
          <p:cNvCxnSpPr>
            <a:cxnSpLocks noChangeShapeType="1"/>
          </p:cNvCxnSpPr>
          <p:nvPr/>
        </p:nvCxnSpPr>
        <p:spPr bwMode="auto">
          <a:xfrm rot="-5400000">
            <a:off x="7200107" y="6442869"/>
            <a:ext cx="360362" cy="0"/>
          </a:xfrm>
          <a:prstGeom prst="line">
            <a:avLst/>
          </a:prstGeom>
          <a:noFill/>
          <a:ln w="38100" algn="ctr">
            <a:solidFill>
              <a:srgbClr val="000000"/>
            </a:solidFill>
            <a:round/>
            <a:headEnd/>
            <a:tailEnd/>
          </a:ln>
        </p:spPr>
      </p:cxnSp>
      <p:sp>
        <p:nvSpPr>
          <p:cNvPr id="12" name="TextBox 6"/>
          <p:cNvSpPr txBox="1">
            <a:spLocks noChangeArrowheads="1"/>
          </p:cNvSpPr>
          <p:nvPr/>
        </p:nvSpPr>
        <p:spPr bwMode="auto">
          <a:xfrm>
            <a:off x="3743325" y="6227763"/>
            <a:ext cx="1584325" cy="585787"/>
          </a:xfrm>
          <a:prstGeom prst="rect">
            <a:avLst/>
          </a:prstGeom>
          <a:solidFill>
            <a:srgbClr val="FFFFFF"/>
          </a:solidFill>
          <a:ln>
            <a:noFill/>
          </a:ln>
          <a:extLst/>
        </p:spPr>
        <p:txBody>
          <a:bodyPr wrap="none">
            <a:spAutoFit/>
          </a:bodyPr>
          <a:lstStyle>
            <a:lvl1pPr eaLnBrk="0" hangingPunct="0">
              <a:defRPr kumimoji="1" sz="3600" b="1">
                <a:solidFill>
                  <a:schemeClr val="tx1"/>
                </a:solidFill>
                <a:latin typeface="Arial" charset="0"/>
                <a:ea typeface="宋体" pitchFamily="2" charset="-122"/>
              </a:defRPr>
            </a:lvl1pPr>
            <a:lvl2pPr marL="742950" indent="-285750" eaLnBrk="0" hangingPunct="0">
              <a:defRPr kumimoji="1" sz="3600" b="1">
                <a:solidFill>
                  <a:schemeClr val="tx1"/>
                </a:solidFill>
                <a:latin typeface="Arial" charset="0"/>
                <a:ea typeface="宋体" pitchFamily="2" charset="-122"/>
              </a:defRPr>
            </a:lvl2pPr>
            <a:lvl3pPr marL="1143000" indent="-228600" eaLnBrk="0" hangingPunct="0">
              <a:defRPr kumimoji="1" sz="3600" b="1">
                <a:solidFill>
                  <a:schemeClr val="tx1"/>
                </a:solidFill>
                <a:latin typeface="Arial" charset="0"/>
                <a:ea typeface="宋体" pitchFamily="2" charset="-122"/>
              </a:defRPr>
            </a:lvl3pPr>
            <a:lvl4pPr marL="1600200" indent="-228600" eaLnBrk="0" hangingPunct="0">
              <a:defRPr kumimoji="1" sz="3600" b="1">
                <a:solidFill>
                  <a:schemeClr val="tx1"/>
                </a:solidFill>
                <a:latin typeface="Arial" charset="0"/>
                <a:ea typeface="宋体" pitchFamily="2" charset="-122"/>
              </a:defRPr>
            </a:lvl4pPr>
            <a:lvl5pPr marL="2057400" indent="-228600" eaLnBrk="0" hangingPunct="0">
              <a:defRPr kumimoji="1" sz="3600" b="1">
                <a:solidFill>
                  <a:schemeClr val="tx1"/>
                </a:solidFill>
                <a:latin typeface="Arial" charset="0"/>
                <a:ea typeface="宋体" pitchFamily="2" charset="-122"/>
              </a:defRPr>
            </a:lvl5pPr>
            <a:lvl6pPr marL="2514600" indent="-228600" eaLnBrk="0" fontAlgn="base" hangingPunct="0">
              <a:spcBef>
                <a:spcPct val="0"/>
              </a:spcBef>
              <a:spcAft>
                <a:spcPct val="0"/>
              </a:spcAft>
              <a:defRPr kumimoji="1" sz="3600" b="1">
                <a:solidFill>
                  <a:schemeClr val="tx1"/>
                </a:solidFill>
                <a:latin typeface="Arial" charset="0"/>
                <a:ea typeface="宋体" pitchFamily="2" charset="-122"/>
              </a:defRPr>
            </a:lvl6pPr>
            <a:lvl7pPr marL="2971800" indent="-228600" eaLnBrk="0" fontAlgn="base" hangingPunct="0">
              <a:spcBef>
                <a:spcPct val="0"/>
              </a:spcBef>
              <a:spcAft>
                <a:spcPct val="0"/>
              </a:spcAft>
              <a:defRPr kumimoji="1" sz="3600" b="1">
                <a:solidFill>
                  <a:schemeClr val="tx1"/>
                </a:solidFill>
                <a:latin typeface="Arial" charset="0"/>
                <a:ea typeface="宋体" pitchFamily="2" charset="-122"/>
              </a:defRPr>
            </a:lvl7pPr>
            <a:lvl8pPr marL="3429000" indent="-228600" eaLnBrk="0" fontAlgn="base" hangingPunct="0">
              <a:spcBef>
                <a:spcPct val="0"/>
              </a:spcBef>
              <a:spcAft>
                <a:spcPct val="0"/>
              </a:spcAft>
              <a:defRPr kumimoji="1" sz="3600" b="1">
                <a:solidFill>
                  <a:schemeClr val="tx1"/>
                </a:solidFill>
                <a:latin typeface="Arial" charset="0"/>
                <a:ea typeface="宋体" pitchFamily="2" charset="-122"/>
              </a:defRPr>
            </a:lvl8pPr>
            <a:lvl9pPr marL="3886200" indent="-228600" eaLnBrk="0" fontAlgn="base" hangingPunct="0">
              <a:spcBef>
                <a:spcPct val="0"/>
              </a:spcBef>
              <a:spcAft>
                <a:spcPct val="0"/>
              </a:spcAft>
              <a:defRPr kumimoji="1" sz="3600" b="1">
                <a:solidFill>
                  <a:schemeClr val="tx1"/>
                </a:solidFill>
                <a:latin typeface="Arial" charset="0"/>
                <a:ea typeface="宋体" pitchFamily="2" charset="-122"/>
              </a:defRPr>
            </a:lvl9pPr>
          </a:lstStyle>
          <a:p>
            <a:pPr algn="ctr" eaLnBrk="1" fontAlgn="auto" hangingPunct="1">
              <a:spcBef>
                <a:spcPts val="0"/>
              </a:spcBef>
              <a:spcAft>
                <a:spcPts val="0"/>
              </a:spcAft>
              <a:defRPr/>
            </a:pPr>
            <a:r>
              <a:rPr lang="en-US" sz="3200" kern="0" dirty="0">
                <a:solidFill>
                  <a:srgbClr val="000000"/>
                </a:solidFill>
                <a:cs typeface="+mn-cs"/>
              </a:rPr>
              <a:t>800 </a:t>
            </a:r>
            <a:r>
              <a:rPr lang="en-US" sz="3200" kern="0" dirty="0">
                <a:solidFill>
                  <a:srgbClr val="000000"/>
                </a:solidFill>
                <a:latin typeface="Symbol" pitchFamily="18" charset="2"/>
                <a:cs typeface="+mn-cs"/>
              </a:rPr>
              <a:t>m</a:t>
            </a:r>
            <a:r>
              <a:rPr lang="en-US" sz="3200" kern="0" dirty="0">
                <a:solidFill>
                  <a:srgbClr val="000000"/>
                </a:solidFill>
                <a:cs typeface="+mn-cs"/>
              </a:rPr>
              <a:t>m</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303213" y="177800"/>
            <a:ext cx="8058150" cy="661988"/>
          </a:xfrm>
        </p:spPr>
        <p:txBody>
          <a:bodyPr/>
          <a:lstStyle/>
          <a:p>
            <a:pPr algn="l"/>
            <a:r>
              <a:rPr lang="en-US" smtClean="0"/>
              <a:t>Measured Small-Signal S-parameter</a:t>
            </a:r>
            <a:endParaRPr lang="en-GB" smtClean="0"/>
          </a:p>
        </p:txBody>
      </p:sp>
      <p:pic>
        <p:nvPicPr>
          <p:cNvPr id="55298" name="Content Placeholder 7"/>
          <p:cNvPicPr>
            <a:picLocks noGrp="1" noChangeAspect="1"/>
          </p:cNvPicPr>
          <p:nvPr>
            <p:ph idx="1"/>
          </p:nvPr>
        </p:nvPicPr>
        <p:blipFill>
          <a:blip r:embed="rId3"/>
          <a:srcRect/>
          <a:stretch>
            <a:fillRect/>
          </a:stretch>
        </p:blipFill>
        <p:spPr>
          <a:xfrm>
            <a:off x="1404938" y="1020763"/>
            <a:ext cx="6154737" cy="5503862"/>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303213" y="177800"/>
            <a:ext cx="7380287" cy="661988"/>
          </a:xfrm>
        </p:spPr>
        <p:txBody>
          <a:bodyPr/>
          <a:lstStyle/>
          <a:p>
            <a:pPr algn="l"/>
            <a:r>
              <a:rPr lang="en-US" smtClean="0"/>
              <a:t>PA Performance vs V</a:t>
            </a:r>
            <a:r>
              <a:rPr lang="en-US" baseline="-25000" smtClean="0"/>
              <a:t>PA </a:t>
            </a:r>
            <a:r>
              <a:rPr lang="en-US" smtClean="0"/>
              <a:t>@60 GHz</a:t>
            </a:r>
            <a:endParaRPr lang="en-GB" smtClean="0"/>
          </a:p>
        </p:txBody>
      </p:sp>
      <p:graphicFrame>
        <p:nvGraphicFramePr>
          <p:cNvPr id="3" name="Chart 2"/>
          <p:cNvGraphicFramePr>
            <a:graphicFrameLocks/>
          </p:cNvGraphicFramePr>
          <p:nvPr/>
        </p:nvGraphicFramePr>
        <p:xfrm>
          <a:off x="1542151" y="944724"/>
          <a:ext cx="6456005" cy="523083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24"/>
          <p:cNvSpPr txBox="1"/>
          <p:nvPr/>
        </p:nvSpPr>
        <p:spPr>
          <a:xfrm rot="16200000">
            <a:off x="-423069" y="3013869"/>
            <a:ext cx="3438525" cy="522288"/>
          </a:xfrm>
          <a:prstGeom prst="rect">
            <a:avLst/>
          </a:prstGeom>
          <a:noFill/>
          <a:ln>
            <a:noFill/>
          </a:ln>
          <a:effectLst/>
        </p:spPr>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fontAlgn="auto">
              <a:spcBef>
                <a:spcPts val="0"/>
              </a:spcBef>
              <a:spcAft>
                <a:spcPts val="0"/>
              </a:spcAft>
              <a:defRPr/>
            </a:pPr>
            <a:r>
              <a:rPr kumimoji="0" lang="en-US" sz="2800" b="1" kern="0" dirty="0" err="1">
                <a:solidFill>
                  <a:srgbClr val="000000"/>
                </a:solidFill>
                <a:cs typeface="Arial" pitchFamily="34" charset="0"/>
              </a:rPr>
              <a:t>P</a:t>
            </a:r>
            <a:r>
              <a:rPr kumimoji="0" lang="en-US" sz="2800" b="1" kern="0" baseline="-25000" dirty="0" err="1">
                <a:solidFill>
                  <a:srgbClr val="000000"/>
                </a:solidFill>
                <a:cs typeface="Arial" pitchFamily="34" charset="0"/>
              </a:rPr>
              <a:t>sat</a:t>
            </a:r>
            <a:r>
              <a:rPr kumimoji="0" lang="en-US" sz="2800" b="1" kern="0" dirty="0">
                <a:solidFill>
                  <a:srgbClr val="000000"/>
                </a:solidFill>
                <a:cs typeface="Arial" pitchFamily="34" charset="0"/>
              </a:rPr>
              <a:t> and P</a:t>
            </a:r>
            <a:r>
              <a:rPr kumimoji="0" lang="en-US" sz="2800" b="1" kern="0" baseline="-25000" dirty="0">
                <a:solidFill>
                  <a:srgbClr val="000000"/>
                </a:solidFill>
                <a:cs typeface="Arial" pitchFamily="34" charset="0"/>
              </a:rPr>
              <a:t>1dB</a:t>
            </a:r>
            <a:r>
              <a:rPr kumimoji="0" lang="en-US" sz="2800" b="1" kern="0" dirty="0">
                <a:solidFill>
                  <a:srgbClr val="000000"/>
                </a:solidFill>
                <a:cs typeface="Arial" pitchFamily="34" charset="0"/>
              </a:rPr>
              <a:t> (</a:t>
            </a:r>
            <a:r>
              <a:rPr kumimoji="0" lang="en-US" sz="2800" b="1" kern="0" dirty="0" err="1">
                <a:solidFill>
                  <a:srgbClr val="000000"/>
                </a:solidFill>
                <a:cs typeface="Arial" pitchFamily="34" charset="0"/>
              </a:rPr>
              <a:t>dBm</a:t>
            </a:r>
            <a:r>
              <a:rPr kumimoji="0" lang="en-US" sz="2800" b="1" kern="0" dirty="0">
                <a:solidFill>
                  <a:srgbClr val="000000"/>
                </a:solidFill>
                <a:cs typeface="Arial" pitchFamily="34" charset="0"/>
              </a:rPr>
              <a:t>)</a:t>
            </a:r>
          </a:p>
        </p:txBody>
      </p:sp>
      <p:sp>
        <p:nvSpPr>
          <p:cNvPr id="6" name="TextBox 25"/>
          <p:cNvSpPr txBox="1"/>
          <p:nvPr/>
        </p:nvSpPr>
        <p:spPr>
          <a:xfrm>
            <a:off x="4100513" y="6057900"/>
            <a:ext cx="1335087" cy="523875"/>
          </a:xfrm>
          <a:prstGeom prst="rect">
            <a:avLst/>
          </a:prstGeom>
          <a:noFill/>
          <a:ln>
            <a:noFill/>
          </a:ln>
          <a:effectLst/>
        </p:spPr>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fontAlgn="auto">
              <a:spcBef>
                <a:spcPts val="0"/>
              </a:spcBef>
              <a:spcAft>
                <a:spcPts val="0"/>
              </a:spcAft>
              <a:defRPr/>
            </a:pPr>
            <a:r>
              <a:rPr kumimoji="0" lang="en-US" sz="2800" b="1" kern="0" dirty="0">
                <a:solidFill>
                  <a:srgbClr val="000000"/>
                </a:solidFill>
                <a:cs typeface="Arial" pitchFamily="34" charset="0"/>
              </a:rPr>
              <a:t>V</a:t>
            </a:r>
            <a:r>
              <a:rPr kumimoji="0" lang="en-US" sz="2800" b="1" kern="0" baseline="-25000" dirty="0">
                <a:solidFill>
                  <a:srgbClr val="000000"/>
                </a:solidFill>
                <a:cs typeface="Arial" pitchFamily="34" charset="0"/>
              </a:rPr>
              <a:t>PA</a:t>
            </a:r>
            <a:r>
              <a:rPr kumimoji="0" lang="en-US" sz="2800" b="1" kern="0" dirty="0">
                <a:solidFill>
                  <a:srgbClr val="000000"/>
                </a:solidFill>
                <a:cs typeface="Arial" pitchFamily="34" charset="0"/>
              </a:rPr>
              <a:t> (V)</a:t>
            </a:r>
          </a:p>
        </p:txBody>
      </p:sp>
      <p:sp>
        <p:nvSpPr>
          <p:cNvPr id="7" name="TextBox 26"/>
          <p:cNvSpPr txBox="1"/>
          <p:nvPr/>
        </p:nvSpPr>
        <p:spPr>
          <a:xfrm rot="16200000">
            <a:off x="7250906" y="2896394"/>
            <a:ext cx="2060575" cy="522288"/>
          </a:xfrm>
          <a:prstGeom prst="rect">
            <a:avLst/>
          </a:prstGeom>
          <a:noFill/>
          <a:ln>
            <a:noFill/>
          </a:ln>
          <a:effectLst/>
        </p:spPr>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fontAlgn="auto">
              <a:spcBef>
                <a:spcPts val="0"/>
              </a:spcBef>
              <a:spcAft>
                <a:spcPts val="0"/>
              </a:spcAft>
              <a:defRPr/>
            </a:pPr>
            <a:r>
              <a:rPr kumimoji="0" lang="en-US" sz="2800" b="1" kern="0" dirty="0" err="1">
                <a:solidFill>
                  <a:srgbClr val="000000"/>
                </a:solidFill>
                <a:cs typeface="Arial" pitchFamily="34" charset="0"/>
              </a:rPr>
              <a:t>PAE</a:t>
            </a:r>
            <a:r>
              <a:rPr kumimoji="0" lang="en-US" sz="2800" b="1" kern="0" baseline="-25000" dirty="0" err="1">
                <a:solidFill>
                  <a:srgbClr val="000000"/>
                </a:solidFill>
                <a:cs typeface="Arial" pitchFamily="34" charset="0"/>
              </a:rPr>
              <a:t>max</a:t>
            </a:r>
            <a:r>
              <a:rPr kumimoji="0" lang="en-US" sz="2800" b="1" kern="0" dirty="0">
                <a:solidFill>
                  <a:srgbClr val="000000"/>
                </a:solidFill>
                <a:cs typeface="Arial" pitchFamily="34" charset="0"/>
              </a:rPr>
              <a:t> (%)</a:t>
            </a:r>
          </a:p>
        </p:txBody>
      </p:sp>
      <p:sp>
        <p:nvSpPr>
          <p:cNvPr id="8" name="Oval 7"/>
          <p:cNvSpPr/>
          <p:nvPr/>
        </p:nvSpPr>
        <p:spPr>
          <a:xfrm>
            <a:off x="5808663" y="2646363"/>
            <a:ext cx="319087" cy="496887"/>
          </a:xfrm>
          <a:prstGeom prst="ellipse">
            <a:avLst/>
          </a:prstGeom>
          <a:noFill/>
          <a:ln w="25400" cap="flat" cmpd="sng" algn="ctr">
            <a:solidFill>
              <a:srgbClr val="000000"/>
            </a:solidFill>
            <a:prstDash val="dash"/>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defRPr/>
            </a:pPr>
            <a:endParaRPr kumimoji="0" lang="en-US" sz="2800" b="1" kern="0">
              <a:solidFill>
                <a:srgbClr val="FFFFFF"/>
              </a:solidFill>
            </a:endParaRPr>
          </a:p>
        </p:txBody>
      </p:sp>
      <p:cxnSp>
        <p:nvCxnSpPr>
          <p:cNvPr id="57351" name="Straight Arrow Connector 8"/>
          <p:cNvCxnSpPr>
            <a:cxnSpLocks noChangeShapeType="1"/>
            <a:stCxn id="8" idx="1"/>
          </p:cNvCxnSpPr>
          <p:nvPr/>
        </p:nvCxnSpPr>
        <p:spPr bwMode="auto">
          <a:xfrm flipH="1" flipV="1">
            <a:off x="5218113" y="2717800"/>
            <a:ext cx="636587" cy="1588"/>
          </a:xfrm>
          <a:prstGeom prst="straightConnector1">
            <a:avLst/>
          </a:prstGeom>
          <a:noFill/>
          <a:ln w="25400" algn="ctr">
            <a:solidFill>
              <a:srgbClr val="000000"/>
            </a:solidFill>
            <a:prstDash val="dash"/>
            <a:round/>
            <a:headEnd/>
            <a:tailEnd type="stealth" w="lg" len="lg"/>
          </a:ln>
        </p:spPr>
      </p:cxnSp>
      <p:sp>
        <p:nvSpPr>
          <p:cNvPr id="10" name="TextBox 30"/>
          <p:cNvSpPr txBox="1"/>
          <p:nvPr/>
        </p:nvSpPr>
        <p:spPr>
          <a:xfrm>
            <a:off x="5040313" y="2205038"/>
            <a:ext cx="866775" cy="495300"/>
          </a:xfrm>
          <a:prstGeom prst="rect">
            <a:avLst/>
          </a:prstGeom>
          <a:noFill/>
          <a:ln>
            <a:noFill/>
          </a:ln>
          <a:effectLst/>
        </p:spPr>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fontAlgn="auto">
              <a:spcBef>
                <a:spcPts val="0"/>
              </a:spcBef>
              <a:spcAft>
                <a:spcPts val="0"/>
              </a:spcAft>
              <a:defRPr/>
            </a:pPr>
            <a:r>
              <a:rPr kumimoji="0" lang="en-US" sz="2800" b="1" kern="0" dirty="0">
                <a:solidFill>
                  <a:srgbClr val="000000"/>
                </a:solidFill>
                <a:cs typeface="Arial" pitchFamily="34" charset="0"/>
              </a:rPr>
              <a:t>P</a:t>
            </a:r>
            <a:r>
              <a:rPr kumimoji="0" lang="en-US" sz="2800" b="1" kern="0" baseline="-25000" dirty="0">
                <a:solidFill>
                  <a:srgbClr val="000000"/>
                </a:solidFill>
                <a:cs typeface="Arial" pitchFamily="34" charset="0"/>
              </a:rPr>
              <a:t>1dB</a:t>
            </a:r>
            <a:endParaRPr kumimoji="0" lang="en-US" sz="2800" b="1" kern="0" dirty="0">
              <a:solidFill>
                <a:srgbClr val="000000"/>
              </a:solidFill>
              <a:cs typeface="Arial" pitchFamily="34" charset="0"/>
            </a:endParaRPr>
          </a:p>
        </p:txBody>
      </p:sp>
      <p:sp>
        <p:nvSpPr>
          <p:cNvPr id="11" name="TextBox 34"/>
          <p:cNvSpPr txBox="1"/>
          <p:nvPr/>
        </p:nvSpPr>
        <p:spPr>
          <a:xfrm>
            <a:off x="3733800" y="1401763"/>
            <a:ext cx="838200" cy="514350"/>
          </a:xfrm>
          <a:prstGeom prst="rect">
            <a:avLst/>
          </a:prstGeom>
          <a:noFill/>
          <a:ln>
            <a:noFill/>
          </a:ln>
          <a:effectLst/>
        </p:spPr>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fontAlgn="auto">
              <a:spcBef>
                <a:spcPts val="0"/>
              </a:spcBef>
              <a:spcAft>
                <a:spcPts val="0"/>
              </a:spcAft>
              <a:defRPr/>
            </a:pPr>
            <a:r>
              <a:rPr kumimoji="0" lang="en-US" sz="2800" b="1" kern="0" dirty="0" err="1">
                <a:solidFill>
                  <a:srgbClr val="000000"/>
                </a:solidFill>
                <a:cs typeface="Arial" pitchFamily="34" charset="0"/>
              </a:rPr>
              <a:t>P</a:t>
            </a:r>
            <a:r>
              <a:rPr kumimoji="0" lang="en-US" sz="2800" b="1" kern="0" baseline="-25000" dirty="0" err="1">
                <a:solidFill>
                  <a:srgbClr val="000000"/>
                </a:solidFill>
                <a:cs typeface="Arial" pitchFamily="34" charset="0"/>
              </a:rPr>
              <a:t>sat</a:t>
            </a:r>
            <a:endParaRPr kumimoji="0" lang="en-US" sz="2800" b="1" kern="0" dirty="0">
              <a:solidFill>
                <a:srgbClr val="000000"/>
              </a:solidFill>
              <a:cs typeface="Arial" pitchFamily="34" charset="0"/>
            </a:endParaRPr>
          </a:p>
        </p:txBody>
      </p:sp>
      <p:grpSp>
        <p:nvGrpSpPr>
          <p:cNvPr id="57354" name="Group 26"/>
          <p:cNvGrpSpPr>
            <a:grpSpLocks/>
          </p:cNvGrpSpPr>
          <p:nvPr/>
        </p:nvGrpSpPr>
        <p:grpSpPr bwMode="auto">
          <a:xfrm flipH="1" flipV="1">
            <a:off x="4624388" y="4286250"/>
            <a:ext cx="909637" cy="496888"/>
            <a:chOff x="2908318" y="2828925"/>
            <a:chExt cx="909667" cy="496956"/>
          </a:xfrm>
        </p:grpSpPr>
        <p:sp>
          <p:nvSpPr>
            <p:cNvPr id="13" name="Oval 12"/>
            <p:cNvSpPr/>
            <p:nvPr/>
          </p:nvSpPr>
          <p:spPr>
            <a:xfrm>
              <a:off x="3498887" y="2828925"/>
              <a:ext cx="319098" cy="496956"/>
            </a:xfrm>
            <a:prstGeom prst="ellipse">
              <a:avLst/>
            </a:prstGeom>
            <a:noFill/>
            <a:ln w="25400" cap="flat" cmpd="sng" algn="ctr">
              <a:solidFill>
                <a:srgbClr val="000000"/>
              </a:solidFill>
              <a:prstDash val="dash"/>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defRPr/>
              </a:pPr>
              <a:endParaRPr kumimoji="0" lang="en-US" sz="2800" b="1" kern="0">
                <a:solidFill>
                  <a:srgbClr val="FFFFFF"/>
                </a:solidFill>
              </a:endParaRPr>
            </a:p>
          </p:txBody>
        </p:sp>
        <p:cxnSp>
          <p:nvCxnSpPr>
            <p:cNvPr id="57359" name="Straight Arrow Connector 13"/>
            <p:cNvCxnSpPr>
              <a:cxnSpLocks noChangeShapeType="1"/>
              <a:stCxn id="13" idx="1"/>
            </p:cNvCxnSpPr>
            <p:nvPr/>
          </p:nvCxnSpPr>
          <p:spPr bwMode="auto">
            <a:xfrm flipH="1" flipV="1">
              <a:off x="2908318" y="2900373"/>
              <a:ext cx="636608" cy="1587"/>
            </a:xfrm>
            <a:prstGeom prst="straightConnector1">
              <a:avLst/>
            </a:prstGeom>
            <a:noFill/>
            <a:ln w="25400" algn="ctr">
              <a:solidFill>
                <a:srgbClr val="000000"/>
              </a:solidFill>
              <a:prstDash val="dash"/>
              <a:round/>
              <a:headEnd/>
              <a:tailEnd type="stealth" w="lg" len="lg"/>
            </a:ln>
          </p:spPr>
        </p:cxnSp>
      </p:grpSp>
      <p:sp>
        <p:nvSpPr>
          <p:cNvPr id="15" name="TextBox 37"/>
          <p:cNvSpPr txBox="1"/>
          <p:nvPr/>
        </p:nvSpPr>
        <p:spPr>
          <a:xfrm>
            <a:off x="4919663" y="4714875"/>
            <a:ext cx="1381125" cy="514350"/>
          </a:xfrm>
          <a:prstGeom prst="rect">
            <a:avLst/>
          </a:prstGeom>
          <a:noFill/>
          <a:ln>
            <a:noFill/>
          </a:ln>
          <a:effectLst/>
        </p:spPr>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fontAlgn="auto">
              <a:spcBef>
                <a:spcPts val="0"/>
              </a:spcBef>
              <a:spcAft>
                <a:spcPts val="0"/>
              </a:spcAft>
              <a:defRPr/>
            </a:pPr>
            <a:r>
              <a:rPr kumimoji="0" lang="en-US" sz="2800" b="1" kern="0">
                <a:solidFill>
                  <a:srgbClr val="000000"/>
                </a:solidFill>
                <a:cs typeface="Arial" pitchFamily="34" charset="0"/>
              </a:rPr>
              <a:t>PAE</a:t>
            </a:r>
            <a:r>
              <a:rPr kumimoji="0" lang="en-US" sz="2800" b="1" kern="0" baseline="-25000">
                <a:solidFill>
                  <a:srgbClr val="000000"/>
                </a:solidFill>
                <a:cs typeface="Arial" pitchFamily="34" charset="0"/>
              </a:rPr>
              <a:t>max</a:t>
            </a:r>
            <a:endParaRPr kumimoji="0" lang="en-US" sz="2800" b="1" kern="0">
              <a:solidFill>
                <a:srgbClr val="000000"/>
              </a:solidFill>
              <a:cs typeface="Arial" pitchFamily="34" charset="0"/>
            </a:endParaRPr>
          </a:p>
        </p:txBody>
      </p:sp>
      <p:sp>
        <p:nvSpPr>
          <p:cNvPr id="16" name="Oval 15"/>
          <p:cNvSpPr/>
          <p:nvPr/>
        </p:nvSpPr>
        <p:spPr>
          <a:xfrm>
            <a:off x="4464050" y="1879600"/>
            <a:ext cx="319088" cy="496888"/>
          </a:xfrm>
          <a:prstGeom prst="ellipse">
            <a:avLst/>
          </a:prstGeom>
          <a:noFill/>
          <a:ln w="25400" cap="flat" cmpd="sng" algn="ctr">
            <a:solidFill>
              <a:srgbClr val="000000"/>
            </a:solidFill>
            <a:prstDash val="dash"/>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defRPr/>
            </a:pPr>
            <a:endParaRPr kumimoji="0" lang="en-US" sz="2800" b="1" kern="0">
              <a:solidFill>
                <a:srgbClr val="FFFFFF"/>
              </a:solidFill>
            </a:endParaRPr>
          </a:p>
        </p:txBody>
      </p:sp>
      <p:cxnSp>
        <p:nvCxnSpPr>
          <p:cNvPr id="57357" name="Straight Arrow Connector 16"/>
          <p:cNvCxnSpPr>
            <a:cxnSpLocks noChangeShapeType="1"/>
            <a:stCxn id="16" idx="1"/>
          </p:cNvCxnSpPr>
          <p:nvPr/>
        </p:nvCxnSpPr>
        <p:spPr bwMode="auto">
          <a:xfrm flipH="1" flipV="1">
            <a:off x="3873500" y="1951038"/>
            <a:ext cx="636588" cy="0"/>
          </a:xfrm>
          <a:prstGeom prst="straightConnector1">
            <a:avLst/>
          </a:prstGeom>
          <a:noFill/>
          <a:ln w="25400" algn="ctr">
            <a:solidFill>
              <a:srgbClr val="000000"/>
            </a:solidFill>
            <a:prstDash val="dash"/>
            <a:round/>
            <a:headEnd/>
            <a:tailEnd type="stealth" w="lg" len="lg"/>
          </a:ln>
        </p:spPr>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2"/>
          <p:cNvGraphicFramePr>
            <a:graphicFrameLocks noChangeAspect="1"/>
          </p:cNvGraphicFramePr>
          <p:nvPr>
            <p:extLst>
              <p:ext uri="{D42A27DB-BD31-4B8C-83A1-F6EECF244321}">
                <p14:modId xmlns:p14="http://schemas.microsoft.com/office/powerpoint/2010/main" val="447876168"/>
              </p:ext>
            </p:extLst>
          </p:nvPr>
        </p:nvGraphicFramePr>
        <p:xfrm>
          <a:off x="704039" y="1160749"/>
          <a:ext cx="7706537" cy="5057489"/>
        </p:xfrm>
        <a:graphic>
          <a:graphicData uri="http://schemas.openxmlformats.org/drawingml/2006/chart">
            <c:chart xmlns:c="http://schemas.openxmlformats.org/drawingml/2006/chart" xmlns:r="http://schemas.openxmlformats.org/officeDocument/2006/relationships" r:id="rId3"/>
          </a:graphicData>
        </a:graphic>
      </p:graphicFrame>
      <p:sp>
        <p:nvSpPr>
          <p:cNvPr id="59393" name="Title 1"/>
          <p:cNvSpPr>
            <a:spLocks noGrp="1"/>
          </p:cNvSpPr>
          <p:nvPr>
            <p:ph type="title"/>
          </p:nvPr>
        </p:nvSpPr>
        <p:spPr>
          <a:xfrm>
            <a:off x="303213" y="177800"/>
            <a:ext cx="6519862" cy="661988"/>
          </a:xfrm>
        </p:spPr>
        <p:txBody>
          <a:bodyPr/>
          <a:lstStyle/>
          <a:p>
            <a:pPr algn="l"/>
            <a:r>
              <a:rPr lang="en-US" smtClean="0"/>
              <a:t>Measured Lifetime of the PA </a:t>
            </a:r>
            <a:endParaRPr lang="en-GB" smtClean="0"/>
          </a:p>
        </p:txBody>
      </p:sp>
      <p:grpSp>
        <p:nvGrpSpPr>
          <p:cNvPr id="59394" name="Group 2"/>
          <p:cNvGrpSpPr>
            <a:grpSpLocks/>
          </p:cNvGrpSpPr>
          <p:nvPr/>
        </p:nvGrpSpPr>
        <p:grpSpPr bwMode="auto">
          <a:xfrm>
            <a:off x="447675" y="1440892"/>
            <a:ext cx="7962901" cy="5301221"/>
            <a:chOff x="-8976" y="369331"/>
            <a:chExt cx="7962869" cy="5301250"/>
          </a:xfrm>
        </p:grpSpPr>
        <p:sp>
          <p:nvSpPr>
            <p:cNvPr id="6" name="TextBox 6"/>
            <p:cNvSpPr txBox="1"/>
            <p:nvPr/>
          </p:nvSpPr>
          <p:spPr>
            <a:xfrm rot="16200000">
              <a:off x="-601119" y="2171713"/>
              <a:ext cx="1708159" cy="523873"/>
            </a:xfrm>
            <a:prstGeom prst="rect">
              <a:avLst/>
            </a:prstGeom>
            <a:noFill/>
            <a:ln>
              <a:noFill/>
            </a:ln>
            <a:effectLst/>
          </p:spPr>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fontAlgn="auto">
                <a:spcBef>
                  <a:spcPts val="0"/>
                </a:spcBef>
                <a:spcAft>
                  <a:spcPts val="0"/>
                </a:spcAft>
                <a:defRPr/>
              </a:pPr>
              <a:r>
                <a:rPr kumimoji="0" lang="en-US" sz="2800" b="1" kern="0" dirty="0">
                  <a:solidFill>
                    <a:srgbClr val="000000"/>
                  </a:solidFill>
                  <a:cs typeface="Arial" pitchFamily="34" charset="0"/>
                </a:rPr>
                <a:t>∆</a:t>
              </a:r>
              <a:r>
                <a:rPr kumimoji="0" lang="en-US" sz="2800" b="1" kern="0" dirty="0" smtClean="0">
                  <a:solidFill>
                    <a:srgbClr val="000000"/>
                  </a:solidFill>
                  <a:cs typeface="Arial" pitchFamily="34" charset="0"/>
                </a:rPr>
                <a:t>I</a:t>
              </a:r>
              <a:r>
                <a:rPr kumimoji="0" lang="en-US" sz="2800" b="1" kern="0" baseline="-25000" dirty="0" smtClean="0">
                  <a:solidFill>
                    <a:srgbClr val="000000"/>
                  </a:solidFill>
                  <a:cs typeface="Arial" pitchFamily="34" charset="0"/>
                </a:rPr>
                <a:t>DSat</a:t>
              </a:r>
              <a:r>
                <a:rPr kumimoji="0" lang="en-US" sz="2800" b="1" kern="0" dirty="0" smtClean="0">
                  <a:solidFill>
                    <a:srgbClr val="000000"/>
                  </a:solidFill>
                  <a:cs typeface="Arial" pitchFamily="34" charset="0"/>
                </a:rPr>
                <a:t> </a:t>
              </a:r>
              <a:r>
                <a:rPr kumimoji="0" lang="en-US" sz="2800" b="1" kern="0" dirty="0">
                  <a:solidFill>
                    <a:srgbClr val="000000"/>
                  </a:solidFill>
                  <a:cs typeface="Arial" pitchFamily="34" charset="0"/>
                </a:rPr>
                <a:t>(%)</a:t>
              </a:r>
            </a:p>
          </p:txBody>
        </p:sp>
        <p:sp>
          <p:nvSpPr>
            <p:cNvPr id="7" name="TextBox 7"/>
            <p:cNvSpPr txBox="1"/>
            <p:nvPr/>
          </p:nvSpPr>
          <p:spPr>
            <a:xfrm>
              <a:off x="3621623" y="5146703"/>
              <a:ext cx="1563681" cy="523878"/>
            </a:xfrm>
            <a:prstGeom prst="rect">
              <a:avLst/>
            </a:prstGeom>
            <a:noFill/>
            <a:ln>
              <a:noFill/>
            </a:ln>
            <a:effectLst/>
          </p:spPr>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fontAlgn="auto">
                <a:spcBef>
                  <a:spcPts val="0"/>
                </a:spcBef>
                <a:spcAft>
                  <a:spcPts val="0"/>
                </a:spcAft>
                <a:defRPr/>
              </a:pPr>
              <a:r>
                <a:rPr kumimoji="0" lang="en-US" sz="2800" b="1" kern="0" dirty="0">
                  <a:solidFill>
                    <a:srgbClr val="000000"/>
                  </a:solidFill>
                  <a:cs typeface="Arial" pitchFamily="34" charset="0"/>
                </a:rPr>
                <a:t>Time (s)</a:t>
              </a:r>
            </a:p>
          </p:txBody>
        </p:sp>
        <p:sp>
          <p:nvSpPr>
            <p:cNvPr id="8" name="TextBox 8"/>
            <p:cNvSpPr txBox="1"/>
            <p:nvPr/>
          </p:nvSpPr>
          <p:spPr>
            <a:xfrm>
              <a:off x="1616158" y="369331"/>
              <a:ext cx="3543286" cy="1015669"/>
            </a:xfrm>
            <a:prstGeom prst="rect">
              <a:avLst/>
            </a:prstGeom>
            <a:solidFill>
              <a:srgbClr val="FFFFFF"/>
            </a:solidFill>
            <a:ln w="25400">
              <a:solidFill>
                <a:srgbClr val="000000"/>
              </a:solidFill>
            </a:ln>
            <a:effectLst/>
          </p:spPr>
          <p:txBody>
            <a:bodyP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fontAlgn="auto">
                <a:spcBef>
                  <a:spcPts val="0"/>
                </a:spcBef>
                <a:spcAft>
                  <a:spcPts val="0"/>
                </a:spcAft>
                <a:defRPr/>
              </a:pPr>
              <a:r>
                <a:rPr kumimoji="0" lang="en-US" sz="2000" b="1" kern="0" dirty="0">
                  <a:solidFill>
                    <a:srgbClr val="000000"/>
                  </a:solidFill>
                  <a:cs typeface="Arial" pitchFamily="34" charset="0"/>
                </a:rPr>
                <a:t>      </a:t>
              </a:r>
              <a:r>
                <a:rPr kumimoji="0" lang="en-US" sz="2000" b="1" kern="0" dirty="0" smtClean="0">
                  <a:solidFill>
                    <a:srgbClr val="000000"/>
                  </a:solidFill>
                  <a:cs typeface="Arial" pitchFamily="34" charset="0"/>
                </a:rPr>
                <a:t>V</a:t>
              </a:r>
              <a:r>
                <a:rPr kumimoji="0" lang="en-US" sz="2000" b="1" kern="0" baseline="-25000" dirty="0" smtClean="0">
                  <a:solidFill>
                    <a:srgbClr val="000000"/>
                  </a:solidFill>
                  <a:cs typeface="Arial" pitchFamily="34" charset="0"/>
                </a:rPr>
                <a:t>PA</a:t>
              </a:r>
              <a:r>
                <a:rPr kumimoji="0" lang="en-US" sz="2000" b="1" kern="0" dirty="0" smtClean="0">
                  <a:solidFill>
                    <a:srgbClr val="000000"/>
                  </a:solidFill>
                  <a:cs typeface="Arial" pitchFamily="34" charset="0"/>
                </a:rPr>
                <a:t>=1.00 </a:t>
              </a:r>
              <a:r>
                <a:rPr kumimoji="0" lang="en-US" sz="2000" b="1" kern="0" dirty="0">
                  <a:solidFill>
                    <a:srgbClr val="000000"/>
                  </a:solidFill>
                  <a:cs typeface="Arial" pitchFamily="34" charset="0"/>
                </a:rPr>
                <a:t>V, P</a:t>
              </a:r>
              <a:r>
                <a:rPr kumimoji="0" lang="en-US" sz="2000" b="1" kern="0" baseline="-25000" dirty="0">
                  <a:solidFill>
                    <a:srgbClr val="000000"/>
                  </a:solidFill>
                  <a:cs typeface="Arial" pitchFamily="34" charset="0"/>
                </a:rPr>
                <a:t>out</a:t>
              </a:r>
              <a:r>
                <a:rPr kumimoji="0" lang="en-US" sz="2000" b="1" kern="0" dirty="0">
                  <a:solidFill>
                    <a:srgbClr val="000000"/>
                  </a:solidFill>
                  <a:cs typeface="Arial" pitchFamily="34" charset="0"/>
                </a:rPr>
                <a:t>=10 </a:t>
              </a:r>
              <a:r>
                <a:rPr kumimoji="0" lang="en-US" sz="2000" b="1" kern="0" dirty="0" err="1">
                  <a:solidFill>
                    <a:srgbClr val="000000"/>
                  </a:solidFill>
                  <a:cs typeface="Arial" pitchFamily="34" charset="0"/>
                </a:rPr>
                <a:t>dBm</a:t>
              </a:r>
              <a:endParaRPr kumimoji="0" lang="en-US" sz="2000" b="1" kern="0" dirty="0">
                <a:solidFill>
                  <a:srgbClr val="000000"/>
                </a:solidFill>
                <a:cs typeface="Arial" pitchFamily="34" charset="0"/>
              </a:endParaRPr>
            </a:p>
            <a:p>
              <a:pPr algn="ctr" fontAlgn="auto">
                <a:spcBef>
                  <a:spcPts val="0"/>
                </a:spcBef>
                <a:spcAft>
                  <a:spcPts val="0"/>
                </a:spcAft>
                <a:defRPr/>
              </a:pPr>
              <a:r>
                <a:rPr kumimoji="0" lang="en-US" sz="2000" b="1" kern="0" dirty="0">
                  <a:solidFill>
                    <a:prstClr val="black"/>
                  </a:solidFill>
                  <a:cs typeface="Arial" pitchFamily="34" charset="0"/>
                </a:rPr>
                <a:t>    </a:t>
              </a:r>
              <a:r>
                <a:rPr kumimoji="0" lang="en-US" sz="2000" b="1" kern="0" dirty="0" smtClean="0">
                  <a:solidFill>
                    <a:prstClr val="black"/>
                  </a:solidFill>
                  <a:cs typeface="Arial" pitchFamily="34" charset="0"/>
                </a:rPr>
                <a:t>V</a:t>
              </a:r>
              <a:r>
                <a:rPr kumimoji="0" lang="en-US" sz="2000" b="1" kern="0" baseline="-25000" dirty="0" smtClean="0">
                  <a:solidFill>
                    <a:prstClr val="black"/>
                  </a:solidFill>
                  <a:cs typeface="Arial" pitchFamily="34" charset="0"/>
                </a:rPr>
                <a:t>PA</a:t>
              </a:r>
              <a:r>
                <a:rPr kumimoji="0" lang="en-US" sz="2000" b="1" kern="0" dirty="0" smtClean="0">
                  <a:solidFill>
                    <a:prstClr val="black"/>
                  </a:solidFill>
                  <a:cs typeface="Arial" pitchFamily="34" charset="0"/>
                </a:rPr>
                <a:t>=1.00 </a:t>
              </a:r>
              <a:r>
                <a:rPr kumimoji="0" lang="en-US" sz="2000" b="1" kern="0" dirty="0">
                  <a:solidFill>
                    <a:prstClr val="black"/>
                  </a:solidFill>
                  <a:cs typeface="Arial" pitchFamily="34" charset="0"/>
                </a:rPr>
                <a:t>V, P</a:t>
              </a:r>
              <a:r>
                <a:rPr kumimoji="0" lang="en-US" sz="2000" b="1" kern="0" baseline="-25000" dirty="0">
                  <a:solidFill>
                    <a:prstClr val="black"/>
                  </a:solidFill>
                  <a:cs typeface="Arial" pitchFamily="34" charset="0"/>
                </a:rPr>
                <a:t>out</a:t>
              </a:r>
              <a:r>
                <a:rPr kumimoji="0" lang="en-US" sz="2000" b="1" kern="0" dirty="0">
                  <a:solidFill>
                    <a:prstClr val="black"/>
                  </a:solidFill>
                  <a:cs typeface="Arial" pitchFamily="34" charset="0"/>
                </a:rPr>
                <a:t>=5 </a:t>
              </a:r>
              <a:r>
                <a:rPr kumimoji="0" lang="en-US" sz="2000" b="1" kern="0" dirty="0" err="1">
                  <a:solidFill>
                    <a:prstClr val="black"/>
                  </a:solidFill>
                  <a:cs typeface="Arial" pitchFamily="34" charset="0"/>
                </a:rPr>
                <a:t>dBm</a:t>
              </a:r>
              <a:endParaRPr kumimoji="0" lang="en-US" sz="2000" b="1" kern="0" dirty="0">
                <a:solidFill>
                  <a:prstClr val="black"/>
                </a:solidFill>
                <a:cs typeface="Arial" pitchFamily="34" charset="0"/>
              </a:endParaRPr>
            </a:p>
            <a:p>
              <a:pPr algn="ctr" fontAlgn="auto">
                <a:spcBef>
                  <a:spcPts val="0"/>
                </a:spcBef>
                <a:spcAft>
                  <a:spcPts val="0"/>
                </a:spcAft>
                <a:defRPr/>
              </a:pPr>
              <a:r>
                <a:rPr kumimoji="0" lang="en-US" sz="2000" b="1" kern="0" dirty="0">
                  <a:solidFill>
                    <a:prstClr val="black"/>
                  </a:solidFill>
                  <a:cs typeface="Arial" pitchFamily="34" charset="0"/>
                </a:rPr>
                <a:t>    </a:t>
              </a:r>
              <a:r>
                <a:rPr kumimoji="0" lang="en-US" sz="2000" b="1" kern="0" dirty="0" smtClean="0">
                  <a:solidFill>
                    <a:prstClr val="black"/>
                  </a:solidFill>
                  <a:cs typeface="Arial" pitchFamily="34" charset="0"/>
                </a:rPr>
                <a:t>V</a:t>
              </a:r>
              <a:r>
                <a:rPr kumimoji="0" lang="en-US" sz="2000" b="1" kern="0" baseline="-25000" dirty="0" smtClean="0">
                  <a:solidFill>
                    <a:prstClr val="black"/>
                  </a:solidFill>
                  <a:cs typeface="Arial" pitchFamily="34" charset="0"/>
                </a:rPr>
                <a:t>PA</a:t>
              </a:r>
              <a:r>
                <a:rPr kumimoji="0" lang="en-US" sz="2000" b="1" kern="0" dirty="0" smtClean="0">
                  <a:solidFill>
                    <a:prstClr val="black"/>
                  </a:solidFill>
                  <a:cs typeface="Arial" pitchFamily="34" charset="0"/>
                </a:rPr>
                <a:t>=0.75 </a:t>
              </a:r>
              <a:r>
                <a:rPr kumimoji="0" lang="en-US" sz="2000" b="1" kern="0" dirty="0">
                  <a:solidFill>
                    <a:prstClr val="black"/>
                  </a:solidFill>
                  <a:cs typeface="Arial" pitchFamily="34" charset="0"/>
                </a:rPr>
                <a:t>V, P</a:t>
              </a:r>
              <a:r>
                <a:rPr kumimoji="0" lang="en-US" sz="2000" b="1" kern="0" baseline="-25000" dirty="0">
                  <a:solidFill>
                    <a:prstClr val="black"/>
                  </a:solidFill>
                  <a:cs typeface="Arial" pitchFamily="34" charset="0"/>
                </a:rPr>
                <a:t>out</a:t>
              </a:r>
              <a:r>
                <a:rPr kumimoji="0" lang="en-US" sz="2000" b="1" kern="0" dirty="0">
                  <a:solidFill>
                    <a:prstClr val="black"/>
                  </a:solidFill>
                  <a:cs typeface="Arial" pitchFamily="34" charset="0"/>
                </a:rPr>
                <a:t>=5 </a:t>
              </a:r>
              <a:r>
                <a:rPr kumimoji="0" lang="en-US" sz="2000" b="1" kern="0" dirty="0" err="1">
                  <a:solidFill>
                    <a:prstClr val="black"/>
                  </a:solidFill>
                  <a:cs typeface="Arial" pitchFamily="34" charset="0"/>
                </a:rPr>
                <a:t>dBm</a:t>
              </a:r>
              <a:endParaRPr kumimoji="0" lang="en-US" sz="2000" b="1" kern="0" dirty="0">
                <a:solidFill>
                  <a:prstClr val="black"/>
                </a:solidFill>
                <a:cs typeface="Arial" pitchFamily="34" charset="0"/>
              </a:endParaRPr>
            </a:p>
          </p:txBody>
        </p:sp>
        <p:sp>
          <p:nvSpPr>
            <p:cNvPr id="9" name="TextBox 13"/>
            <p:cNvSpPr txBox="1"/>
            <p:nvPr/>
          </p:nvSpPr>
          <p:spPr>
            <a:xfrm>
              <a:off x="705396" y="4695851"/>
              <a:ext cx="1457319" cy="523878"/>
            </a:xfrm>
            <a:prstGeom prst="rect">
              <a:avLst/>
            </a:prstGeom>
            <a:solidFill>
              <a:srgbClr val="FFFFFF"/>
            </a:solidFill>
            <a:ln>
              <a:noFill/>
            </a:ln>
            <a:effectLst/>
          </p:spPr>
          <p:txBody>
            <a:bodyP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fontAlgn="auto">
                <a:spcBef>
                  <a:spcPts val="0"/>
                </a:spcBef>
                <a:spcAft>
                  <a:spcPts val="0"/>
                </a:spcAft>
                <a:defRPr/>
              </a:pPr>
              <a:r>
                <a:rPr kumimoji="0" lang="en-US" sz="2800" b="1" kern="0" dirty="0">
                  <a:solidFill>
                    <a:srgbClr val="000000"/>
                  </a:solidFill>
                  <a:cs typeface="Arial" pitchFamily="34" charset="0"/>
                </a:rPr>
                <a:t>1</a:t>
              </a:r>
            </a:p>
          </p:txBody>
        </p:sp>
        <p:sp>
          <p:nvSpPr>
            <p:cNvPr id="10" name="TextBox 14"/>
            <p:cNvSpPr txBox="1"/>
            <p:nvPr/>
          </p:nvSpPr>
          <p:spPr>
            <a:xfrm>
              <a:off x="1943641" y="4695851"/>
              <a:ext cx="1333495" cy="523878"/>
            </a:xfrm>
            <a:prstGeom prst="rect">
              <a:avLst/>
            </a:prstGeom>
            <a:solidFill>
              <a:srgbClr val="FFFFFF"/>
            </a:solidFill>
            <a:ln>
              <a:noFill/>
            </a:ln>
            <a:effectLst/>
          </p:spPr>
          <p:txBody>
            <a:bodyP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fontAlgn="auto">
                <a:spcBef>
                  <a:spcPts val="0"/>
                </a:spcBef>
                <a:spcAft>
                  <a:spcPts val="0"/>
                </a:spcAft>
                <a:defRPr/>
              </a:pPr>
              <a:r>
                <a:rPr kumimoji="0" lang="en-US" sz="2800" b="1" kern="0" dirty="0">
                  <a:solidFill>
                    <a:srgbClr val="000000"/>
                  </a:solidFill>
                  <a:cs typeface="Arial" pitchFamily="34" charset="0"/>
                </a:rPr>
                <a:t>10</a:t>
              </a:r>
              <a:r>
                <a:rPr kumimoji="0" lang="en-US" sz="2800" b="1" kern="0" baseline="30000" dirty="0">
                  <a:solidFill>
                    <a:srgbClr val="000000"/>
                  </a:solidFill>
                  <a:cs typeface="Arial" pitchFamily="34" charset="0"/>
                </a:rPr>
                <a:t>2</a:t>
              </a:r>
            </a:p>
          </p:txBody>
        </p:sp>
        <p:sp>
          <p:nvSpPr>
            <p:cNvPr id="11" name="TextBox 19"/>
            <p:cNvSpPr txBox="1"/>
            <p:nvPr/>
          </p:nvSpPr>
          <p:spPr>
            <a:xfrm>
              <a:off x="3134262" y="4695851"/>
              <a:ext cx="1333495" cy="523878"/>
            </a:xfrm>
            <a:prstGeom prst="rect">
              <a:avLst/>
            </a:prstGeom>
            <a:solidFill>
              <a:srgbClr val="FFFFFF"/>
            </a:solidFill>
            <a:ln>
              <a:noFill/>
            </a:ln>
            <a:effectLst/>
          </p:spPr>
          <p:txBody>
            <a:bodyP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fontAlgn="auto">
                <a:spcBef>
                  <a:spcPts val="0"/>
                </a:spcBef>
                <a:spcAft>
                  <a:spcPts val="0"/>
                </a:spcAft>
                <a:defRPr/>
              </a:pPr>
              <a:r>
                <a:rPr kumimoji="0" lang="en-US" sz="2800" b="1" kern="0">
                  <a:solidFill>
                    <a:srgbClr val="000000"/>
                  </a:solidFill>
                  <a:cs typeface="Arial" pitchFamily="34" charset="0"/>
                </a:rPr>
                <a:t>10</a:t>
              </a:r>
              <a:r>
                <a:rPr kumimoji="0" lang="en-US" sz="2800" b="1" kern="0" baseline="30000">
                  <a:solidFill>
                    <a:srgbClr val="000000"/>
                  </a:solidFill>
                  <a:cs typeface="Arial" pitchFamily="34" charset="0"/>
                </a:rPr>
                <a:t>4</a:t>
              </a:r>
            </a:p>
          </p:txBody>
        </p:sp>
        <p:sp>
          <p:nvSpPr>
            <p:cNvPr id="12" name="TextBox 20"/>
            <p:cNvSpPr txBox="1"/>
            <p:nvPr/>
          </p:nvSpPr>
          <p:spPr>
            <a:xfrm>
              <a:off x="4324882" y="4695851"/>
              <a:ext cx="1333495" cy="523878"/>
            </a:xfrm>
            <a:prstGeom prst="rect">
              <a:avLst/>
            </a:prstGeom>
            <a:solidFill>
              <a:srgbClr val="FFFFFF"/>
            </a:solidFill>
            <a:ln>
              <a:noFill/>
            </a:ln>
            <a:effectLst/>
          </p:spPr>
          <p:txBody>
            <a:bodyP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fontAlgn="auto">
                <a:spcBef>
                  <a:spcPts val="0"/>
                </a:spcBef>
                <a:spcAft>
                  <a:spcPts val="0"/>
                </a:spcAft>
                <a:defRPr/>
              </a:pPr>
              <a:r>
                <a:rPr kumimoji="0" lang="en-US" sz="2800" b="1" kern="0">
                  <a:solidFill>
                    <a:srgbClr val="000000"/>
                  </a:solidFill>
                  <a:cs typeface="Arial" pitchFamily="34" charset="0"/>
                </a:rPr>
                <a:t>10</a:t>
              </a:r>
              <a:r>
                <a:rPr kumimoji="0" lang="en-US" sz="2800" b="1" kern="0" baseline="30000">
                  <a:solidFill>
                    <a:srgbClr val="000000"/>
                  </a:solidFill>
                  <a:cs typeface="Arial" pitchFamily="34" charset="0"/>
                </a:rPr>
                <a:t>6</a:t>
              </a:r>
            </a:p>
          </p:txBody>
        </p:sp>
        <p:sp>
          <p:nvSpPr>
            <p:cNvPr id="13" name="TextBox 21"/>
            <p:cNvSpPr txBox="1"/>
            <p:nvPr/>
          </p:nvSpPr>
          <p:spPr>
            <a:xfrm>
              <a:off x="5477402" y="4695851"/>
              <a:ext cx="1333495" cy="523878"/>
            </a:xfrm>
            <a:prstGeom prst="rect">
              <a:avLst/>
            </a:prstGeom>
            <a:solidFill>
              <a:srgbClr val="FFFFFF"/>
            </a:solidFill>
            <a:ln>
              <a:noFill/>
            </a:ln>
            <a:effectLst/>
          </p:spPr>
          <p:txBody>
            <a:bodyP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fontAlgn="auto">
                <a:spcBef>
                  <a:spcPts val="0"/>
                </a:spcBef>
                <a:spcAft>
                  <a:spcPts val="0"/>
                </a:spcAft>
                <a:defRPr/>
              </a:pPr>
              <a:r>
                <a:rPr kumimoji="0" lang="en-US" sz="2800" b="1" kern="0">
                  <a:solidFill>
                    <a:srgbClr val="000000"/>
                  </a:solidFill>
                  <a:cs typeface="Arial" pitchFamily="34" charset="0"/>
                </a:rPr>
                <a:t>10</a:t>
              </a:r>
              <a:r>
                <a:rPr kumimoji="0" lang="en-US" sz="2800" b="1" kern="0" baseline="30000">
                  <a:solidFill>
                    <a:srgbClr val="000000"/>
                  </a:solidFill>
                  <a:cs typeface="Arial" pitchFamily="34" charset="0"/>
                </a:rPr>
                <a:t>8</a:t>
              </a:r>
            </a:p>
          </p:txBody>
        </p:sp>
        <p:sp>
          <p:nvSpPr>
            <p:cNvPr id="14" name="TextBox 22"/>
            <p:cNvSpPr txBox="1"/>
            <p:nvPr/>
          </p:nvSpPr>
          <p:spPr>
            <a:xfrm>
              <a:off x="6620398" y="4695851"/>
              <a:ext cx="1333495" cy="523878"/>
            </a:xfrm>
            <a:prstGeom prst="rect">
              <a:avLst/>
            </a:prstGeom>
            <a:solidFill>
              <a:srgbClr val="FFFFFF"/>
            </a:solidFill>
            <a:ln>
              <a:noFill/>
            </a:ln>
            <a:effectLst/>
          </p:spPr>
          <p:txBody>
            <a:bodyP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fontAlgn="auto">
                <a:spcBef>
                  <a:spcPts val="0"/>
                </a:spcBef>
                <a:spcAft>
                  <a:spcPts val="0"/>
                </a:spcAft>
                <a:defRPr/>
              </a:pPr>
              <a:r>
                <a:rPr kumimoji="0" lang="en-US" sz="2800" b="1" kern="0">
                  <a:solidFill>
                    <a:srgbClr val="000000"/>
                  </a:solidFill>
                  <a:cs typeface="Arial" pitchFamily="34" charset="0"/>
                </a:rPr>
                <a:t>10</a:t>
              </a:r>
              <a:r>
                <a:rPr kumimoji="0" lang="en-US" sz="2800" b="1" kern="0" baseline="30000">
                  <a:solidFill>
                    <a:srgbClr val="000000"/>
                  </a:solidFill>
                  <a:cs typeface="Arial" pitchFamily="34" charset="0"/>
                </a:rPr>
                <a:t>10</a:t>
              </a:r>
            </a:p>
          </p:txBody>
        </p:sp>
        <p:sp>
          <p:nvSpPr>
            <p:cNvPr id="15" name="Diamond 14"/>
            <p:cNvSpPr>
              <a:spLocks noChangeAspect="1"/>
            </p:cNvSpPr>
            <p:nvPr/>
          </p:nvSpPr>
          <p:spPr>
            <a:xfrm>
              <a:off x="1752981" y="449227"/>
              <a:ext cx="238124" cy="238126"/>
            </a:xfrm>
            <a:prstGeom prst="diamond">
              <a:avLst/>
            </a:prstGeom>
            <a:noFill/>
            <a:ln w="25400" cap="flat" cmpd="sng" algn="ctr">
              <a:solidFill>
                <a:srgbClr val="000000"/>
              </a:solidFill>
              <a:prstDash val="solid"/>
              <a:miter lim="800000"/>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kumimoji="0" lang="en-US" b="1" kern="0">
                <a:solidFill>
                  <a:srgbClr val="FFFFFF"/>
                </a:solidFill>
              </a:endParaRPr>
            </a:p>
          </p:txBody>
        </p:sp>
        <p:sp>
          <p:nvSpPr>
            <p:cNvPr id="16" name="Rectangle 15"/>
            <p:cNvSpPr>
              <a:spLocks noChangeAspect="1"/>
            </p:cNvSpPr>
            <p:nvPr/>
          </p:nvSpPr>
          <p:spPr>
            <a:xfrm>
              <a:off x="1772031" y="763554"/>
              <a:ext cx="201612" cy="201613"/>
            </a:xfrm>
            <a:prstGeom prst="rect">
              <a:avLst/>
            </a:prstGeom>
            <a:noFill/>
            <a:ln w="25400" cap="flat" cmpd="sng" algn="ctr">
              <a:solidFill>
                <a:srgbClr val="000000"/>
              </a:solidFill>
              <a:prstDash val="solid"/>
              <a:miter lim="800000"/>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kumimoji="0" lang="en-US" b="1" kern="0">
                <a:solidFill>
                  <a:srgbClr val="FFFFFF"/>
                </a:solidFill>
              </a:endParaRPr>
            </a:p>
          </p:txBody>
        </p:sp>
        <p:sp>
          <p:nvSpPr>
            <p:cNvPr id="17" name="Isosceles Triangle 16"/>
            <p:cNvSpPr>
              <a:spLocks noChangeAspect="1"/>
            </p:cNvSpPr>
            <p:nvPr/>
          </p:nvSpPr>
          <p:spPr>
            <a:xfrm>
              <a:off x="1752981" y="1058831"/>
              <a:ext cx="233362" cy="201613"/>
            </a:xfrm>
            <a:prstGeom prst="triangle">
              <a:avLst/>
            </a:prstGeom>
            <a:noFill/>
            <a:ln w="25400" cap="flat" cmpd="sng" algn="ctr">
              <a:solidFill>
                <a:srgbClr val="000000"/>
              </a:solidFill>
              <a:prstDash val="solid"/>
              <a:miter lim="800000"/>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kumimoji="0" lang="en-US" b="1" kern="0">
                <a:solidFill>
                  <a:srgbClr val="FFFFFF"/>
                </a:solidFill>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303213" y="177800"/>
            <a:ext cx="6237287" cy="661988"/>
          </a:xfrm>
        </p:spPr>
        <p:txBody>
          <a:bodyPr/>
          <a:lstStyle/>
          <a:p>
            <a:pPr algn="l"/>
            <a:r>
              <a:rPr lang="en-US" smtClean="0"/>
              <a:t>Measured Output Spectrum</a:t>
            </a:r>
            <a:endParaRPr lang="en-GB" smtClean="0"/>
          </a:p>
        </p:txBody>
      </p:sp>
      <p:grpSp>
        <p:nvGrpSpPr>
          <p:cNvPr id="61442" name="Group 5"/>
          <p:cNvGrpSpPr>
            <a:grpSpLocks noChangeAspect="1"/>
          </p:cNvGrpSpPr>
          <p:nvPr/>
        </p:nvGrpSpPr>
        <p:grpSpPr bwMode="auto">
          <a:xfrm>
            <a:off x="7938" y="1223963"/>
            <a:ext cx="4427537" cy="3805237"/>
            <a:chOff x="-43752" y="152400"/>
            <a:chExt cx="4921168" cy="4229099"/>
          </a:xfrm>
        </p:grpSpPr>
        <p:graphicFrame>
          <p:nvGraphicFramePr>
            <p:cNvPr id="5" name="Chart 4"/>
            <p:cNvGraphicFramePr>
              <a:graphicFrameLocks/>
            </p:cNvGraphicFramePr>
            <p:nvPr/>
          </p:nvGraphicFramePr>
          <p:xfrm>
            <a:off x="419715" y="152400"/>
            <a:ext cx="4457701" cy="417195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8"/>
            <p:cNvSpPr txBox="1"/>
            <p:nvPr/>
          </p:nvSpPr>
          <p:spPr>
            <a:xfrm>
              <a:off x="1154338" y="3933359"/>
              <a:ext cx="3551923" cy="448140"/>
            </a:xfrm>
            <a:prstGeom prst="rect">
              <a:avLst/>
            </a:prstGeom>
            <a:noFill/>
            <a:ln>
              <a:noFill/>
            </a:ln>
            <a:effectLst/>
          </p:spPr>
          <p:txBody>
            <a:bodyPr wrap="none"/>
            <a:lstStyle/>
            <a:p>
              <a:pPr algn="ctr"/>
              <a:r>
                <a:rPr kumimoji="0" lang="en-US" altLang="ja-JP" sz="2400" b="1">
                  <a:solidFill>
                    <a:srgbClr val="000000"/>
                  </a:solidFill>
                </a:rPr>
                <a:t>Center</a:t>
              </a:r>
              <a:r>
                <a:rPr kumimoji="0" lang="en-US" sz="2400" b="1">
                  <a:solidFill>
                    <a:srgbClr val="000000"/>
                  </a:solidFill>
                </a:rPr>
                <a:t>ed Freq. (GHz)</a:t>
              </a:r>
            </a:p>
          </p:txBody>
        </p:sp>
        <p:sp>
          <p:nvSpPr>
            <p:cNvPr id="7" name="TextBox 19"/>
            <p:cNvSpPr txBox="1"/>
            <p:nvPr/>
          </p:nvSpPr>
          <p:spPr>
            <a:xfrm rot="16200000">
              <a:off x="-1131443" y="1855841"/>
              <a:ext cx="2595330" cy="419949"/>
            </a:xfrm>
            <a:prstGeom prst="rect">
              <a:avLst/>
            </a:prstGeom>
            <a:noFill/>
            <a:ln>
              <a:noFill/>
            </a:ln>
            <a:effectLst/>
          </p:spPr>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fontAlgn="auto">
                <a:spcBef>
                  <a:spcPts val="0"/>
                </a:spcBef>
                <a:spcAft>
                  <a:spcPts val="0"/>
                </a:spcAft>
                <a:defRPr/>
              </a:pPr>
              <a:r>
                <a:rPr kumimoji="0" lang="en-US" sz="2400" b="1" kern="0" dirty="0">
                  <a:solidFill>
                    <a:srgbClr val="000000"/>
                  </a:solidFill>
                  <a:cs typeface="Arial" pitchFamily="34" charset="0"/>
                </a:rPr>
                <a:t>Magnitude (dB)</a:t>
              </a:r>
            </a:p>
          </p:txBody>
        </p:sp>
      </p:grpSp>
      <p:grpSp>
        <p:nvGrpSpPr>
          <p:cNvPr id="61443" name="Group 6"/>
          <p:cNvGrpSpPr>
            <a:grpSpLocks noChangeAspect="1"/>
          </p:cNvGrpSpPr>
          <p:nvPr/>
        </p:nvGrpSpPr>
        <p:grpSpPr bwMode="auto">
          <a:xfrm>
            <a:off x="4471988" y="1238250"/>
            <a:ext cx="4568825" cy="3848100"/>
            <a:chOff x="4748562" y="155790"/>
            <a:chExt cx="5075813" cy="4273157"/>
          </a:xfrm>
        </p:grpSpPr>
        <p:graphicFrame>
          <p:nvGraphicFramePr>
            <p:cNvPr id="9" name="Chart 8"/>
            <p:cNvGraphicFramePr>
              <a:graphicFrameLocks/>
            </p:cNvGraphicFramePr>
            <p:nvPr/>
          </p:nvGraphicFramePr>
          <p:xfrm>
            <a:off x="5361877" y="161925"/>
            <a:ext cx="4457700" cy="417195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22"/>
            <p:cNvSpPr txBox="1"/>
            <p:nvPr/>
          </p:nvSpPr>
          <p:spPr>
            <a:xfrm rot="16200000">
              <a:off x="3645133" y="1772210"/>
              <a:ext cx="2720082" cy="513224"/>
            </a:xfrm>
            <a:prstGeom prst="rect">
              <a:avLst/>
            </a:prstGeom>
            <a:noFill/>
            <a:ln>
              <a:noFill/>
            </a:ln>
            <a:effectLst/>
          </p:spPr>
          <p:txBody>
            <a:bodyP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fontAlgn="auto">
                <a:spcBef>
                  <a:spcPts val="0"/>
                </a:spcBef>
                <a:spcAft>
                  <a:spcPts val="0"/>
                </a:spcAft>
                <a:defRPr/>
              </a:pPr>
              <a:r>
                <a:rPr kumimoji="0" lang="en-US" sz="2400" b="1" kern="0" dirty="0">
                  <a:solidFill>
                    <a:srgbClr val="000000"/>
                  </a:solidFill>
                  <a:cs typeface="Arial" pitchFamily="34" charset="0"/>
                </a:rPr>
                <a:t>Magnitude (dB)</a:t>
              </a:r>
            </a:p>
          </p:txBody>
        </p:sp>
        <p:sp>
          <p:nvSpPr>
            <p:cNvPr id="11" name="TextBox 23"/>
            <p:cNvSpPr txBox="1"/>
            <p:nvPr/>
          </p:nvSpPr>
          <p:spPr>
            <a:xfrm>
              <a:off x="6030742" y="3921245"/>
              <a:ext cx="3590811" cy="507702"/>
            </a:xfrm>
            <a:prstGeom prst="rect">
              <a:avLst/>
            </a:prstGeom>
            <a:noFill/>
            <a:ln>
              <a:noFill/>
            </a:ln>
            <a:effectLst/>
          </p:spPr>
          <p:txBody>
            <a:bodyPr wrap="none">
              <a:spAutoFit/>
            </a:bodyPr>
            <a:lstStyle/>
            <a:p>
              <a:pPr algn="ctr"/>
              <a:r>
                <a:rPr kumimoji="0" lang="en-US" altLang="ja-JP" sz="2400" b="1">
                  <a:solidFill>
                    <a:srgbClr val="000000"/>
                  </a:solidFill>
                </a:rPr>
                <a:t>Center</a:t>
              </a:r>
              <a:r>
                <a:rPr kumimoji="0" lang="en-US" sz="2400" b="1">
                  <a:solidFill>
                    <a:srgbClr val="000000"/>
                  </a:solidFill>
                </a:rPr>
                <a:t>ed Freq. (GHz)</a:t>
              </a:r>
            </a:p>
          </p:txBody>
        </p:sp>
      </p:grpSp>
      <p:sp>
        <p:nvSpPr>
          <p:cNvPr id="12" name="TextBox 24"/>
          <p:cNvSpPr txBox="1"/>
          <p:nvPr/>
        </p:nvSpPr>
        <p:spPr>
          <a:xfrm>
            <a:off x="2387600" y="5030788"/>
            <a:ext cx="592138" cy="474662"/>
          </a:xfrm>
          <a:prstGeom prst="rect">
            <a:avLst/>
          </a:prstGeom>
          <a:noFill/>
          <a:ln>
            <a:noFill/>
          </a:ln>
          <a:effectLst/>
        </p:spPr>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fontAlgn="auto">
              <a:spcBef>
                <a:spcPts val="0"/>
              </a:spcBef>
              <a:spcAft>
                <a:spcPts val="0"/>
              </a:spcAft>
              <a:defRPr/>
            </a:pPr>
            <a:r>
              <a:rPr kumimoji="0" lang="en-US" sz="2400" b="1" kern="0" dirty="0">
                <a:solidFill>
                  <a:srgbClr val="000000"/>
                </a:solidFill>
                <a:cs typeface="Arial" pitchFamily="34" charset="0"/>
              </a:rPr>
              <a:t>(a)</a:t>
            </a:r>
          </a:p>
        </p:txBody>
      </p:sp>
      <p:sp>
        <p:nvSpPr>
          <p:cNvPr id="13" name="TextBox 25"/>
          <p:cNvSpPr txBox="1"/>
          <p:nvPr/>
        </p:nvSpPr>
        <p:spPr>
          <a:xfrm>
            <a:off x="2411413" y="908050"/>
            <a:ext cx="4676775" cy="400050"/>
          </a:xfrm>
          <a:prstGeom prst="rect">
            <a:avLst/>
          </a:prstGeom>
          <a:noFill/>
          <a:ln>
            <a:noFill/>
          </a:ln>
          <a:effectLst/>
        </p:spPr>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fontAlgn="auto">
              <a:spcBef>
                <a:spcPts val="0"/>
              </a:spcBef>
              <a:spcAft>
                <a:spcPts val="0"/>
              </a:spcAft>
              <a:defRPr/>
            </a:pPr>
            <a:r>
              <a:rPr kumimoji="0" lang="en-US" sz="2400" b="1" kern="0" dirty="0">
                <a:solidFill>
                  <a:srgbClr val="000000"/>
                </a:solidFill>
                <a:cs typeface="Arial" pitchFamily="34" charset="0"/>
              </a:rPr>
              <a:t>IEEE 802.15.3c Spectrum mask</a:t>
            </a:r>
          </a:p>
        </p:txBody>
      </p:sp>
      <p:sp>
        <p:nvSpPr>
          <p:cNvPr id="14" name="TextBox 24"/>
          <p:cNvSpPr txBox="1"/>
          <p:nvPr/>
        </p:nvSpPr>
        <p:spPr>
          <a:xfrm>
            <a:off x="6942138" y="5029200"/>
            <a:ext cx="593725" cy="474663"/>
          </a:xfrm>
          <a:prstGeom prst="rect">
            <a:avLst/>
          </a:prstGeom>
          <a:noFill/>
          <a:ln>
            <a:noFill/>
          </a:ln>
          <a:effectLst/>
        </p:spPr>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fontAlgn="auto">
              <a:spcBef>
                <a:spcPts val="0"/>
              </a:spcBef>
              <a:spcAft>
                <a:spcPts val="0"/>
              </a:spcAft>
              <a:defRPr/>
            </a:pPr>
            <a:r>
              <a:rPr kumimoji="0" lang="en-US" sz="2400" b="1" kern="0" dirty="0" smtClean="0">
                <a:solidFill>
                  <a:srgbClr val="000000"/>
                </a:solidFill>
                <a:cs typeface="Arial" pitchFamily="34" charset="0"/>
              </a:rPr>
              <a:t>(b)</a:t>
            </a:r>
            <a:endParaRPr kumimoji="0" lang="en-US" sz="2400" b="1" kern="0" dirty="0">
              <a:solidFill>
                <a:srgbClr val="000000"/>
              </a:solidFill>
              <a:cs typeface="Arial" pitchFamily="34" charset="0"/>
            </a:endParaRPr>
          </a:p>
        </p:txBody>
      </p:sp>
      <p:sp>
        <p:nvSpPr>
          <p:cNvPr id="15" name="TextBox 25"/>
          <p:cNvSpPr txBox="1"/>
          <p:nvPr/>
        </p:nvSpPr>
        <p:spPr>
          <a:xfrm>
            <a:off x="431800" y="5589588"/>
            <a:ext cx="8353425" cy="1008062"/>
          </a:xfrm>
          <a:prstGeom prst="rect">
            <a:avLst/>
          </a:prstGeom>
          <a:noFill/>
          <a:ln>
            <a:noFill/>
          </a:ln>
          <a:effectLst/>
        </p:spPr>
        <p:txBody>
          <a:bodyPr wrap="none"/>
          <a:lstStyle/>
          <a:p>
            <a:r>
              <a:rPr kumimoji="0" lang="en-US" sz="2400" b="1">
                <a:solidFill>
                  <a:srgbClr val="000000"/>
                </a:solidFill>
              </a:rPr>
              <a:t>Spectrum </a:t>
            </a:r>
            <a:r>
              <a:rPr kumimoji="0" lang="en-US" altLang="ja-JP" sz="2400" b="1">
                <a:solidFill>
                  <a:srgbClr val="000000"/>
                </a:solidFill>
              </a:rPr>
              <a:t>centered at</a:t>
            </a:r>
            <a:r>
              <a:rPr kumimoji="0" lang="en-US" sz="2400" b="1">
                <a:solidFill>
                  <a:srgbClr val="000000"/>
                </a:solidFill>
              </a:rPr>
              <a:t> 62.64 GHz for QPSK modulation</a:t>
            </a:r>
          </a:p>
          <a:p>
            <a:r>
              <a:rPr kumimoji="0" lang="en-US" sz="2400" b="1">
                <a:solidFill>
                  <a:srgbClr val="000000"/>
                </a:solidFill>
              </a:rPr>
              <a:t>(a) V</a:t>
            </a:r>
            <a:r>
              <a:rPr kumimoji="0" lang="en-US" sz="2400" b="1" baseline="-25000">
                <a:solidFill>
                  <a:srgbClr val="000000"/>
                </a:solidFill>
              </a:rPr>
              <a:t>PA</a:t>
            </a:r>
            <a:r>
              <a:rPr kumimoji="0" lang="en-US" sz="2400" b="1">
                <a:solidFill>
                  <a:srgbClr val="000000"/>
                </a:solidFill>
              </a:rPr>
              <a:t>=1.0 V, P</a:t>
            </a:r>
            <a:r>
              <a:rPr kumimoji="0" lang="en-US" sz="2400" b="1" baseline="-25000">
                <a:solidFill>
                  <a:srgbClr val="000000"/>
                </a:solidFill>
              </a:rPr>
              <a:t>out</a:t>
            </a:r>
            <a:r>
              <a:rPr kumimoji="0" lang="en-US" sz="2400" b="1">
                <a:solidFill>
                  <a:srgbClr val="000000"/>
                </a:solidFill>
              </a:rPr>
              <a:t>=4 dBm; (b) V</a:t>
            </a:r>
            <a:r>
              <a:rPr kumimoji="0" lang="en-US" sz="2400" b="1" baseline="-25000">
                <a:solidFill>
                  <a:srgbClr val="000000"/>
                </a:solidFill>
              </a:rPr>
              <a:t>PA</a:t>
            </a:r>
            <a:r>
              <a:rPr kumimoji="0" lang="en-US" sz="2400" b="1">
                <a:solidFill>
                  <a:srgbClr val="000000"/>
                </a:solidFill>
              </a:rPr>
              <a:t>=0.7 V, P</a:t>
            </a:r>
            <a:r>
              <a:rPr kumimoji="0" lang="en-US" sz="2400" b="1" baseline="-25000">
                <a:solidFill>
                  <a:srgbClr val="000000"/>
                </a:solidFill>
              </a:rPr>
              <a:t>out</a:t>
            </a:r>
            <a:r>
              <a:rPr kumimoji="0" lang="en-US" sz="2400" b="1">
                <a:solidFill>
                  <a:srgbClr val="000000"/>
                </a:solidFill>
              </a:rPr>
              <a:t>=3 dBm</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303213" y="177800"/>
            <a:ext cx="8237537" cy="661988"/>
          </a:xfrm>
        </p:spPr>
        <p:txBody>
          <a:bodyPr/>
          <a:lstStyle/>
          <a:p>
            <a:pPr algn="l"/>
            <a:r>
              <a:rPr lang="en-US" smtClean="0"/>
              <a:t>Measured EVM for QPSK Modualtion</a:t>
            </a:r>
            <a:endParaRPr lang="en-GB" smtClean="0"/>
          </a:p>
        </p:txBody>
      </p:sp>
      <p:graphicFrame>
        <p:nvGraphicFramePr>
          <p:cNvPr id="3" name="Chart 2"/>
          <p:cNvGraphicFramePr>
            <a:graphicFrameLocks/>
          </p:cNvGraphicFramePr>
          <p:nvPr/>
        </p:nvGraphicFramePr>
        <p:xfrm>
          <a:off x="1655676" y="981167"/>
          <a:ext cx="6228692" cy="5400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7"/>
          <p:cNvSpPr txBox="1"/>
          <p:nvPr/>
        </p:nvSpPr>
        <p:spPr>
          <a:xfrm>
            <a:off x="4392613" y="6254750"/>
            <a:ext cx="1450975" cy="522288"/>
          </a:xfrm>
          <a:prstGeom prst="rect">
            <a:avLst/>
          </a:prstGeom>
          <a:noFill/>
          <a:ln>
            <a:noFill/>
          </a:ln>
          <a:effectLst/>
        </p:spPr>
        <p:txBody>
          <a:bodyP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fontAlgn="auto">
              <a:spcBef>
                <a:spcPts val="0"/>
              </a:spcBef>
              <a:spcAft>
                <a:spcPts val="0"/>
              </a:spcAft>
              <a:defRPr/>
            </a:pPr>
            <a:r>
              <a:rPr kumimoji="0" lang="en-US" sz="2800" b="1" kern="0" dirty="0">
                <a:solidFill>
                  <a:srgbClr val="000000"/>
                </a:solidFill>
                <a:cs typeface="Arial" pitchFamily="34" charset="0"/>
              </a:rPr>
              <a:t>V</a:t>
            </a:r>
            <a:r>
              <a:rPr kumimoji="0" lang="en-US" sz="2800" b="1" kern="0" baseline="-25000" dirty="0">
                <a:solidFill>
                  <a:srgbClr val="000000"/>
                </a:solidFill>
                <a:cs typeface="Arial" pitchFamily="34" charset="0"/>
              </a:rPr>
              <a:t>PA</a:t>
            </a:r>
            <a:r>
              <a:rPr kumimoji="0" lang="en-US" sz="2800" b="1" kern="0" dirty="0">
                <a:solidFill>
                  <a:srgbClr val="000000"/>
                </a:solidFill>
                <a:cs typeface="Arial" pitchFamily="34" charset="0"/>
              </a:rPr>
              <a:t> (V)</a:t>
            </a:r>
          </a:p>
        </p:txBody>
      </p:sp>
      <p:sp>
        <p:nvSpPr>
          <p:cNvPr id="6" name="TextBox 8"/>
          <p:cNvSpPr txBox="1"/>
          <p:nvPr/>
        </p:nvSpPr>
        <p:spPr>
          <a:xfrm rot="16200000">
            <a:off x="380207" y="3174206"/>
            <a:ext cx="1809750" cy="522287"/>
          </a:xfrm>
          <a:prstGeom prst="rect">
            <a:avLst/>
          </a:prstGeom>
          <a:noFill/>
          <a:ln>
            <a:noFill/>
          </a:ln>
          <a:effectLst/>
        </p:spPr>
        <p:txBody>
          <a:bodyP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fontAlgn="auto">
              <a:spcBef>
                <a:spcPts val="0"/>
              </a:spcBef>
              <a:spcAft>
                <a:spcPts val="0"/>
              </a:spcAft>
              <a:defRPr/>
            </a:pPr>
            <a:r>
              <a:rPr kumimoji="0" lang="en-US" sz="2800" b="1" kern="0" dirty="0">
                <a:solidFill>
                  <a:srgbClr val="000000"/>
                </a:solidFill>
                <a:cs typeface="Arial" pitchFamily="34" charset="0"/>
              </a:rPr>
              <a:t>EVM (dB)</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303213" y="239713"/>
            <a:ext cx="8843962" cy="600075"/>
          </a:xfrm>
        </p:spPr>
        <p:txBody>
          <a:bodyPr/>
          <a:lstStyle/>
          <a:p>
            <a:pPr algn="l"/>
            <a:r>
              <a:rPr lang="en-US" sz="3200" smtClean="0"/>
              <a:t>60 GHz CMOS PA Performance Comparison </a:t>
            </a:r>
            <a:endParaRPr lang="en-GB" sz="3200" smtClean="0"/>
          </a:p>
        </p:txBody>
      </p:sp>
      <p:sp>
        <p:nvSpPr>
          <p:cNvPr id="5" name="TextBox 2"/>
          <p:cNvSpPr txBox="1">
            <a:spLocks noChangeArrowheads="1"/>
          </p:cNvSpPr>
          <p:nvPr/>
        </p:nvSpPr>
        <p:spPr bwMode="auto">
          <a:xfrm>
            <a:off x="471488" y="5392738"/>
            <a:ext cx="3617912" cy="400050"/>
          </a:xfrm>
          <a:prstGeom prst="rect">
            <a:avLst/>
          </a:prstGeom>
          <a:noFill/>
          <a:ln>
            <a:noFill/>
          </a:ln>
          <a:extLst/>
        </p:spPr>
        <p:txBody>
          <a:bodyPr wrap="none">
            <a:spAutoFit/>
          </a:bodyPr>
          <a:lstStyle>
            <a:lvl1pPr eaLnBrk="0" hangingPunct="0">
              <a:defRPr kumimoji="1" sz="3600" b="1">
                <a:solidFill>
                  <a:schemeClr val="tx1"/>
                </a:solidFill>
                <a:latin typeface="Arial" charset="0"/>
                <a:ea typeface="宋体" pitchFamily="2" charset="-122"/>
              </a:defRPr>
            </a:lvl1pPr>
            <a:lvl2pPr marL="742950" indent="-285750" eaLnBrk="0" hangingPunct="0">
              <a:defRPr kumimoji="1" sz="3600" b="1">
                <a:solidFill>
                  <a:schemeClr val="tx1"/>
                </a:solidFill>
                <a:latin typeface="Arial" charset="0"/>
                <a:ea typeface="宋体" pitchFamily="2" charset="-122"/>
              </a:defRPr>
            </a:lvl2pPr>
            <a:lvl3pPr marL="1143000" indent="-228600" eaLnBrk="0" hangingPunct="0">
              <a:defRPr kumimoji="1" sz="3600" b="1">
                <a:solidFill>
                  <a:schemeClr val="tx1"/>
                </a:solidFill>
                <a:latin typeface="Arial" charset="0"/>
                <a:ea typeface="宋体" pitchFamily="2" charset="-122"/>
              </a:defRPr>
            </a:lvl3pPr>
            <a:lvl4pPr marL="1600200" indent="-228600" eaLnBrk="0" hangingPunct="0">
              <a:defRPr kumimoji="1" sz="3600" b="1">
                <a:solidFill>
                  <a:schemeClr val="tx1"/>
                </a:solidFill>
                <a:latin typeface="Arial" charset="0"/>
                <a:ea typeface="宋体" pitchFamily="2" charset="-122"/>
              </a:defRPr>
            </a:lvl4pPr>
            <a:lvl5pPr marL="2057400" indent="-228600" eaLnBrk="0" hangingPunct="0">
              <a:defRPr kumimoji="1" sz="3600" b="1">
                <a:solidFill>
                  <a:schemeClr val="tx1"/>
                </a:solidFill>
                <a:latin typeface="Arial" charset="0"/>
                <a:ea typeface="宋体" pitchFamily="2" charset="-122"/>
              </a:defRPr>
            </a:lvl5pPr>
            <a:lvl6pPr marL="2514600" indent="-228600" eaLnBrk="0" fontAlgn="base" hangingPunct="0">
              <a:spcBef>
                <a:spcPct val="0"/>
              </a:spcBef>
              <a:spcAft>
                <a:spcPct val="0"/>
              </a:spcAft>
              <a:defRPr kumimoji="1" sz="3600" b="1">
                <a:solidFill>
                  <a:schemeClr val="tx1"/>
                </a:solidFill>
                <a:latin typeface="Arial" charset="0"/>
                <a:ea typeface="宋体" pitchFamily="2" charset="-122"/>
              </a:defRPr>
            </a:lvl6pPr>
            <a:lvl7pPr marL="2971800" indent="-228600" eaLnBrk="0" fontAlgn="base" hangingPunct="0">
              <a:spcBef>
                <a:spcPct val="0"/>
              </a:spcBef>
              <a:spcAft>
                <a:spcPct val="0"/>
              </a:spcAft>
              <a:defRPr kumimoji="1" sz="3600" b="1">
                <a:solidFill>
                  <a:schemeClr val="tx1"/>
                </a:solidFill>
                <a:latin typeface="Arial" charset="0"/>
                <a:ea typeface="宋体" pitchFamily="2" charset="-122"/>
              </a:defRPr>
            </a:lvl7pPr>
            <a:lvl8pPr marL="3429000" indent="-228600" eaLnBrk="0" fontAlgn="base" hangingPunct="0">
              <a:spcBef>
                <a:spcPct val="0"/>
              </a:spcBef>
              <a:spcAft>
                <a:spcPct val="0"/>
              </a:spcAft>
              <a:defRPr kumimoji="1" sz="3600" b="1">
                <a:solidFill>
                  <a:schemeClr val="tx1"/>
                </a:solidFill>
                <a:latin typeface="Arial" charset="0"/>
                <a:ea typeface="宋体" pitchFamily="2" charset="-122"/>
              </a:defRPr>
            </a:lvl8pPr>
            <a:lvl9pPr marL="3886200" indent="-228600" eaLnBrk="0" fontAlgn="base" hangingPunct="0">
              <a:spcBef>
                <a:spcPct val="0"/>
              </a:spcBef>
              <a:spcAft>
                <a:spcPct val="0"/>
              </a:spcAft>
              <a:defRPr kumimoji="1" sz="3600" b="1">
                <a:solidFill>
                  <a:schemeClr val="tx1"/>
                </a:solidFill>
                <a:latin typeface="Arial" charset="0"/>
                <a:ea typeface="宋体" pitchFamily="2" charset="-122"/>
              </a:defRPr>
            </a:lvl9pPr>
          </a:lstStyle>
          <a:p>
            <a:pPr algn="ctr" eaLnBrk="1" fontAlgn="auto" hangingPunct="1">
              <a:spcBef>
                <a:spcPts val="0"/>
              </a:spcBef>
              <a:spcAft>
                <a:spcPts val="0"/>
              </a:spcAft>
              <a:defRPr/>
            </a:pPr>
            <a:r>
              <a:rPr lang="en-US" sz="2000" kern="0" baseline="30000" dirty="0">
                <a:solidFill>
                  <a:srgbClr val="000000"/>
                </a:solidFill>
                <a:cs typeface="+mn-cs"/>
              </a:rPr>
              <a:t>†</a:t>
            </a:r>
            <a:r>
              <a:rPr lang="en-US" sz="2000" kern="0" dirty="0">
                <a:solidFill>
                  <a:srgbClr val="000000"/>
                </a:solidFill>
                <a:cs typeface="+mn-cs"/>
              </a:rPr>
              <a:t> Only for the last stage V</a:t>
            </a:r>
            <a:r>
              <a:rPr lang="en-US" sz="2000" kern="0" baseline="-25000" dirty="0">
                <a:solidFill>
                  <a:srgbClr val="000000"/>
                </a:solidFill>
                <a:cs typeface="+mn-cs"/>
              </a:rPr>
              <a:t>PA</a:t>
            </a:r>
          </a:p>
        </p:txBody>
      </p:sp>
      <p:sp>
        <p:nvSpPr>
          <p:cNvPr id="6" name="TextBox 3"/>
          <p:cNvSpPr txBox="1">
            <a:spLocks noChangeArrowheads="1"/>
          </p:cNvSpPr>
          <p:nvPr/>
        </p:nvSpPr>
        <p:spPr bwMode="auto">
          <a:xfrm>
            <a:off x="4248150" y="5921375"/>
            <a:ext cx="4362450" cy="400050"/>
          </a:xfrm>
          <a:prstGeom prst="rect">
            <a:avLst/>
          </a:prstGeom>
          <a:noFill/>
          <a:ln>
            <a:noFill/>
          </a:ln>
          <a:extLst/>
        </p:spPr>
        <p:txBody>
          <a:bodyPr wrap="none">
            <a:spAutoFit/>
          </a:bodyPr>
          <a:lstStyle>
            <a:lvl1pPr eaLnBrk="0" hangingPunct="0">
              <a:defRPr kumimoji="1" sz="3600" b="1">
                <a:solidFill>
                  <a:schemeClr val="tx1"/>
                </a:solidFill>
                <a:latin typeface="Arial" charset="0"/>
                <a:ea typeface="宋体" pitchFamily="2" charset="-122"/>
              </a:defRPr>
            </a:lvl1pPr>
            <a:lvl2pPr marL="742950" indent="-285750" eaLnBrk="0" hangingPunct="0">
              <a:defRPr kumimoji="1" sz="3600" b="1">
                <a:solidFill>
                  <a:schemeClr val="tx1"/>
                </a:solidFill>
                <a:latin typeface="Arial" charset="0"/>
                <a:ea typeface="宋体" pitchFamily="2" charset="-122"/>
              </a:defRPr>
            </a:lvl2pPr>
            <a:lvl3pPr marL="1143000" indent="-228600" eaLnBrk="0" hangingPunct="0">
              <a:defRPr kumimoji="1" sz="3600" b="1">
                <a:solidFill>
                  <a:schemeClr val="tx1"/>
                </a:solidFill>
                <a:latin typeface="Arial" charset="0"/>
                <a:ea typeface="宋体" pitchFamily="2" charset="-122"/>
              </a:defRPr>
            </a:lvl3pPr>
            <a:lvl4pPr marL="1600200" indent="-228600" eaLnBrk="0" hangingPunct="0">
              <a:defRPr kumimoji="1" sz="3600" b="1">
                <a:solidFill>
                  <a:schemeClr val="tx1"/>
                </a:solidFill>
                <a:latin typeface="Arial" charset="0"/>
                <a:ea typeface="宋体" pitchFamily="2" charset="-122"/>
              </a:defRPr>
            </a:lvl4pPr>
            <a:lvl5pPr marL="2057400" indent="-228600" eaLnBrk="0" hangingPunct="0">
              <a:defRPr kumimoji="1" sz="3600" b="1">
                <a:solidFill>
                  <a:schemeClr val="tx1"/>
                </a:solidFill>
                <a:latin typeface="Arial" charset="0"/>
                <a:ea typeface="宋体" pitchFamily="2" charset="-122"/>
              </a:defRPr>
            </a:lvl5pPr>
            <a:lvl6pPr marL="2514600" indent="-228600" eaLnBrk="0" fontAlgn="base" hangingPunct="0">
              <a:spcBef>
                <a:spcPct val="0"/>
              </a:spcBef>
              <a:spcAft>
                <a:spcPct val="0"/>
              </a:spcAft>
              <a:defRPr kumimoji="1" sz="3600" b="1">
                <a:solidFill>
                  <a:schemeClr val="tx1"/>
                </a:solidFill>
                <a:latin typeface="Arial" charset="0"/>
                <a:ea typeface="宋体" pitchFamily="2" charset="-122"/>
              </a:defRPr>
            </a:lvl6pPr>
            <a:lvl7pPr marL="2971800" indent="-228600" eaLnBrk="0" fontAlgn="base" hangingPunct="0">
              <a:spcBef>
                <a:spcPct val="0"/>
              </a:spcBef>
              <a:spcAft>
                <a:spcPct val="0"/>
              </a:spcAft>
              <a:defRPr kumimoji="1" sz="3600" b="1">
                <a:solidFill>
                  <a:schemeClr val="tx1"/>
                </a:solidFill>
                <a:latin typeface="Arial" charset="0"/>
                <a:ea typeface="宋体" pitchFamily="2" charset="-122"/>
              </a:defRPr>
            </a:lvl7pPr>
            <a:lvl8pPr marL="3429000" indent="-228600" eaLnBrk="0" fontAlgn="base" hangingPunct="0">
              <a:spcBef>
                <a:spcPct val="0"/>
              </a:spcBef>
              <a:spcAft>
                <a:spcPct val="0"/>
              </a:spcAft>
              <a:defRPr kumimoji="1" sz="3600" b="1">
                <a:solidFill>
                  <a:schemeClr val="tx1"/>
                </a:solidFill>
                <a:latin typeface="Arial" charset="0"/>
                <a:ea typeface="宋体" pitchFamily="2" charset="-122"/>
              </a:defRPr>
            </a:lvl8pPr>
            <a:lvl9pPr marL="3886200" indent="-228600" eaLnBrk="0" fontAlgn="base" hangingPunct="0">
              <a:spcBef>
                <a:spcPct val="0"/>
              </a:spcBef>
              <a:spcAft>
                <a:spcPct val="0"/>
              </a:spcAft>
              <a:defRPr kumimoji="1" sz="3600" b="1">
                <a:solidFill>
                  <a:schemeClr val="tx1"/>
                </a:solidFill>
                <a:latin typeface="Arial" charset="0"/>
                <a:ea typeface="宋体" pitchFamily="2" charset="-122"/>
              </a:defRPr>
            </a:lvl9pPr>
          </a:lstStyle>
          <a:p>
            <a:pPr algn="ctr" eaLnBrk="1" fontAlgn="auto" hangingPunct="1">
              <a:spcBef>
                <a:spcPts val="0"/>
              </a:spcBef>
              <a:spcAft>
                <a:spcPts val="0"/>
              </a:spcAft>
              <a:defRPr/>
            </a:pPr>
            <a:r>
              <a:rPr lang="en-US" sz="2000" kern="0" dirty="0" smtClean="0">
                <a:solidFill>
                  <a:srgbClr val="000000"/>
                </a:solidFill>
                <a:cs typeface="+mn-cs"/>
              </a:rPr>
              <a:t>[5] </a:t>
            </a:r>
            <a:r>
              <a:rPr lang="en-US" sz="2000" kern="0" dirty="0">
                <a:solidFill>
                  <a:srgbClr val="000000"/>
                </a:solidFill>
                <a:cs typeface="+mn-cs"/>
              </a:rPr>
              <a:t>M. </a:t>
            </a:r>
            <a:r>
              <a:rPr lang="en-US" sz="2000" kern="0" dirty="0" err="1">
                <a:solidFill>
                  <a:srgbClr val="000000"/>
                </a:solidFill>
                <a:cs typeface="+mn-cs"/>
              </a:rPr>
              <a:t>Tanomura</a:t>
            </a:r>
            <a:r>
              <a:rPr lang="en-US" sz="2000" kern="0" dirty="0">
                <a:solidFill>
                  <a:srgbClr val="000000"/>
                </a:solidFill>
                <a:cs typeface="+mn-cs"/>
              </a:rPr>
              <a:t> et. al, ISSCC 2008</a:t>
            </a:r>
          </a:p>
        </p:txBody>
      </p:sp>
      <p:sp>
        <p:nvSpPr>
          <p:cNvPr id="7" name="TextBox 8"/>
          <p:cNvSpPr txBox="1">
            <a:spLocks noChangeArrowheads="1"/>
          </p:cNvSpPr>
          <p:nvPr/>
        </p:nvSpPr>
        <p:spPr bwMode="auto">
          <a:xfrm>
            <a:off x="71438" y="6342063"/>
            <a:ext cx="3700462" cy="400050"/>
          </a:xfrm>
          <a:prstGeom prst="rect">
            <a:avLst/>
          </a:prstGeom>
          <a:noFill/>
          <a:ln>
            <a:noFill/>
          </a:ln>
          <a:extLst/>
        </p:spPr>
        <p:txBody>
          <a:bodyPr wrap="none">
            <a:spAutoFit/>
          </a:bodyPr>
          <a:lstStyle>
            <a:lvl1pPr eaLnBrk="0" hangingPunct="0">
              <a:defRPr kumimoji="1" sz="3600" b="1">
                <a:solidFill>
                  <a:schemeClr val="tx1"/>
                </a:solidFill>
                <a:latin typeface="Arial" charset="0"/>
                <a:ea typeface="宋体" pitchFamily="2" charset="-122"/>
              </a:defRPr>
            </a:lvl1pPr>
            <a:lvl2pPr marL="742950" indent="-285750" eaLnBrk="0" hangingPunct="0">
              <a:defRPr kumimoji="1" sz="3600" b="1">
                <a:solidFill>
                  <a:schemeClr val="tx1"/>
                </a:solidFill>
                <a:latin typeface="Arial" charset="0"/>
                <a:ea typeface="宋体" pitchFamily="2" charset="-122"/>
              </a:defRPr>
            </a:lvl2pPr>
            <a:lvl3pPr marL="1143000" indent="-228600" eaLnBrk="0" hangingPunct="0">
              <a:defRPr kumimoji="1" sz="3600" b="1">
                <a:solidFill>
                  <a:schemeClr val="tx1"/>
                </a:solidFill>
                <a:latin typeface="Arial" charset="0"/>
                <a:ea typeface="宋体" pitchFamily="2" charset="-122"/>
              </a:defRPr>
            </a:lvl3pPr>
            <a:lvl4pPr marL="1600200" indent="-228600" eaLnBrk="0" hangingPunct="0">
              <a:defRPr kumimoji="1" sz="3600" b="1">
                <a:solidFill>
                  <a:schemeClr val="tx1"/>
                </a:solidFill>
                <a:latin typeface="Arial" charset="0"/>
                <a:ea typeface="宋体" pitchFamily="2" charset="-122"/>
              </a:defRPr>
            </a:lvl4pPr>
            <a:lvl5pPr marL="2057400" indent="-228600" eaLnBrk="0" hangingPunct="0">
              <a:defRPr kumimoji="1" sz="3600" b="1">
                <a:solidFill>
                  <a:schemeClr val="tx1"/>
                </a:solidFill>
                <a:latin typeface="Arial" charset="0"/>
                <a:ea typeface="宋体" pitchFamily="2" charset="-122"/>
              </a:defRPr>
            </a:lvl5pPr>
            <a:lvl6pPr marL="2514600" indent="-228600" eaLnBrk="0" fontAlgn="base" hangingPunct="0">
              <a:spcBef>
                <a:spcPct val="0"/>
              </a:spcBef>
              <a:spcAft>
                <a:spcPct val="0"/>
              </a:spcAft>
              <a:defRPr kumimoji="1" sz="3600" b="1">
                <a:solidFill>
                  <a:schemeClr val="tx1"/>
                </a:solidFill>
                <a:latin typeface="Arial" charset="0"/>
                <a:ea typeface="宋体" pitchFamily="2" charset="-122"/>
              </a:defRPr>
            </a:lvl6pPr>
            <a:lvl7pPr marL="2971800" indent="-228600" eaLnBrk="0" fontAlgn="base" hangingPunct="0">
              <a:spcBef>
                <a:spcPct val="0"/>
              </a:spcBef>
              <a:spcAft>
                <a:spcPct val="0"/>
              </a:spcAft>
              <a:defRPr kumimoji="1" sz="3600" b="1">
                <a:solidFill>
                  <a:schemeClr val="tx1"/>
                </a:solidFill>
                <a:latin typeface="Arial" charset="0"/>
                <a:ea typeface="宋体" pitchFamily="2" charset="-122"/>
              </a:defRPr>
            </a:lvl7pPr>
            <a:lvl8pPr marL="3429000" indent="-228600" eaLnBrk="0" fontAlgn="base" hangingPunct="0">
              <a:spcBef>
                <a:spcPct val="0"/>
              </a:spcBef>
              <a:spcAft>
                <a:spcPct val="0"/>
              </a:spcAft>
              <a:defRPr kumimoji="1" sz="3600" b="1">
                <a:solidFill>
                  <a:schemeClr val="tx1"/>
                </a:solidFill>
                <a:latin typeface="Arial" charset="0"/>
                <a:ea typeface="宋体" pitchFamily="2" charset="-122"/>
              </a:defRPr>
            </a:lvl8pPr>
            <a:lvl9pPr marL="3886200" indent="-228600" eaLnBrk="0" fontAlgn="base" hangingPunct="0">
              <a:spcBef>
                <a:spcPct val="0"/>
              </a:spcBef>
              <a:spcAft>
                <a:spcPct val="0"/>
              </a:spcAft>
              <a:defRPr kumimoji="1" sz="3600" b="1">
                <a:solidFill>
                  <a:schemeClr val="tx1"/>
                </a:solidFill>
                <a:latin typeface="Arial" charset="0"/>
                <a:ea typeface="宋体" pitchFamily="2" charset="-122"/>
              </a:defRPr>
            </a:lvl9pPr>
          </a:lstStyle>
          <a:p>
            <a:pPr algn="ctr" eaLnBrk="1" fontAlgn="auto" hangingPunct="1">
              <a:spcBef>
                <a:spcPts val="0"/>
              </a:spcBef>
              <a:spcAft>
                <a:spcPts val="0"/>
              </a:spcAft>
              <a:defRPr/>
            </a:pPr>
            <a:r>
              <a:rPr lang="en-US" sz="2000" kern="0" dirty="0" smtClean="0">
                <a:solidFill>
                  <a:srgbClr val="000000"/>
                </a:solidFill>
                <a:cs typeface="+mn-cs"/>
              </a:rPr>
              <a:t>[6] </a:t>
            </a:r>
            <a:r>
              <a:rPr lang="en-US" sz="2000" kern="0" dirty="0">
                <a:solidFill>
                  <a:srgbClr val="000000"/>
                </a:solidFill>
                <a:cs typeface="+mn-cs"/>
              </a:rPr>
              <a:t>J. Chen et. al, ISSCC 2011</a:t>
            </a:r>
          </a:p>
        </p:txBody>
      </p:sp>
      <p:sp>
        <p:nvSpPr>
          <p:cNvPr id="8" name="TextBox 3"/>
          <p:cNvSpPr txBox="1">
            <a:spLocks noChangeArrowheads="1"/>
          </p:cNvSpPr>
          <p:nvPr/>
        </p:nvSpPr>
        <p:spPr bwMode="auto">
          <a:xfrm>
            <a:off x="71438" y="5921375"/>
            <a:ext cx="3987800" cy="400050"/>
          </a:xfrm>
          <a:prstGeom prst="rect">
            <a:avLst/>
          </a:prstGeom>
          <a:noFill/>
          <a:ln>
            <a:noFill/>
          </a:ln>
          <a:extLst/>
        </p:spPr>
        <p:txBody>
          <a:bodyPr wrap="none">
            <a:spAutoFit/>
          </a:bodyPr>
          <a:lstStyle>
            <a:lvl1pPr eaLnBrk="0" hangingPunct="0">
              <a:defRPr kumimoji="1" sz="3600" b="1">
                <a:solidFill>
                  <a:schemeClr val="tx1"/>
                </a:solidFill>
                <a:latin typeface="Arial" charset="0"/>
                <a:ea typeface="宋体" pitchFamily="2" charset="-122"/>
              </a:defRPr>
            </a:lvl1pPr>
            <a:lvl2pPr marL="742950" indent="-285750" eaLnBrk="0" hangingPunct="0">
              <a:defRPr kumimoji="1" sz="3600" b="1">
                <a:solidFill>
                  <a:schemeClr val="tx1"/>
                </a:solidFill>
                <a:latin typeface="Arial" charset="0"/>
                <a:ea typeface="宋体" pitchFamily="2" charset="-122"/>
              </a:defRPr>
            </a:lvl2pPr>
            <a:lvl3pPr marL="1143000" indent="-228600" eaLnBrk="0" hangingPunct="0">
              <a:defRPr kumimoji="1" sz="3600" b="1">
                <a:solidFill>
                  <a:schemeClr val="tx1"/>
                </a:solidFill>
                <a:latin typeface="Arial" charset="0"/>
                <a:ea typeface="宋体" pitchFamily="2" charset="-122"/>
              </a:defRPr>
            </a:lvl3pPr>
            <a:lvl4pPr marL="1600200" indent="-228600" eaLnBrk="0" hangingPunct="0">
              <a:defRPr kumimoji="1" sz="3600" b="1">
                <a:solidFill>
                  <a:schemeClr val="tx1"/>
                </a:solidFill>
                <a:latin typeface="Arial" charset="0"/>
                <a:ea typeface="宋体" pitchFamily="2" charset="-122"/>
              </a:defRPr>
            </a:lvl4pPr>
            <a:lvl5pPr marL="2057400" indent="-228600" eaLnBrk="0" hangingPunct="0">
              <a:defRPr kumimoji="1" sz="3600" b="1">
                <a:solidFill>
                  <a:schemeClr val="tx1"/>
                </a:solidFill>
                <a:latin typeface="Arial" charset="0"/>
                <a:ea typeface="宋体" pitchFamily="2" charset="-122"/>
              </a:defRPr>
            </a:lvl5pPr>
            <a:lvl6pPr marL="2514600" indent="-228600" eaLnBrk="0" fontAlgn="base" hangingPunct="0">
              <a:spcBef>
                <a:spcPct val="0"/>
              </a:spcBef>
              <a:spcAft>
                <a:spcPct val="0"/>
              </a:spcAft>
              <a:defRPr kumimoji="1" sz="3600" b="1">
                <a:solidFill>
                  <a:schemeClr val="tx1"/>
                </a:solidFill>
                <a:latin typeface="Arial" charset="0"/>
                <a:ea typeface="宋体" pitchFamily="2" charset="-122"/>
              </a:defRPr>
            </a:lvl6pPr>
            <a:lvl7pPr marL="2971800" indent="-228600" eaLnBrk="0" fontAlgn="base" hangingPunct="0">
              <a:spcBef>
                <a:spcPct val="0"/>
              </a:spcBef>
              <a:spcAft>
                <a:spcPct val="0"/>
              </a:spcAft>
              <a:defRPr kumimoji="1" sz="3600" b="1">
                <a:solidFill>
                  <a:schemeClr val="tx1"/>
                </a:solidFill>
                <a:latin typeface="Arial" charset="0"/>
                <a:ea typeface="宋体" pitchFamily="2" charset="-122"/>
              </a:defRPr>
            </a:lvl7pPr>
            <a:lvl8pPr marL="3429000" indent="-228600" eaLnBrk="0" fontAlgn="base" hangingPunct="0">
              <a:spcBef>
                <a:spcPct val="0"/>
              </a:spcBef>
              <a:spcAft>
                <a:spcPct val="0"/>
              </a:spcAft>
              <a:defRPr kumimoji="1" sz="3600" b="1">
                <a:solidFill>
                  <a:schemeClr val="tx1"/>
                </a:solidFill>
                <a:latin typeface="Arial" charset="0"/>
                <a:ea typeface="宋体" pitchFamily="2" charset="-122"/>
              </a:defRPr>
            </a:lvl8pPr>
            <a:lvl9pPr marL="3886200" indent="-228600" eaLnBrk="0" fontAlgn="base" hangingPunct="0">
              <a:spcBef>
                <a:spcPct val="0"/>
              </a:spcBef>
              <a:spcAft>
                <a:spcPct val="0"/>
              </a:spcAft>
              <a:defRPr kumimoji="1" sz="3600" b="1">
                <a:solidFill>
                  <a:schemeClr val="tx1"/>
                </a:solidFill>
                <a:latin typeface="Arial" charset="0"/>
                <a:ea typeface="宋体" pitchFamily="2" charset="-122"/>
              </a:defRPr>
            </a:lvl9pPr>
          </a:lstStyle>
          <a:p>
            <a:pPr algn="ctr" eaLnBrk="1" fontAlgn="auto" hangingPunct="1">
              <a:spcBef>
                <a:spcPts val="0"/>
              </a:spcBef>
              <a:spcAft>
                <a:spcPts val="0"/>
              </a:spcAft>
              <a:defRPr/>
            </a:pPr>
            <a:r>
              <a:rPr lang="en-US" sz="2000" kern="0" dirty="0" smtClean="0">
                <a:solidFill>
                  <a:srgbClr val="000000"/>
                </a:solidFill>
                <a:cs typeface="+mn-cs"/>
              </a:rPr>
              <a:t>[4] </a:t>
            </a:r>
            <a:r>
              <a:rPr lang="en-US" sz="2000" kern="0" dirty="0">
                <a:solidFill>
                  <a:srgbClr val="000000"/>
                </a:solidFill>
                <a:cs typeface="+mn-cs"/>
              </a:rPr>
              <a:t>A. </a:t>
            </a:r>
            <a:r>
              <a:rPr lang="en-US" sz="2000" kern="0" dirty="0" err="1">
                <a:solidFill>
                  <a:srgbClr val="000000"/>
                </a:solidFill>
                <a:cs typeface="+mn-cs"/>
              </a:rPr>
              <a:t>Siligaris</a:t>
            </a:r>
            <a:r>
              <a:rPr lang="en-US" sz="2000" kern="0" dirty="0">
                <a:solidFill>
                  <a:srgbClr val="000000"/>
                </a:solidFill>
                <a:cs typeface="+mn-cs"/>
              </a:rPr>
              <a:t> et. al, JSSC 2010</a:t>
            </a:r>
          </a:p>
        </p:txBody>
      </p:sp>
      <p:graphicFrame>
        <p:nvGraphicFramePr>
          <p:cNvPr id="9" name="Table 8"/>
          <p:cNvGraphicFramePr>
            <a:graphicFrameLocks noGrp="1"/>
          </p:cNvGraphicFramePr>
          <p:nvPr>
            <p:extLst>
              <p:ext uri="{D42A27DB-BD31-4B8C-83A1-F6EECF244321}">
                <p14:modId xmlns:p14="http://schemas.microsoft.com/office/powerpoint/2010/main" val="2210466781"/>
              </p:ext>
            </p:extLst>
          </p:nvPr>
        </p:nvGraphicFramePr>
        <p:xfrm>
          <a:off x="215900" y="1008063"/>
          <a:ext cx="8856599" cy="4389440"/>
        </p:xfrm>
        <a:graphic>
          <a:graphicData uri="http://schemas.openxmlformats.org/drawingml/2006/table">
            <a:tbl>
              <a:tblPr firstRow="1" bandRow="1"/>
              <a:tblGrid>
                <a:gridCol w="1185415"/>
                <a:gridCol w="1370485"/>
                <a:gridCol w="995485"/>
                <a:gridCol w="1092747"/>
                <a:gridCol w="1080120"/>
                <a:gridCol w="1533981"/>
                <a:gridCol w="1598366"/>
              </a:tblGrid>
              <a:tr h="823019">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a:r>
                        <a:rPr lang="en-US" sz="2400" b="1" baseline="0" dirty="0" smtClean="0">
                          <a:solidFill>
                            <a:schemeClr val="bg1"/>
                          </a:solidFill>
                        </a:rPr>
                        <a:t>Ref.</a:t>
                      </a:r>
                      <a:endParaRPr lang="en-US" sz="2400" b="1" baseline="0" dirty="0">
                        <a:solidFill>
                          <a:schemeClr val="bg1"/>
                        </a:solidFill>
                      </a:endParaRPr>
                    </a:p>
                  </a:txBody>
                  <a:tcPr marL="91443" marR="91443" marT="45723" marB="45723" anchor="ctr">
                    <a:lnL w="28575" cap="flat" cmpd="sng" algn="ctr">
                      <a:solidFill>
                        <a:srgbClr val="000000"/>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a:r>
                        <a:rPr lang="en-US" sz="2400" b="1" baseline="0" dirty="0" smtClean="0">
                          <a:solidFill>
                            <a:schemeClr val="bg1"/>
                          </a:solidFill>
                        </a:rPr>
                        <a:t>Process</a:t>
                      </a:r>
                    </a:p>
                  </a:txBody>
                  <a:tcPr marL="91443" marR="91443" marT="45723" marB="45723"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a:r>
                        <a:rPr lang="en-US" sz="2400" b="1" baseline="0" dirty="0" err="1" smtClean="0">
                          <a:solidFill>
                            <a:schemeClr val="bg1"/>
                          </a:solidFill>
                        </a:rPr>
                        <a:t>Vdd</a:t>
                      </a:r>
                      <a:endParaRPr lang="en-US" sz="2400" b="1" baseline="0" dirty="0" smtClean="0">
                        <a:solidFill>
                          <a:schemeClr val="bg1"/>
                        </a:solidFill>
                      </a:endParaRPr>
                    </a:p>
                    <a:p>
                      <a:pPr algn="ctr"/>
                      <a:r>
                        <a:rPr lang="en-US" sz="2400" b="1" baseline="0" dirty="0" smtClean="0">
                          <a:solidFill>
                            <a:schemeClr val="bg1"/>
                          </a:solidFill>
                        </a:rPr>
                        <a:t>(V)</a:t>
                      </a:r>
                      <a:endParaRPr lang="en-US" sz="2400" b="1" baseline="0" dirty="0">
                        <a:solidFill>
                          <a:schemeClr val="bg1"/>
                        </a:solidFill>
                      </a:endParaRPr>
                    </a:p>
                  </a:txBody>
                  <a:tcPr marL="91443" marR="91443" marT="45723" marB="45723"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a:r>
                        <a:rPr lang="en-US" sz="2400" b="1" baseline="0" dirty="0" smtClean="0">
                          <a:solidFill>
                            <a:schemeClr val="bg1"/>
                          </a:solidFill>
                        </a:rPr>
                        <a:t>P</a:t>
                      </a:r>
                      <a:r>
                        <a:rPr lang="en-US" sz="2400" b="1" baseline="-25000" dirty="0" smtClean="0">
                          <a:solidFill>
                            <a:schemeClr val="bg1"/>
                          </a:solidFill>
                        </a:rPr>
                        <a:t>1dB</a:t>
                      </a:r>
                    </a:p>
                    <a:p>
                      <a:pPr algn="ctr"/>
                      <a:r>
                        <a:rPr lang="en-US" sz="2400" b="1" baseline="0" dirty="0" smtClean="0">
                          <a:solidFill>
                            <a:schemeClr val="bg1"/>
                          </a:solidFill>
                        </a:rPr>
                        <a:t>(</a:t>
                      </a:r>
                      <a:r>
                        <a:rPr lang="en-US" sz="2400" b="1" baseline="0" dirty="0" err="1" smtClean="0">
                          <a:solidFill>
                            <a:schemeClr val="bg1"/>
                          </a:solidFill>
                        </a:rPr>
                        <a:t>dBm</a:t>
                      </a:r>
                      <a:r>
                        <a:rPr lang="en-US" sz="2400" b="1" baseline="0" dirty="0" smtClean="0">
                          <a:solidFill>
                            <a:schemeClr val="bg1"/>
                          </a:solidFill>
                        </a:rPr>
                        <a:t>)</a:t>
                      </a:r>
                      <a:endParaRPr lang="en-US" sz="2400" b="1" baseline="0" dirty="0">
                        <a:solidFill>
                          <a:schemeClr val="bg1"/>
                        </a:solidFill>
                      </a:endParaRPr>
                    </a:p>
                  </a:txBody>
                  <a:tcPr marL="91443" marR="91443" marT="45723" marB="45723"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a:r>
                        <a:rPr lang="en-US" sz="2400" b="1" baseline="0" dirty="0" err="1" smtClean="0">
                          <a:solidFill>
                            <a:schemeClr val="bg1"/>
                          </a:solidFill>
                        </a:rPr>
                        <a:t>P</a:t>
                      </a:r>
                      <a:r>
                        <a:rPr lang="en-US" sz="2400" b="1" baseline="-25000" dirty="0" err="1" smtClean="0">
                          <a:solidFill>
                            <a:schemeClr val="bg1"/>
                          </a:solidFill>
                        </a:rPr>
                        <a:t>sat</a:t>
                      </a:r>
                      <a:endParaRPr lang="en-US" sz="2400" b="1" baseline="-25000" dirty="0" smtClean="0">
                        <a:solidFill>
                          <a:schemeClr val="bg1"/>
                        </a:solidFill>
                      </a:endParaRPr>
                    </a:p>
                    <a:p>
                      <a:pPr algn="ctr"/>
                      <a:r>
                        <a:rPr lang="en-US" sz="2400" b="1" baseline="0" dirty="0" smtClean="0">
                          <a:solidFill>
                            <a:schemeClr val="bg1"/>
                          </a:solidFill>
                        </a:rPr>
                        <a:t>(</a:t>
                      </a:r>
                      <a:r>
                        <a:rPr lang="en-US" sz="2400" b="1" baseline="0" dirty="0" err="1" smtClean="0">
                          <a:solidFill>
                            <a:schemeClr val="bg1"/>
                          </a:solidFill>
                        </a:rPr>
                        <a:t>dBm</a:t>
                      </a:r>
                      <a:r>
                        <a:rPr lang="en-US" sz="2400" b="1" baseline="0" dirty="0" smtClean="0">
                          <a:solidFill>
                            <a:schemeClr val="bg1"/>
                          </a:solidFill>
                        </a:rPr>
                        <a:t>)</a:t>
                      </a:r>
                      <a:endParaRPr lang="en-US" sz="2400" b="1" baseline="0" dirty="0">
                        <a:solidFill>
                          <a:schemeClr val="bg1"/>
                        </a:solidFill>
                      </a:endParaRPr>
                    </a:p>
                  </a:txBody>
                  <a:tcPr marL="91443" marR="91443" marT="45723" marB="45723"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a:r>
                        <a:rPr lang="en-US" sz="2400" b="1" baseline="0" dirty="0" err="1" smtClean="0">
                          <a:solidFill>
                            <a:schemeClr val="bg1"/>
                          </a:solidFill>
                        </a:rPr>
                        <a:t>PAE</a:t>
                      </a:r>
                      <a:r>
                        <a:rPr lang="en-US" sz="2400" b="1" baseline="-25000" dirty="0" err="1" smtClean="0">
                          <a:solidFill>
                            <a:schemeClr val="bg1"/>
                          </a:solidFill>
                        </a:rPr>
                        <a:t>max</a:t>
                      </a:r>
                      <a:endParaRPr lang="en-US" sz="2400" b="1" baseline="-25000" dirty="0" smtClean="0">
                        <a:solidFill>
                          <a:schemeClr val="bg1"/>
                        </a:solidFill>
                      </a:endParaRPr>
                    </a:p>
                    <a:p>
                      <a:pPr algn="ctr"/>
                      <a:r>
                        <a:rPr lang="en-US" sz="2400" b="1" baseline="0" dirty="0" smtClean="0">
                          <a:solidFill>
                            <a:schemeClr val="bg1"/>
                          </a:solidFill>
                        </a:rPr>
                        <a:t>(%)</a:t>
                      </a:r>
                      <a:endParaRPr lang="en-US" sz="2400" b="1" baseline="0" dirty="0">
                        <a:solidFill>
                          <a:schemeClr val="bg1"/>
                        </a:solidFill>
                      </a:endParaRPr>
                    </a:p>
                  </a:txBody>
                  <a:tcPr marL="91443" marR="91443" marT="45723" marB="45723"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000000"/>
                    </a:solidFill>
                  </a:tcPr>
                </a:tc>
                <a:tc>
                  <a:txBody>
                    <a:bodyPr/>
                    <a:lstStyle/>
                    <a:p>
                      <a:pPr algn="ctr"/>
                      <a:r>
                        <a:rPr lang="en-US" sz="2400" b="1" baseline="0" dirty="0" smtClean="0">
                          <a:solidFill>
                            <a:schemeClr val="bg1"/>
                          </a:solidFill>
                        </a:rPr>
                        <a:t>Lifetime</a:t>
                      </a:r>
                    </a:p>
                    <a:p>
                      <a:pPr algn="ctr"/>
                      <a:r>
                        <a:rPr lang="en-US" sz="2400" b="1" baseline="0" dirty="0" smtClean="0">
                          <a:solidFill>
                            <a:schemeClr val="bg1"/>
                          </a:solidFill>
                        </a:rPr>
                        <a:t>(year)</a:t>
                      </a:r>
                      <a:endParaRPr lang="en-US" sz="2400" b="1" baseline="0" dirty="0">
                        <a:solidFill>
                          <a:schemeClr val="bg1"/>
                        </a:solidFill>
                      </a:endParaRPr>
                    </a:p>
                  </a:txBody>
                  <a:tcPr marL="91443" marR="91443" marT="45723" marB="45723" anchor="ctr">
                    <a:lnL w="28575" cap="flat" cmpd="sng" algn="ctr">
                      <a:solidFill>
                        <a:srgbClr val="FFFFFF"/>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r>
              <a:tr h="396269">
                <a:tc rowSpan="3">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a:r>
                        <a:rPr lang="en-US" sz="2000" b="1" dirty="0" smtClean="0"/>
                        <a:t>[4]</a:t>
                      </a:r>
                      <a:endParaRPr lang="en-US" sz="2000" b="1" dirty="0"/>
                    </a:p>
                  </a:txBody>
                  <a:tcPr marL="91443" marR="91443" marT="45723" marB="45723" anchor="ctr">
                    <a:lnL w="28575" cap="flat" cmpd="sng" algn="ctr">
                      <a:solidFill>
                        <a:srgbClr val="000000"/>
                      </a:solidFill>
                      <a:prstDash val="solid"/>
                      <a:round/>
                      <a:headEnd type="none" w="med" len="med"/>
                      <a:tailEnd type="none" w="med" len="med"/>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rowSpan="3">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a:r>
                        <a:rPr lang="en-US" sz="2000" b="1" dirty="0" smtClean="0"/>
                        <a:t>65 nm </a:t>
                      </a:r>
                      <a:r>
                        <a:rPr lang="en-US" sz="2000" b="1" u="heavy" baseline="0" dirty="0" smtClean="0"/>
                        <a:t>SOI</a:t>
                      </a:r>
                      <a:endParaRPr lang="en-US" sz="2000" b="1" u="heavy" baseline="0" dirty="0"/>
                    </a:p>
                  </a:txBody>
                  <a:tcPr marL="91443" marR="91443" marT="45723" marB="45723"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a:r>
                        <a:rPr lang="en-US" sz="2000" b="1" dirty="0" smtClean="0"/>
                        <a:t>1.2</a:t>
                      </a:r>
                      <a:endParaRPr lang="en-US" sz="2000" b="1" dirty="0"/>
                    </a:p>
                  </a:txBody>
                  <a:tcPr marL="91443" marR="91443" marT="45723" marB="45723" anchor="ctr">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a:r>
                        <a:rPr lang="en-US" sz="2000" b="1" dirty="0" smtClean="0"/>
                        <a:t>7.1</a:t>
                      </a:r>
                      <a:endParaRPr lang="en-US" sz="2000" b="1" dirty="0"/>
                    </a:p>
                  </a:txBody>
                  <a:tcPr marL="91443" marR="91443" marT="45723" marB="45723"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a:r>
                        <a:rPr lang="en-US" sz="2000" b="1" dirty="0" smtClean="0"/>
                        <a:t>10.5</a:t>
                      </a:r>
                      <a:endParaRPr lang="en-US" sz="2000" b="1" dirty="0"/>
                    </a:p>
                  </a:txBody>
                  <a:tcPr marL="91443" marR="91443" marT="45723" marB="45723"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a:r>
                        <a:rPr lang="en-US" sz="2000" b="1" dirty="0" smtClean="0"/>
                        <a:t>22.3</a:t>
                      </a:r>
                      <a:endParaRPr lang="en-US" sz="2000" b="1" dirty="0"/>
                    </a:p>
                  </a:txBody>
                  <a:tcPr marL="91443" marR="91443" marT="45723" marB="45723" anchor="ctr">
                    <a:lnL w="12700" cmpd="sng">
                      <a:solidFill>
                        <a:srgbClr val="000000"/>
                      </a:solidFill>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rowSpan="3">
                  <a:txBody>
                    <a:bodyPr/>
                    <a:lstStyle/>
                    <a:p>
                      <a:pPr algn="ctr"/>
                      <a:r>
                        <a:rPr lang="en-US" sz="2000" b="1" dirty="0" smtClean="0"/>
                        <a:t>N/A</a:t>
                      </a:r>
                      <a:endParaRPr lang="en-US" sz="2000" b="1" dirty="0"/>
                    </a:p>
                  </a:txBody>
                  <a:tcPr marL="91443" marR="91443" marT="45723" marB="45723" anchor="ctr">
                    <a:lnL w="12700" cmpd="sng">
                      <a:solidFill>
                        <a:srgbClr val="000000"/>
                      </a:solid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96269">
                <a:tc vMerge="1">
                  <a:txBody>
                    <a:bodyPr/>
                    <a:lstStyle/>
                    <a:p>
                      <a:endParaRPr lang="en-US" dirty="0"/>
                    </a:p>
                  </a:txBody>
                  <a:tcPr/>
                </a:tc>
                <a:tc vMerge="1">
                  <a:txBody>
                    <a:bodyPr/>
                    <a:lstStyle/>
                    <a:p>
                      <a:endParaRPr lang="en-US" dirty="0"/>
                    </a:p>
                  </a:txBody>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a:r>
                        <a:rPr lang="en-US" sz="2000" b="1" dirty="0" smtClean="0"/>
                        <a:t>1.8</a:t>
                      </a:r>
                      <a:endParaRPr lang="en-US" sz="2000" b="1" dirty="0"/>
                    </a:p>
                  </a:txBody>
                  <a:tcPr marL="91443" marR="91443" marT="45723" marB="45723"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a:r>
                        <a:rPr lang="en-US" sz="2000" b="1" dirty="0" smtClean="0"/>
                        <a:t>12.7</a:t>
                      </a:r>
                      <a:endParaRPr lang="en-US" sz="2000" b="1" dirty="0"/>
                    </a:p>
                  </a:txBody>
                  <a:tcPr marL="91443" marR="91443" marT="45723" marB="45723"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a:r>
                        <a:rPr lang="en-US" sz="2000" b="1" dirty="0" smtClean="0"/>
                        <a:t>14.5</a:t>
                      </a:r>
                      <a:endParaRPr lang="en-US" sz="2000" b="1" dirty="0"/>
                    </a:p>
                  </a:txBody>
                  <a:tcPr marL="91443" marR="91443" marT="45723" marB="45723"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a:r>
                        <a:rPr lang="en-US" sz="2000" b="1" dirty="0" smtClean="0"/>
                        <a:t>25.7</a:t>
                      </a:r>
                      <a:endParaRPr lang="en-US" sz="2000" b="1" dirty="0"/>
                    </a:p>
                  </a:txBody>
                  <a:tcPr marL="91443" marR="91443" marT="45723" marB="45723" anchor="ctr">
                    <a:lnL w="12700" cmpd="sng">
                      <a:solidFill>
                        <a:srgbClr val="000000"/>
                      </a:solidFill>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vMerge="1">
                  <a:txBody>
                    <a:bodyPr/>
                    <a:lstStyle/>
                    <a:p>
                      <a:pPr algn="ctr"/>
                      <a:endParaRPr lang="en-US" sz="2000" b="1" dirty="0"/>
                    </a:p>
                  </a:txBody>
                  <a:tcPr marL="91443" marR="91443" marT="45723" marB="45723" anchor="ctr">
                    <a:lnL w="12700" cmpd="sng">
                      <a:solidFill>
                        <a:srgbClr val="000000"/>
                      </a:solid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96269">
                <a:tc vMerge="1">
                  <a:txBody>
                    <a:bodyPr/>
                    <a:lstStyle/>
                    <a:p>
                      <a:endParaRPr lang="en-US" dirty="0"/>
                    </a:p>
                  </a:txBody>
                  <a:tcPr/>
                </a:tc>
                <a:tc vMerge="1">
                  <a:txBody>
                    <a:bodyPr/>
                    <a:lstStyle/>
                    <a:p>
                      <a:endParaRPr lang="en-US" dirty="0"/>
                    </a:p>
                  </a:txBody>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a:r>
                        <a:rPr lang="en-US" sz="2000" b="1" dirty="0" smtClean="0"/>
                        <a:t>2.6</a:t>
                      </a:r>
                      <a:endParaRPr lang="en-US" sz="2000" b="1" dirty="0"/>
                    </a:p>
                  </a:txBody>
                  <a:tcPr marL="91443" marR="91443" marT="45723" marB="45723"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a:r>
                        <a:rPr lang="en-US" sz="2000" b="1" dirty="0" smtClean="0"/>
                        <a:t>15.2</a:t>
                      </a:r>
                      <a:endParaRPr lang="en-US" sz="2000" b="1" dirty="0"/>
                    </a:p>
                  </a:txBody>
                  <a:tcPr marL="91443" marR="91443" marT="45723" marB="45723"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a:r>
                        <a:rPr lang="en-US" sz="2000" b="1" dirty="0" smtClean="0"/>
                        <a:t>16.5</a:t>
                      </a:r>
                      <a:endParaRPr lang="en-US" sz="2000" b="1" dirty="0"/>
                    </a:p>
                  </a:txBody>
                  <a:tcPr marL="91443" marR="91443" marT="45723" marB="45723"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a:r>
                        <a:rPr lang="en-US" sz="2000" b="1" dirty="0" smtClean="0"/>
                        <a:t>18.2</a:t>
                      </a:r>
                      <a:endParaRPr lang="en-US" sz="2000" b="1" dirty="0"/>
                    </a:p>
                  </a:txBody>
                  <a:tcPr marL="91443" marR="91443" marT="45723" marB="45723" anchor="ctr">
                    <a:lnL w="12700" cmpd="sng">
                      <a:solidFill>
                        <a:srgbClr val="000000"/>
                      </a:solidFill>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vMerge="1">
                  <a:txBody>
                    <a:bodyPr/>
                    <a:lstStyle/>
                    <a:p>
                      <a:pPr algn="ctr"/>
                      <a:endParaRPr lang="en-US" sz="2000" b="1" dirty="0"/>
                    </a:p>
                  </a:txBody>
                  <a:tcPr marL="91443" marR="91443" marT="45723" marB="45723" anchor="ctr">
                    <a:lnL w="12700" cmpd="sng">
                      <a:solidFill>
                        <a:srgbClr val="000000"/>
                      </a:solid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96269">
                <a:tc rowSpan="2">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a:r>
                        <a:rPr lang="en-US" sz="2000" b="1" dirty="0" smtClean="0"/>
                        <a:t>[5]</a:t>
                      </a:r>
                      <a:endParaRPr lang="en-US" sz="2000" b="1" dirty="0"/>
                    </a:p>
                  </a:txBody>
                  <a:tcPr marL="91443" marR="91443" marT="45723" marB="45723" anchor="ctr">
                    <a:lnL w="28575" cap="flat" cmpd="sng" algn="ctr">
                      <a:solidFill>
                        <a:srgbClr val="000000"/>
                      </a:solidFill>
                      <a:prstDash val="solid"/>
                      <a:round/>
                      <a:headEnd type="none" w="med" len="med"/>
                      <a:tailEnd type="none" w="med" len="med"/>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90 nm</a:t>
                      </a:r>
                    </a:p>
                  </a:txBody>
                  <a:tcPr marL="91443" marR="91443" marT="45723" marB="45723"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a:r>
                        <a:rPr lang="en-US" sz="2000" b="1" dirty="0" smtClean="0"/>
                        <a:t>0.7</a:t>
                      </a:r>
                      <a:endParaRPr lang="en-US" sz="2000" b="1" dirty="0"/>
                    </a:p>
                  </a:txBody>
                  <a:tcPr marL="91443" marR="91443" marT="45723" marB="45723" anchor="ctr">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a:r>
                        <a:rPr lang="en-US" sz="2000" b="1" dirty="0" smtClean="0"/>
                        <a:t>5.2</a:t>
                      </a:r>
                      <a:endParaRPr lang="en-US" sz="2000" b="1" dirty="0"/>
                    </a:p>
                  </a:txBody>
                  <a:tcPr marL="91443" marR="91443" marT="45723" marB="45723"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a:r>
                        <a:rPr lang="en-US" sz="2000" b="1" dirty="0" smtClean="0"/>
                        <a:t>8.5</a:t>
                      </a:r>
                      <a:endParaRPr lang="en-US" sz="2000" b="1" dirty="0"/>
                    </a:p>
                  </a:txBody>
                  <a:tcPr marL="91443" marR="91443" marT="45723" marB="45723"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a:r>
                        <a:rPr lang="en-US" sz="2000" b="1" dirty="0" smtClean="0"/>
                        <a:t>7.0</a:t>
                      </a:r>
                      <a:endParaRPr lang="en-US" sz="2000" b="1" dirty="0"/>
                    </a:p>
                  </a:txBody>
                  <a:tcPr marL="91443" marR="91443" marT="45723" marB="45723" anchor="ctr">
                    <a:lnL w="12700" cmpd="sng">
                      <a:solidFill>
                        <a:srgbClr val="000000"/>
                      </a:solidFill>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p>
                      <a:pPr algn="ctr"/>
                      <a:r>
                        <a:rPr lang="en-US" sz="2000" b="1" dirty="0" smtClean="0"/>
                        <a:t>&gt; 10</a:t>
                      </a:r>
                      <a:r>
                        <a:rPr lang="en-US" sz="2000" b="1" baseline="30000" dirty="0" smtClean="0"/>
                        <a:t>5</a:t>
                      </a:r>
                      <a:r>
                        <a:rPr kumimoji="1" lang="en-US" sz="2000" b="1" kern="1200" dirty="0" smtClean="0">
                          <a:solidFill>
                            <a:schemeClr val="tx1"/>
                          </a:solidFill>
                          <a:latin typeface="+mn-lt"/>
                          <a:ea typeface="+mn-ea"/>
                          <a:cs typeface="+mn-cs"/>
                        </a:rPr>
                        <a:t>*</a:t>
                      </a:r>
                      <a:endParaRPr kumimoji="1" lang="en-US" sz="2000" b="1" kern="1200" dirty="0">
                        <a:solidFill>
                          <a:schemeClr val="tx1"/>
                        </a:solidFill>
                        <a:latin typeface="+mn-lt"/>
                        <a:ea typeface="+mn-ea"/>
                        <a:cs typeface="+mn-cs"/>
                      </a:endParaRPr>
                    </a:p>
                  </a:txBody>
                  <a:tcPr marL="91443" marR="91443" marT="45723" marB="45723" anchor="ctr">
                    <a:lnL w="12700" cmpd="sng">
                      <a:solidFill>
                        <a:srgbClr val="000000"/>
                      </a:solid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96269">
                <a:tc vMerge="1">
                  <a:txBody>
                    <a:bodyPr/>
                    <a:lstStyle/>
                    <a:p>
                      <a:endParaRPr lang="en-US" dirty="0"/>
                    </a:p>
                  </a:txBody>
                  <a:tcPr/>
                </a:tc>
                <a:tc vMerge="1">
                  <a:txBody>
                    <a:bodyPr/>
                    <a:lstStyle/>
                    <a:p>
                      <a:endParaRPr lang="en-US" dirty="0"/>
                    </a:p>
                  </a:txBody>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a:r>
                        <a:rPr lang="en-US" sz="2000" b="1" dirty="0" smtClean="0"/>
                        <a:t>1.0</a:t>
                      </a:r>
                      <a:endParaRPr lang="en-US" sz="2000" b="1" dirty="0"/>
                    </a:p>
                  </a:txBody>
                  <a:tcPr marL="91443" marR="91443" marT="45723" marB="45723"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a:r>
                        <a:rPr lang="en-US" sz="2000" b="1" dirty="0" smtClean="0"/>
                        <a:t>10.5</a:t>
                      </a:r>
                      <a:endParaRPr lang="en-US" sz="2000" b="1" dirty="0"/>
                    </a:p>
                  </a:txBody>
                  <a:tcPr marL="91443" marR="91443" marT="45723" marB="45723"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a:r>
                        <a:rPr lang="en-US" sz="2000" b="1" dirty="0" smtClean="0"/>
                        <a:t>11.5</a:t>
                      </a:r>
                      <a:endParaRPr lang="en-US" sz="2000" b="1" dirty="0"/>
                    </a:p>
                  </a:txBody>
                  <a:tcPr marL="91443" marR="91443" marT="45723" marB="45723"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a:r>
                        <a:rPr lang="en-US" sz="2000" b="1" dirty="0" smtClean="0"/>
                        <a:t>8.5</a:t>
                      </a:r>
                      <a:endParaRPr lang="en-US" sz="2000" b="1" dirty="0"/>
                    </a:p>
                  </a:txBody>
                  <a:tcPr marL="91443" marR="91443" marT="45723" marB="45723" anchor="ctr">
                    <a:lnL w="12700" cmpd="sng">
                      <a:solidFill>
                        <a:srgbClr val="000000"/>
                      </a:solidFill>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p>
                      <a:pPr algn="ctr"/>
                      <a:r>
                        <a:rPr lang="en-US" sz="2000" b="1" dirty="0" smtClean="0"/>
                        <a:t>&gt; 10*</a:t>
                      </a:r>
                      <a:endParaRPr lang="en-US" sz="2000" b="1" dirty="0"/>
                    </a:p>
                  </a:txBody>
                  <a:tcPr marL="91443" marR="91443" marT="45723" marB="45723" anchor="ctr">
                    <a:lnL w="12700" cmpd="sng">
                      <a:solidFill>
                        <a:srgbClr val="000000"/>
                      </a:solid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96269">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a:r>
                        <a:rPr lang="en-US" sz="2000" b="1" dirty="0" smtClean="0"/>
                        <a:t>[6]</a:t>
                      </a:r>
                      <a:endParaRPr lang="en-US" sz="2000" b="1" dirty="0"/>
                    </a:p>
                  </a:txBody>
                  <a:tcPr marL="91443" marR="91443" marT="45723" marB="45723" anchor="ctr">
                    <a:lnL w="28575" cap="flat" cmpd="sng" algn="ctr">
                      <a:solidFill>
                        <a:srgbClr val="000000"/>
                      </a:solidFill>
                      <a:prstDash val="solid"/>
                      <a:round/>
                      <a:headEnd type="none" w="med" len="med"/>
                      <a:tailEnd type="none" w="med" len="med"/>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a:r>
                        <a:rPr lang="en-US" sz="2000" b="1" dirty="0" smtClean="0"/>
                        <a:t>65 nm</a:t>
                      </a:r>
                      <a:endParaRPr lang="en-US" sz="2000" b="1" dirty="0"/>
                    </a:p>
                  </a:txBody>
                  <a:tcPr marL="91443" marR="91443" marT="45723" marB="45723"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a:r>
                        <a:rPr lang="en-US" sz="2000" b="1" dirty="0" smtClean="0"/>
                        <a:t>1.0</a:t>
                      </a:r>
                      <a:endParaRPr lang="en-US" sz="2000" b="1" dirty="0"/>
                    </a:p>
                  </a:txBody>
                  <a:tcPr marL="91443" marR="91443" marT="45723" marB="45723" anchor="ctr">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a:r>
                        <a:rPr lang="en-US" sz="2000" b="1" dirty="0" smtClean="0"/>
                        <a:t>15.0</a:t>
                      </a:r>
                      <a:endParaRPr lang="en-US" sz="2000" b="1" dirty="0"/>
                    </a:p>
                  </a:txBody>
                  <a:tcPr marL="91443" marR="91443" marT="45723" marB="45723"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a:r>
                        <a:rPr lang="en-US" sz="2000" b="1" dirty="0" smtClean="0"/>
                        <a:t>18.6</a:t>
                      </a:r>
                      <a:endParaRPr lang="en-US" sz="2000" b="1" dirty="0"/>
                    </a:p>
                  </a:txBody>
                  <a:tcPr marL="91443" marR="91443" marT="45723" marB="45723"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a:r>
                        <a:rPr lang="en-US" sz="2000" b="1" dirty="0" smtClean="0"/>
                        <a:t>15.1</a:t>
                      </a:r>
                      <a:endParaRPr lang="en-US" sz="2000" b="1" dirty="0"/>
                    </a:p>
                  </a:txBody>
                  <a:tcPr marL="91443" marR="91443" marT="45723" marB="45723" anchor="ctr">
                    <a:lnL w="12700" cmpd="sng">
                      <a:solidFill>
                        <a:srgbClr val="000000"/>
                      </a:solidFill>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p>
                      <a:pPr algn="ctr"/>
                      <a:r>
                        <a:rPr lang="en-US" sz="2000" b="1" dirty="0" smtClean="0"/>
                        <a:t>N/A</a:t>
                      </a:r>
                      <a:endParaRPr lang="en-US" sz="2000" b="1" dirty="0"/>
                    </a:p>
                  </a:txBody>
                  <a:tcPr marL="91443" marR="91443" marT="45723" marB="45723" anchor="ctr">
                    <a:lnL w="12700" cmpd="sng">
                      <a:solidFill>
                        <a:srgbClr val="000000"/>
                      </a:solid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96269">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a:r>
                        <a:rPr lang="en-US" sz="2000" b="1" dirty="0" smtClean="0"/>
                        <a:t>[7]</a:t>
                      </a:r>
                      <a:endParaRPr lang="en-US" sz="2000" b="1" dirty="0"/>
                    </a:p>
                  </a:txBody>
                  <a:tcPr marL="91443" marR="91443" marT="45723" marB="45723" anchor="ctr">
                    <a:lnL w="28575" cap="flat" cmpd="sng" algn="ctr">
                      <a:solidFill>
                        <a:srgbClr val="000000"/>
                      </a:solidFill>
                      <a:prstDash val="solid"/>
                      <a:round/>
                      <a:headEnd type="none" w="med" len="med"/>
                      <a:tailEnd type="none" w="med" len="med"/>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a:r>
                        <a:rPr lang="en-US" sz="2000" b="1" dirty="0" smtClean="0"/>
                        <a:t>65 nm</a:t>
                      </a:r>
                      <a:endParaRPr lang="en-US" sz="2000" b="1" dirty="0"/>
                    </a:p>
                  </a:txBody>
                  <a:tcPr marL="91443" marR="91443" marT="45723" marB="45723"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a:r>
                        <a:rPr lang="en-US" sz="2000" b="1" dirty="0" smtClean="0"/>
                        <a:t>1.0</a:t>
                      </a:r>
                      <a:endParaRPr lang="en-US" sz="2000" b="1" dirty="0"/>
                    </a:p>
                  </a:txBody>
                  <a:tcPr marL="91443" marR="91443" marT="45723" marB="45723" anchor="ctr">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a:r>
                        <a:rPr lang="en-US" sz="2000" b="1" dirty="0" smtClean="0"/>
                        <a:t>8.0</a:t>
                      </a:r>
                      <a:endParaRPr lang="en-US" sz="2000" b="1" dirty="0"/>
                    </a:p>
                  </a:txBody>
                  <a:tcPr marL="91443" marR="91443" marT="45723" marB="45723"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a:r>
                        <a:rPr lang="en-US" sz="2000" b="1" dirty="0" smtClean="0"/>
                        <a:t>11.5</a:t>
                      </a:r>
                      <a:endParaRPr lang="en-US" sz="2000" b="1" dirty="0"/>
                    </a:p>
                  </a:txBody>
                  <a:tcPr marL="91443" marR="91443" marT="45723" marB="45723"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a:r>
                        <a:rPr lang="en-US" sz="2000" b="1" dirty="0" smtClean="0"/>
                        <a:t>15.2</a:t>
                      </a:r>
                      <a:endParaRPr lang="en-US" sz="2000" b="1" dirty="0"/>
                    </a:p>
                  </a:txBody>
                  <a:tcPr marL="91443" marR="91443" marT="45723" marB="45723" anchor="ctr">
                    <a:lnL w="12700" cmpd="sng">
                      <a:solidFill>
                        <a:srgbClr val="000000"/>
                      </a:solidFill>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p>
                      <a:pPr algn="ctr"/>
                      <a:r>
                        <a:rPr lang="en-US" sz="2000" b="1" dirty="0" smtClean="0"/>
                        <a:t>&gt; 10*</a:t>
                      </a:r>
                      <a:endParaRPr lang="en-US" sz="2000" b="1" dirty="0"/>
                    </a:p>
                  </a:txBody>
                  <a:tcPr marL="91443" marR="91443" marT="45723" marB="45723" anchor="ctr">
                    <a:lnL w="12700" cmpd="sng">
                      <a:solidFill>
                        <a:srgbClr val="000000"/>
                      </a:solid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96269">
                <a:tc rowSpan="2">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a:r>
                        <a:rPr lang="en-US" sz="2000" b="1" dirty="0" smtClean="0"/>
                        <a:t>This work</a:t>
                      </a:r>
                      <a:endParaRPr lang="en-US" sz="2000" b="1" dirty="0"/>
                    </a:p>
                  </a:txBody>
                  <a:tcPr marL="91443" marR="91443" marT="45723" marB="45723" anchor="ctr">
                    <a:lnL w="28575" cap="flat" cmpd="sng" algn="ctr">
                      <a:solidFill>
                        <a:srgbClr val="000000"/>
                      </a:solidFill>
                      <a:prstDash val="solid"/>
                      <a:round/>
                      <a:headEnd type="none" w="med" len="med"/>
                      <a:tailEnd type="none" w="med" len="med"/>
                    </a:lnL>
                    <a:lnR w="12700" cmpd="sng">
                      <a:solidFill>
                        <a:srgbClr val="000000"/>
                      </a:solidFill>
                    </a:lnR>
                    <a:lnT w="12700" cmpd="sng">
                      <a:solidFill>
                        <a:srgbClr val="000000"/>
                      </a:solid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a:r>
                        <a:rPr lang="en-US" sz="2000" b="1" dirty="0" smtClean="0"/>
                        <a:t>65 nm</a:t>
                      </a:r>
                      <a:endParaRPr lang="en-US" sz="2000" b="1" dirty="0"/>
                    </a:p>
                  </a:txBody>
                  <a:tcPr marL="91443" marR="91443" marT="45723" marB="45723" anchor="ctr">
                    <a:lnL w="12700" cmpd="sng">
                      <a:solidFill>
                        <a:srgbClr val="000000"/>
                      </a:solidFill>
                    </a:lnL>
                    <a:lnR w="12700" cmpd="sng">
                      <a:solidFill>
                        <a:srgbClr val="000000"/>
                      </a:solidFill>
                    </a:lnR>
                    <a:lnT w="12700" cmpd="sng">
                      <a:solidFill>
                        <a:srgbClr val="000000"/>
                      </a:solid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a:r>
                        <a:rPr lang="en-US" sz="2000" b="1" dirty="0" smtClean="0"/>
                        <a:t>0.7</a:t>
                      </a:r>
                      <a:r>
                        <a:rPr lang="en-US" sz="2000" baseline="30000" dirty="0" smtClean="0"/>
                        <a:t>†</a:t>
                      </a:r>
                      <a:endParaRPr lang="en-US" sz="2000" b="1" dirty="0"/>
                    </a:p>
                  </a:txBody>
                  <a:tcPr marL="91443" marR="91443" marT="45723" marB="45723" anchor="ctr">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a:r>
                        <a:rPr lang="en-US" sz="2000" b="1" dirty="0" smtClean="0"/>
                        <a:t>5.8</a:t>
                      </a:r>
                      <a:endParaRPr lang="en-US" sz="2000" b="1" dirty="0"/>
                    </a:p>
                  </a:txBody>
                  <a:tcPr marL="91443" marR="91443" marT="45723" marB="45723"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a:r>
                        <a:rPr lang="en-US" sz="2000" b="1" dirty="0" smtClean="0"/>
                        <a:t>10.1</a:t>
                      </a:r>
                      <a:endParaRPr lang="en-US" sz="2000" b="1" dirty="0"/>
                    </a:p>
                  </a:txBody>
                  <a:tcPr marL="91443" marR="91443" marT="45723" marB="45723"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a:r>
                        <a:rPr lang="en-US" sz="2000" b="1" dirty="0" smtClean="0"/>
                        <a:t>8.1</a:t>
                      </a:r>
                      <a:endParaRPr lang="en-US" sz="2000" b="1" dirty="0"/>
                    </a:p>
                  </a:txBody>
                  <a:tcPr marL="91443" marR="91443" marT="45723" marB="45723" anchor="ctr">
                    <a:lnL w="12700" cmpd="sng">
                      <a:solidFill>
                        <a:srgbClr val="000000"/>
                      </a:solidFill>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p>
                      <a:pPr algn="ctr"/>
                      <a:r>
                        <a:rPr lang="en-US" sz="2000" b="1" dirty="0" smtClean="0"/>
                        <a:t>&gt; </a:t>
                      </a:r>
                      <a:r>
                        <a:rPr lang="en-US" sz="2000" b="1" dirty="0" smtClean="0">
                          <a:solidFill>
                            <a:srgbClr val="FF0000"/>
                          </a:solidFill>
                        </a:rPr>
                        <a:t>10</a:t>
                      </a:r>
                      <a:r>
                        <a:rPr lang="en-US" sz="2000" b="1" baseline="30000" dirty="0" smtClean="0">
                          <a:solidFill>
                            <a:srgbClr val="FF0000"/>
                          </a:solidFill>
                        </a:rPr>
                        <a:t>2</a:t>
                      </a:r>
                      <a:endParaRPr lang="en-US" sz="2000" b="1" baseline="30000" dirty="0">
                        <a:solidFill>
                          <a:srgbClr val="FF0000"/>
                        </a:solidFill>
                      </a:endParaRPr>
                    </a:p>
                  </a:txBody>
                  <a:tcPr marL="91443" marR="91443" marT="45723" marB="45723" anchor="ctr">
                    <a:lnL w="12700" cmpd="sng">
                      <a:solidFill>
                        <a:srgbClr val="000000"/>
                      </a:solid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96269">
                <a:tc vMerge="1">
                  <a:txBody>
                    <a:bodyPr/>
                    <a:lstStyle/>
                    <a:p>
                      <a:endParaRPr lang="en-US" dirty="0"/>
                    </a:p>
                  </a:txBody>
                  <a:tcPr/>
                </a:tc>
                <a:tc vMerge="1">
                  <a:txBody>
                    <a:bodyPr/>
                    <a:lstStyle/>
                    <a:p>
                      <a:endParaRPr lang="en-US" dirty="0"/>
                    </a:p>
                  </a:txBody>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a:r>
                        <a:rPr lang="en-US" sz="2000" b="1" dirty="0" smtClean="0"/>
                        <a:t>1.0</a:t>
                      </a:r>
                      <a:r>
                        <a:rPr lang="en-US" sz="2000" baseline="30000" dirty="0" smtClean="0"/>
                        <a:t>†</a:t>
                      </a:r>
                      <a:endParaRPr lang="en-US" sz="2000" b="1" dirty="0"/>
                    </a:p>
                  </a:txBody>
                  <a:tcPr marL="91443" marR="91443" marT="45723" marB="45723"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a:r>
                        <a:rPr lang="en-US" sz="2000" b="1" dirty="0" smtClean="0"/>
                        <a:t>10.2</a:t>
                      </a:r>
                      <a:endParaRPr lang="en-US" sz="2000" b="1" dirty="0"/>
                    </a:p>
                  </a:txBody>
                  <a:tcPr marL="91443" marR="91443" marT="45723" marB="45723" anchor="ctr">
                    <a:lnL w="12700" cmpd="sng">
                      <a:solidFill>
                        <a:srgbClr val="000000"/>
                      </a:solidFill>
                    </a:lnL>
                    <a:lnR w="12700" cmpd="sng">
                      <a:solidFill>
                        <a:srgbClr val="000000"/>
                      </a:solidFill>
                    </a:lnR>
                    <a:lnT w="12700" cmpd="sng">
                      <a:solidFill>
                        <a:srgbClr val="000000"/>
                      </a:solid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a:r>
                        <a:rPr lang="en-US" sz="2000" b="1" dirty="0" smtClean="0"/>
                        <a:t>13.2</a:t>
                      </a:r>
                      <a:endParaRPr lang="en-US" sz="2000" b="1" dirty="0"/>
                    </a:p>
                  </a:txBody>
                  <a:tcPr marL="91443" marR="91443" marT="45723" marB="45723" anchor="ctr">
                    <a:lnL w="12700" cmpd="sng">
                      <a:solidFill>
                        <a:srgbClr val="000000"/>
                      </a:solidFill>
                    </a:lnL>
                    <a:lnR w="12700" cmpd="sng">
                      <a:solidFill>
                        <a:srgbClr val="000000"/>
                      </a:solidFill>
                    </a:lnR>
                    <a:lnT w="12700" cmpd="sng">
                      <a:solidFill>
                        <a:srgbClr val="000000"/>
                      </a:solid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a:r>
                        <a:rPr lang="en-US" sz="2000" b="1" dirty="0" smtClean="0"/>
                        <a:t>15.0</a:t>
                      </a:r>
                      <a:endParaRPr lang="en-US" sz="2000" b="1" dirty="0"/>
                    </a:p>
                  </a:txBody>
                  <a:tcPr marL="91443" marR="91443" marT="45723" marB="45723" anchor="ctr">
                    <a:lnL w="12700" cmpd="sng">
                      <a:solidFill>
                        <a:srgbClr val="000000"/>
                      </a:solidFill>
                    </a:lnL>
                    <a:lnR w="12700" cap="flat" cmpd="sng" algn="ctr">
                      <a:solidFill>
                        <a:srgbClr val="000000"/>
                      </a:solidFill>
                      <a:prstDash val="solid"/>
                      <a:round/>
                      <a:headEnd type="none" w="med" len="med"/>
                      <a:tailEnd type="none" w="med" len="med"/>
                    </a:lnR>
                    <a:lnT w="12700" cmpd="sng">
                      <a:solidFill>
                        <a:srgbClr val="000000"/>
                      </a:solid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t>&gt; 0.2</a:t>
                      </a:r>
                      <a:endParaRPr lang="en-US" sz="2000" b="1" dirty="0"/>
                    </a:p>
                  </a:txBody>
                  <a:tcPr marL="91443" marR="91443" marT="45723" marB="45723" anchor="ctr">
                    <a:lnL w="12700" cmpd="sng">
                      <a:solidFill>
                        <a:srgbClr val="000000"/>
                      </a:solid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TextBox 9"/>
          <p:cNvSpPr txBox="1">
            <a:spLocks noChangeArrowheads="1"/>
          </p:cNvSpPr>
          <p:nvPr/>
        </p:nvSpPr>
        <p:spPr bwMode="auto">
          <a:xfrm>
            <a:off x="4248150" y="6342063"/>
            <a:ext cx="3968750" cy="400050"/>
          </a:xfrm>
          <a:prstGeom prst="rect">
            <a:avLst/>
          </a:prstGeom>
          <a:noFill/>
          <a:ln>
            <a:noFill/>
          </a:ln>
          <a:extLst/>
        </p:spPr>
        <p:txBody>
          <a:bodyPr wrap="none">
            <a:spAutoFit/>
          </a:bodyPr>
          <a:lstStyle>
            <a:lvl1pPr eaLnBrk="0" hangingPunct="0">
              <a:defRPr kumimoji="1" sz="3600" b="1">
                <a:solidFill>
                  <a:schemeClr val="tx1"/>
                </a:solidFill>
                <a:latin typeface="Arial" charset="0"/>
                <a:ea typeface="宋体" pitchFamily="2" charset="-122"/>
              </a:defRPr>
            </a:lvl1pPr>
            <a:lvl2pPr marL="742950" indent="-285750" eaLnBrk="0" hangingPunct="0">
              <a:defRPr kumimoji="1" sz="3600" b="1">
                <a:solidFill>
                  <a:schemeClr val="tx1"/>
                </a:solidFill>
                <a:latin typeface="Arial" charset="0"/>
                <a:ea typeface="宋体" pitchFamily="2" charset="-122"/>
              </a:defRPr>
            </a:lvl2pPr>
            <a:lvl3pPr marL="1143000" indent="-228600" eaLnBrk="0" hangingPunct="0">
              <a:defRPr kumimoji="1" sz="3600" b="1">
                <a:solidFill>
                  <a:schemeClr val="tx1"/>
                </a:solidFill>
                <a:latin typeface="Arial" charset="0"/>
                <a:ea typeface="宋体" pitchFamily="2" charset="-122"/>
              </a:defRPr>
            </a:lvl3pPr>
            <a:lvl4pPr marL="1600200" indent="-228600" eaLnBrk="0" hangingPunct="0">
              <a:defRPr kumimoji="1" sz="3600" b="1">
                <a:solidFill>
                  <a:schemeClr val="tx1"/>
                </a:solidFill>
                <a:latin typeface="Arial" charset="0"/>
                <a:ea typeface="宋体" pitchFamily="2" charset="-122"/>
              </a:defRPr>
            </a:lvl4pPr>
            <a:lvl5pPr marL="2057400" indent="-228600" eaLnBrk="0" hangingPunct="0">
              <a:defRPr kumimoji="1" sz="3600" b="1">
                <a:solidFill>
                  <a:schemeClr val="tx1"/>
                </a:solidFill>
                <a:latin typeface="Arial" charset="0"/>
                <a:ea typeface="宋体" pitchFamily="2" charset="-122"/>
              </a:defRPr>
            </a:lvl5pPr>
            <a:lvl6pPr marL="2514600" indent="-228600" eaLnBrk="0" fontAlgn="base" hangingPunct="0">
              <a:spcBef>
                <a:spcPct val="0"/>
              </a:spcBef>
              <a:spcAft>
                <a:spcPct val="0"/>
              </a:spcAft>
              <a:defRPr kumimoji="1" sz="3600" b="1">
                <a:solidFill>
                  <a:schemeClr val="tx1"/>
                </a:solidFill>
                <a:latin typeface="Arial" charset="0"/>
                <a:ea typeface="宋体" pitchFamily="2" charset="-122"/>
              </a:defRPr>
            </a:lvl6pPr>
            <a:lvl7pPr marL="2971800" indent="-228600" eaLnBrk="0" fontAlgn="base" hangingPunct="0">
              <a:spcBef>
                <a:spcPct val="0"/>
              </a:spcBef>
              <a:spcAft>
                <a:spcPct val="0"/>
              </a:spcAft>
              <a:defRPr kumimoji="1" sz="3600" b="1">
                <a:solidFill>
                  <a:schemeClr val="tx1"/>
                </a:solidFill>
                <a:latin typeface="Arial" charset="0"/>
                <a:ea typeface="宋体" pitchFamily="2" charset="-122"/>
              </a:defRPr>
            </a:lvl7pPr>
            <a:lvl8pPr marL="3429000" indent="-228600" eaLnBrk="0" fontAlgn="base" hangingPunct="0">
              <a:spcBef>
                <a:spcPct val="0"/>
              </a:spcBef>
              <a:spcAft>
                <a:spcPct val="0"/>
              </a:spcAft>
              <a:defRPr kumimoji="1" sz="3600" b="1">
                <a:solidFill>
                  <a:schemeClr val="tx1"/>
                </a:solidFill>
                <a:latin typeface="Arial" charset="0"/>
                <a:ea typeface="宋体" pitchFamily="2" charset="-122"/>
              </a:defRPr>
            </a:lvl8pPr>
            <a:lvl9pPr marL="3886200" indent="-228600" eaLnBrk="0" fontAlgn="base" hangingPunct="0">
              <a:spcBef>
                <a:spcPct val="0"/>
              </a:spcBef>
              <a:spcAft>
                <a:spcPct val="0"/>
              </a:spcAft>
              <a:defRPr kumimoji="1" sz="3600" b="1">
                <a:solidFill>
                  <a:schemeClr val="tx1"/>
                </a:solidFill>
                <a:latin typeface="Arial" charset="0"/>
                <a:ea typeface="宋体" pitchFamily="2" charset="-122"/>
              </a:defRPr>
            </a:lvl9pPr>
          </a:lstStyle>
          <a:p>
            <a:pPr algn="ctr" eaLnBrk="1" fontAlgn="auto" hangingPunct="1">
              <a:spcBef>
                <a:spcPts val="0"/>
              </a:spcBef>
              <a:spcAft>
                <a:spcPts val="0"/>
              </a:spcAft>
              <a:defRPr/>
            </a:pPr>
            <a:r>
              <a:rPr lang="en-US" sz="2000" kern="0" dirty="0" smtClean="0">
                <a:solidFill>
                  <a:srgbClr val="000000"/>
                </a:solidFill>
                <a:cs typeface="+mn-cs"/>
              </a:rPr>
              <a:t>[7] </a:t>
            </a:r>
            <a:r>
              <a:rPr lang="en-US" sz="2000" kern="0" dirty="0">
                <a:solidFill>
                  <a:srgbClr val="000000"/>
                </a:solidFill>
                <a:cs typeface="+mn-cs"/>
              </a:rPr>
              <a:t>W. L. Chan et. al, JSSC 2010</a:t>
            </a:r>
          </a:p>
        </p:txBody>
      </p:sp>
      <p:sp>
        <p:nvSpPr>
          <p:cNvPr id="11" name="TextBox 2"/>
          <p:cNvSpPr txBox="1">
            <a:spLocks noChangeArrowheads="1"/>
          </p:cNvSpPr>
          <p:nvPr/>
        </p:nvSpPr>
        <p:spPr bwMode="auto">
          <a:xfrm>
            <a:off x="4525963" y="5405438"/>
            <a:ext cx="3062287" cy="400050"/>
          </a:xfrm>
          <a:prstGeom prst="rect">
            <a:avLst/>
          </a:prstGeom>
          <a:noFill/>
          <a:ln>
            <a:noFill/>
          </a:ln>
          <a:extLst/>
        </p:spPr>
        <p:txBody>
          <a:bodyPr wrap="none">
            <a:spAutoFit/>
          </a:bodyPr>
          <a:lstStyle>
            <a:lvl1pPr eaLnBrk="0" hangingPunct="0">
              <a:defRPr kumimoji="1" sz="3600" b="1">
                <a:solidFill>
                  <a:schemeClr val="tx1"/>
                </a:solidFill>
                <a:latin typeface="Arial" charset="0"/>
                <a:ea typeface="宋体" pitchFamily="2" charset="-122"/>
              </a:defRPr>
            </a:lvl1pPr>
            <a:lvl2pPr marL="742950" indent="-285750" eaLnBrk="0" hangingPunct="0">
              <a:defRPr kumimoji="1" sz="3600" b="1">
                <a:solidFill>
                  <a:schemeClr val="tx1"/>
                </a:solidFill>
                <a:latin typeface="Arial" charset="0"/>
                <a:ea typeface="宋体" pitchFamily="2" charset="-122"/>
              </a:defRPr>
            </a:lvl2pPr>
            <a:lvl3pPr marL="1143000" indent="-228600" eaLnBrk="0" hangingPunct="0">
              <a:defRPr kumimoji="1" sz="3600" b="1">
                <a:solidFill>
                  <a:schemeClr val="tx1"/>
                </a:solidFill>
                <a:latin typeface="Arial" charset="0"/>
                <a:ea typeface="宋体" pitchFamily="2" charset="-122"/>
              </a:defRPr>
            </a:lvl3pPr>
            <a:lvl4pPr marL="1600200" indent="-228600" eaLnBrk="0" hangingPunct="0">
              <a:defRPr kumimoji="1" sz="3600" b="1">
                <a:solidFill>
                  <a:schemeClr val="tx1"/>
                </a:solidFill>
                <a:latin typeface="Arial" charset="0"/>
                <a:ea typeface="宋体" pitchFamily="2" charset="-122"/>
              </a:defRPr>
            </a:lvl4pPr>
            <a:lvl5pPr marL="2057400" indent="-228600" eaLnBrk="0" hangingPunct="0">
              <a:defRPr kumimoji="1" sz="3600" b="1">
                <a:solidFill>
                  <a:schemeClr val="tx1"/>
                </a:solidFill>
                <a:latin typeface="Arial" charset="0"/>
                <a:ea typeface="宋体" pitchFamily="2" charset="-122"/>
              </a:defRPr>
            </a:lvl5pPr>
            <a:lvl6pPr marL="2514600" indent="-228600" eaLnBrk="0" fontAlgn="base" hangingPunct="0">
              <a:spcBef>
                <a:spcPct val="0"/>
              </a:spcBef>
              <a:spcAft>
                <a:spcPct val="0"/>
              </a:spcAft>
              <a:defRPr kumimoji="1" sz="3600" b="1">
                <a:solidFill>
                  <a:schemeClr val="tx1"/>
                </a:solidFill>
                <a:latin typeface="Arial" charset="0"/>
                <a:ea typeface="宋体" pitchFamily="2" charset="-122"/>
              </a:defRPr>
            </a:lvl6pPr>
            <a:lvl7pPr marL="2971800" indent="-228600" eaLnBrk="0" fontAlgn="base" hangingPunct="0">
              <a:spcBef>
                <a:spcPct val="0"/>
              </a:spcBef>
              <a:spcAft>
                <a:spcPct val="0"/>
              </a:spcAft>
              <a:defRPr kumimoji="1" sz="3600" b="1">
                <a:solidFill>
                  <a:schemeClr val="tx1"/>
                </a:solidFill>
                <a:latin typeface="Arial" charset="0"/>
                <a:ea typeface="宋体" pitchFamily="2" charset="-122"/>
              </a:defRPr>
            </a:lvl7pPr>
            <a:lvl8pPr marL="3429000" indent="-228600" eaLnBrk="0" fontAlgn="base" hangingPunct="0">
              <a:spcBef>
                <a:spcPct val="0"/>
              </a:spcBef>
              <a:spcAft>
                <a:spcPct val="0"/>
              </a:spcAft>
              <a:defRPr kumimoji="1" sz="3600" b="1">
                <a:solidFill>
                  <a:schemeClr val="tx1"/>
                </a:solidFill>
                <a:latin typeface="Arial" charset="0"/>
                <a:ea typeface="宋体" pitchFamily="2" charset="-122"/>
              </a:defRPr>
            </a:lvl8pPr>
            <a:lvl9pPr marL="3886200" indent="-228600" eaLnBrk="0" fontAlgn="base" hangingPunct="0">
              <a:spcBef>
                <a:spcPct val="0"/>
              </a:spcBef>
              <a:spcAft>
                <a:spcPct val="0"/>
              </a:spcAft>
              <a:defRPr kumimoji="1" sz="3600" b="1">
                <a:solidFill>
                  <a:schemeClr val="tx1"/>
                </a:solidFill>
                <a:latin typeface="Arial" charset="0"/>
                <a:ea typeface="宋体" pitchFamily="2" charset="-122"/>
              </a:defRPr>
            </a:lvl9pPr>
          </a:lstStyle>
          <a:p>
            <a:pPr algn="ctr" eaLnBrk="1" fontAlgn="auto" hangingPunct="1">
              <a:spcBef>
                <a:spcPts val="0"/>
              </a:spcBef>
              <a:spcAft>
                <a:spcPts val="0"/>
              </a:spcAft>
              <a:defRPr/>
            </a:pPr>
            <a:r>
              <a:rPr lang="en-US" sz="2000" kern="0" dirty="0" smtClean="0">
                <a:solidFill>
                  <a:srgbClr val="000000"/>
                </a:solidFill>
                <a:cs typeface="+mn-cs"/>
              </a:rPr>
              <a:t>* Non-measured results</a:t>
            </a:r>
            <a:endParaRPr lang="en-US" sz="2000" kern="0" baseline="-25000" dirty="0">
              <a:solidFill>
                <a:srgbClr val="000000"/>
              </a:solidFill>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303213" y="177800"/>
            <a:ext cx="2954337" cy="661988"/>
          </a:xfrm>
        </p:spPr>
        <p:txBody>
          <a:bodyPr/>
          <a:lstStyle/>
          <a:p>
            <a:pPr algn="l"/>
            <a:r>
              <a:rPr lang="en-US" altLang="zh-CN" smtClean="0">
                <a:ea typeface="ＭＳ Ｐゴシック" pitchFamily="34" charset="-128"/>
                <a:cs typeface="Arial" charset="0"/>
              </a:rPr>
              <a:t>Conclusions</a:t>
            </a:r>
            <a:endParaRPr lang="en-GB" smtClean="0">
              <a:ea typeface="ＭＳ Ｐゴシック" pitchFamily="34" charset="-128"/>
              <a:cs typeface="Arial" charset="0"/>
            </a:endParaRPr>
          </a:p>
        </p:txBody>
      </p:sp>
      <p:sp>
        <p:nvSpPr>
          <p:cNvPr id="3" name="TextBox 7"/>
          <p:cNvSpPr txBox="1">
            <a:spLocks noChangeArrowheads="1"/>
          </p:cNvSpPr>
          <p:nvPr/>
        </p:nvSpPr>
        <p:spPr bwMode="auto">
          <a:xfrm>
            <a:off x="34925" y="1204913"/>
            <a:ext cx="9074150" cy="3416300"/>
          </a:xfrm>
          <a:prstGeom prst="rect">
            <a:avLst/>
          </a:prstGeom>
          <a:noFill/>
          <a:ln>
            <a:noFill/>
          </a:ln>
          <a:extLst/>
        </p:spPr>
        <p:txBody>
          <a:bodyPr>
            <a:spAutoFit/>
          </a:bodyPr>
          <a:lstStyle>
            <a:lvl1pPr eaLnBrk="0" hangingPunct="0">
              <a:defRPr kumimoji="1" sz="3600" b="1">
                <a:solidFill>
                  <a:schemeClr val="tx1"/>
                </a:solidFill>
                <a:latin typeface="Arial" charset="0"/>
                <a:ea typeface="宋体" pitchFamily="2" charset="-122"/>
              </a:defRPr>
            </a:lvl1pPr>
            <a:lvl2pPr marL="742950" indent="-285750" eaLnBrk="0" hangingPunct="0">
              <a:defRPr kumimoji="1" sz="3600" b="1">
                <a:solidFill>
                  <a:schemeClr val="tx1"/>
                </a:solidFill>
                <a:latin typeface="Arial" charset="0"/>
                <a:ea typeface="宋体" pitchFamily="2" charset="-122"/>
              </a:defRPr>
            </a:lvl2pPr>
            <a:lvl3pPr marL="1143000" indent="-228600" eaLnBrk="0" hangingPunct="0">
              <a:defRPr kumimoji="1" sz="3600" b="1">
                <a:solidFill>
                  <a:schemeClr val="tx1"/>
                </a:solidFill>
                <a:latin typeface="Arial" charset="0"/>
                <a:ea typeface="宋体" pitchFamily="2" charset="-122"/>
              </a:defRPr>
            </a:lvl3pPr>
            <a:lvl4pPr marL="1600200" indent="-228600" eaLnBrk="0" hangingPunct="0">
              <a:defRPr kumimoji="1" sz="3600" b="1">
                <a:solidFill>
                  <a:schemeClr val="tx1"/>
                </a:solidFill>
                <a:latin typeface="Arial" charset="0"/>
                <a:ea typeface="宋体" pitchFamily="2" charset="-122"/>
              </a:defRPr>
            </a:lvl4pPr>
            <a:lvl5pPr marL="2057400" indent="-228600" eaLnBrk="0" hangingPunct="0">
              <a:defRPr kumimoji="1" sz="3600" b="1">
                <a:solidFill>
                  <a:schemeClr val="tx1"/>
                </a:solidFill>
                <a:latin typeface="Arial" charset="0"/>
                <a:ea typeface="宋体" pitchFamily="2" charset="-122"/>
              </a:defRPr>
            </a:lvl5pPr>
            <a:lvl6pPr marL="2514600" indent="-228600" eaLnBrk="0" fontAlgn="base" hangingPunct="0">
              <a:spcBef>
                <a:spcPct val="0"/>
              </a:spcBef>
              <a:spcAft>
                <a:spcPct val="0"/>
              </a:spcAft>
              <a:defRPr kumimoji="1" sz="3600" b="1">
                <a:solidFill>
                  <a:schemeClr val="tx1"/>
                </a:solidFill>
                <a:latin typeface="Arial" charset="0"/>
                <a:ea typeface="宋体" pitchFamily="2" charset="-122"/>
              </a:defRPr>
            </a:lvl6pPr>
            <a:lvl7pPr marL="2971800" indent="-228600" eaLnBrk="0" fontAlgn="base" hangingPunct="0">
              <a:spcBef>
                <a:spcPct val="0"/>
              </a:spcBef>
              <a:spcAft>
                <a:spcPct val="0"/>
              </a:spcAft>
              <a:defRPr kumimoji="1" sz="3600" b="1">
                <a:solidFill>
                  <a:schemeClr val="tx1"/>
                </a:solidFill>
                <a:latin typeface="Arial" charset="0"/>
                <a:ea typeface="宋体" pitchFamily="2" charset="-122"/>
              </a:defRPr>
            </a:lvl7pPr>
            <a:lvl8pPr marL="3429000" indent="-228600" eaLnBrk="0" fontAlgn="base" hangingPunct="0">
              <a:spcBef>
                <a:spcPct val="0"/>
              </a:spcBef>
              <a:spcAft>
                <a:spcPct val="0"/>
              </a:spcAft>
              <a:defRPr kumimoji="1" sz="3600" b="1">
                <a:solidFill>
                  <a:schemeClr val="tx1"/>
                </a:solidFill>
                <a:latin typeface="Arial" charset="0"/>
                <a:ea typeface="宋体" pitchFamily="2" charset="-122"/>
              </a:defRPr>
            </a:lvl8pPr>
            <a:lvl9pPr marL="3886200" indent="-228600" eaLnBrk="0" fontAlgn="base" hangingPunct="0">
              <a:spcBef>
                <a:spcPct val="0"/>
              </a:spcBef>
              <a:spcAft>
                <a:spcPct val="0"/>
              </a:spcAft>
              <a:defRPr kumimoji="1" sz="3600" b="1">
                <a:solidFill>
                  <a:schemeClr val="tx1"/>
                </a:solidFill>
                <a:latin typeface="Arial" charset="0"/>
                <a:ea typeface="宋体" pitchFamily="2" charset="-122"/>
              </a:defRPr>
            </a:lvl9pPr>
          </a:lstStyle>
          <a:p>
            <a:pPr algn="just" fontAlgn="auto">
              <a:spcBef>
                <a:spcPts val="1200"/>
              </a:spcBef>
              <a:spcAft>
                <a:spcPts val="0"/>
              </a:spcAft>
              <a:defRPr/>
            </a:pPr>
            <a:r>
              <a:rPr lang="zh-CN" altLang="zh-CN" sz="2800" kern="0" dirty="0" smtClean="0">
                <a:solidFill>
                  <a:srgbClr val="000000"/>
                </a:solidFill>
                <a:ea typeface="ＭＳ Ｐゴシック" pitchFamily="50" charset="-128"/>
                <a:cs typeface="+mn-cs"/>
              </a:rPr>
              <a:t>–</a:t>
            </a:r>
            <a:r>
              <a:rPr lang="en-US" altLang="zh-CN" sz="2800" kern="0" dirty="0" smtClean="0">
                <a:solidFill>
                  <a:srgbClr val="000000"/>
                </a:solidFill>
                <a:ea typeface="ＭＳ Ｐゴシック" pitchFamily="50" charset="-128"/>
                <a:cs typeface="+mn-cs"/>
              </a:rPr>
              <a:t> The </a:t>
            </a:r>
            <a:r>
              <a:rPr lang="en-US" altLang="zh-CN" sz="2800" kern="0" dirty="0">
                <a:solidFill>
                  <a:srgbClr val="000000"/>
                </a:solidFill>
                <a:ea typeface="ＭＳ Ｐゴシック" pitchFamily="50" charset="-128"/>
                <a:cs typeface="+mn-cs"/>
              </a:rPr>
              <a:t>lifetime of the proposed PA can be improved </a:t>
            </a:r>
            <a:r>
              <a:rPr lang="en-US" altLang="zh-CN" sz="2800" kern="0" dirty="0" smtClean="0">
                <a:solidFill>
                  <a:srgbClr val="000000"/>
                </a:solidFill>
                <a:ea typeface="ＭＳ Ｐゴシック" pitchFamily="50" charset="-128"/>
                <a:cs typeface="+mn-cs"/>
              </a:rPr>
              <a:t>dramatically by dynamic operation. </a:t>
            </a:r>
            <a:endParaRPr lang="en-US" altLang="zh-CN" sz="2800" kern="0" dirty="0">
              <a:solidFill>
                <a:srgbClr val="000000"/>
              </a:solidFill>
              <a:ea typeface="ＭＳ Ｐゴシック" pitchFamily="50" charset="-128"/>
              <a:cs typeface="+mn-cs"/>
            </a:endParaRPr>
          </a:p>
          <a:p>
            <a:pPr algn="just" fontAlgn="auto">
              <a:spcBef>
                <a:spcPts val="1200"/>
              </a:spcBef>
              <a:spcAft>
                <a:spcPts val="0"/>
              </a:spcAft>
              <a:defRPr/>
            </a:pPr>
            <a:r>
              <a:rPr lang="zh-CN" altLang="zh-CN" sz="2800" kern="0" dirty="0">
                <a:solidFill>
                  <a:srgbClr val="000000"/>
                </a:solidFill>
                <a:ea typeface="ＭＳ Ｐゴシック" pitchFamily="50" charset="-128"/>
                <a:cs typeface="+mn-cs"/>
              </a:rPr>
              <a:t>–</a:t>
            </a:r>
            <a:r>
              <a:rPr lang="en-US" altLang="zh-CN" sz="2800" kern="0" dirty="0">
                <a:solidFill>
                  <a:srgbClr val="000000"/>
                </a:solidFill>
                <a:ea typeface="ＭＳ Ｐゴシック" pitchFamily="50" charset="-128"/>
                <a:cs typeface="+mn-cs"/>
              </a:rPr>
              <a:t> </a:t>
            </a:r>
            <a:r>
              <a:rPr lang="en-US" sz="2800" kern="0" dirty="0">
                <a:solidFill>
                  <a:srgbClr val="000000"/>
                </a:solidFill>
                <a:ea typeface="ＭＳ Ｐゴシック" pitchFamily="50" charset="-128"/>
                <a:cs typeface="+mn-cs"/>
              </a:rPr>
              <a:t>The tunable </a:t>
            </a:r>
            <a:r>
              <a:rPr lang="en-US" sz="2800" kern="0" dirty="0" smtClean="0">
                <a:solidFill>
                  <a:srgbClr val="000000"/>
                </a:solidFill>
                <a:ea typeface="ＭＳ Ｐゴシック" pitchFamily="50" charset="-128"/>
                <a:cs typeface="+mn-cs"/>
              </a:rPr>
              <a:t>supply offers </a:t>
            </a:r>
            <a:r>
              <a:rPr lang="en-US" sz="2800" kern="0" dirty="0">
                <a:solidFill>
                  <a:srgbClr val="000000"/>
                </a:solidFill>
                <a:ea typeface="ＭＳ Ｐゴシック" pitchFamily="50" charset="-128"/>
                <a:cs typeface="+mn-cs"/>
              </a:rPr>
              <a:t>a possibility </a:t>
            </a:r>
            <a:r>
              <a:rPr lang="en-US" sz="2800" kern="0" dirty="0" smtClean="0">
                <a:solidFill>
                  <a:srgbClr val="000000"/>
                </a:solidFill>
                <a:ea typeface="ＭＳ Ｐゴシック" pitchFamily="50" charset="-128"/>
                <a:cs typeface="+mn-cs"/>
              </a:rPr>
              <a:t>to </a:t>
            </a:r>
            <a:r>
              <a:rPr lang="en-US" sz="2800" kern="0" dirty="0">
                <a:solidFill>
                  <a:srgbClr val="000000"/>
                </a:solidFill>
                <a:ea typeface="ＭＳ Ｐゴシック" pitchFamily="50" charset="-128"/>
                <a:cs typeface="+mn-cs"/>
              </a:rPr>
              <a:t>meet different linearity, efficiency, output power and lifetime requirements in actual applications.</a:t>
            </a:r>
          </a:p>
          <a:p>
            <a:pPr algn="just" fontAlgn="auto">
              <a:spcBef>
                <a:spcPts val="1200"/>
              </a:spcBef>
              <a:spcAft>
                <a:spcPts val="0"/>
              </a:spcAft>
              <a:defRPr/>
            </a:pPr>
            <a:r>
              <a:rPr lang="zh-CN" altLang="zh-CN" sz="2800" kern="0" dirty="0">
                <a:solidFill>
                  <a:srgbClr val="000000"/>
                </a:solidFill>
                <a:ea typeface="ＭＳ Ｐゴシック" pitchFamily="50" charset="-128"/>
                <a:cs typeface="+mn-cs"/>
              </a:rPr>
              <a:t>–</a:t>
            </a:r>
            <a:r>
              <a:rPr lang="en-US" altLang="zh-CN" sz="2800" kern="0" dirty="0">
                <a:solidFill>
                  <a:srgbClr val="000000"/>
                </a:solidFill>
                <a:ea typeface="ＭＳ Ｐゴシック" pitchFamily="50" charset="-128"/>
                <a:cs typeface="+mn-cs"/>
              </a:rPr>
              <a:t> </a:t>
            </a:r>
            <a:r>
              <a:rPr lang="en-US" sz="2800" kern="0" dirty="0">
                <a:solidFill>
                  <a:srgbClr val="000000"/>
                </a:solidFill>
                <a:cs typeface="+mn-cs"/>
              </a:rPr>
              <a:t>The PA </a:t>
            </a:r>
            <a:r>
              <a:rPr lang="en-US" sz="2800" kern="0" dirty="0" smtClean="0">
                <a:solidFill>
                  <a:srgbClr val="000000"/>
                </a:solidFill>
                <a:cs typeface="+mn-cs"/>
              </a:rPr>
              <a:t>is </a:t>
            </a:r>
            <a:r>
              <a:rPr lang="en-US" sz="2800" kern="0" dirty="0">
                <a:solidFill>
                  <a:srgbClr val="000000"/>
                </a:solidFill>
                <a:cs typeface="+mn-cs"/>
              </a:rPr>
              <a:t>insensitive to the process </a:t>
            </a:r>
            <a:r>
              <a:rPr lang="en-US" sz="2800" kern="0" dirty="0" smtClean="0">
                <a:solidFill>
                  <a:srgbClr val="000000"/>
                </a:solidFill>
                <a:cs typeface="+mn-cs"/>
              </a:rPr>
              <a:t>variations </a:t>
            </a:r>
            <a:r>
              <a:rPr lang="en-US" sz="2800" kern="0" dirty="0">
                <a:solidFill>
                  <a:srgbClr val="000000"/>
                </a:solidFill>
                <a:cs typeface="+mn-cs"/>
              </a:rPr>
              <a:t>thanks to the tunable supply voltage.</a:t>
            </a:r>
            <a:endParaRPr lang="en-US" altLang="zh-CN" sz="2800" kern="0" dirty="0">
              <a:solidFill>
                <a:srgbClr val="000000"/>
              </a:solidFill>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303213" y="177800"/>
            <a:ext cx="184150" cy="661988"/>
          </a:xfrm>
        </p:spPr>
        <p:txBody>
          <a:bodyPr/>
          <a:lstStyle/>
          <a:p>
            <a:pPr algn="l"/>
            <a:endParaRPr lang="en-GB" smtClean="0"/>
          </a:p>
        </p:txBody>
      </p:sp>
      <p:sp>
        <p:nvSpPr>
          <p:cNvPr id="6" name="内容占位符 2"/>
          <p:cNvSpPr>
            <a:spLocks noGrp="1"/>
          </p:cNvSpPr>
          <p:nvPr>
            <p:ph idx="1"/>
          </p:nvPr>
        </p:nvSpPr>
        <p:spPr>
          <a:xfrm>
            <a:off x="468313" y="3141663"/>
            <a:ext cx="8229600" cy="755650"/>
          </a:xfrm>
        </p:spPr>
        <p:txBody>
          <a:bodyPr/>
          <a:lstStyle/>
          <a:p>
            <a:pPr marL="0" indent="0" algn="ctr" eaLnBrk="1" fontAlgn="auto" hangingPunct="1">
              <a:spcBef>
                <a:spcPts val="0"/>
              </a:spcBef>
              <a:spcAft>
                <a:spcPts val="0"/>
              </a:spcAft>
              <a:buFontTx/>
              <a:buNone/>
              <a:defRPr/>
            </a:pPr>
            <a:r>
              <a:rPr kumimoji="0" lang="en-US" altLang="zh-CN" sz="4000" dirty="0" smtClean="0">
                <a:solidFill>
                  <a:sysClr val="windowText" lastClr="000000"/>
                </a:solidFill>
                <a:latin typeface="+mn-lt"/>
              </a:rPr>
              <a:t>Thank you for your attention!</a:t>
            </a:r>
            <a:endParaRPr kumimoji="0" lang="zh-CN" altLang="en-US" sz="4000" dirty="0" smtClean="0">
              <a:solidFill>
                <a:sysClr val="windowText" lastClr="000000"/>
              </a:solidFill>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323850" y="177800"/>
            <a:ext cx="2878138" cy="661988"/>
          </a:xfrm>
        </p:spPr>
        <p:txBody>
          <a:bodyPr/>
          <a:lstStyle/>
          <a:p>
            <a:pPr algn="l"/>
            <a:r>
              <a:rPr lang="en-US" altLang="ja-JP" smtClean="0">
                <a:solidFill>
                  <a:schemeClr val="tx1"/>
                </a:solidFill>
                <a:ea typeface="Arial Unicode MS"/>
                <a:cs typeface="Arial Unicode MS"/>
              </a:rPr>
              <a:t>Background</a:t>
            </a:r>
            <a:endParaRPr lang="en-US" smtClean="0"/>
          </a:p>
        </p:txBody>
      </p:sp>
      <p:sp>
        <p:nvSpPr>
          <p:cNvPr id="23554" name="Rectangle 16"/>
          <p:cNvSpPr>
            <a:spLocks noChangeArrowheads="1"/>
          </p:cNvSpPr>
          <p:nvPr/>
        </p:nvSpPr>
        <p:spPr bwMode="auto">
          <a:xfrm>
            <a:off x="395288" y="6226175"/>
            <a:ext cx="3822700" cy="371475"/>
          </a:xfrm>
          <a:prstGeom prst="rect">
            <a:avLst/>
          </a:prstGeom>
          <a:noFill/>
          <a:ln w="9525">
            <a:noFill/>
            <a:miter lim="800000"/>
            <a:headEnd/>
            <a:tailEnd/>
          </a:ln>
        </p:spPr>
        <p:txBody>
          <a:bodyPr lIns="90000" tIns="46800" rIns="90000" bIns="46800">
            <a:spAutoFit/>
          </a:bodyPr>
          <a:lstStyle/>
          <a:p>
            <a:pPr marL="269875" indent="-269875"/>
            <a:r>
              <a:rPr lang="en-US" altLang="ja-JP" sz="1800" b="1"/>
              <a:t>[1] http://www.tele.soumu.go.jp</a:t>
            </a:r>
          </a:p>
        </p:txBody>
      </p:sp>
      <p:sp>
        <p:nvSpPr>
          <p:cNvPr id="23555" name="Rectangle 909"/>
          <p:cNvSpPr>
            <a:spLocks noChangeArrowheads="1"/>
          </p:cNvSpPr>
          <p:nvPr/>
        </p:nvSpPr>
        <p:spPr bwMode="auto">
          <a:xfrm>
            <a:off x="215900" y="1047750"/>
            <a:ext cx="8316913" cy="2236788"/>
          </a:xfrm>
          <a:prstGeom prst="rect">
            <a:avLst/>
          </a:prstGeom>
          <a:noFill/>
          <a:ln w="9525">
            <a:noFill/>
            <a:miter lim="800000"/>
            <a:headEnd/>
            <a:tailEnd/>
          </a:ln>
        </p:spPr>
        <p:txBody>
          <a:bodyPr lIns="90000" tIns="46800" rIns="90000" bIns="46800">
            <a:spAutoFit/>
          </a:bodyPr>
          <a:lstStyle/>
          <a:p>
            <a:pPr marL="269875" indent="-269875">
              <a:spcBef>
                <a:spcPct val="20000"/>
              </a:spcBef>
              <a:buFontTx/>
              <a:buChar char="•"/>
            </a:pPr>
            <a:r>
              <a:rPr lang="en-US" altLang="ja-JP" sz="2400" b="1"/>
              <a:t>9-GHz unlicensed bandwidth</a:t>
            </a:r>
          </a:p>
          <a:p>
            <a:pPr marL="269875" indent="-269875">
              <a:spcBef>
                <a:spcPct val="20000"/>
              </a:spcBef>
              <a:buFontTx/>
              <a:buChar char="•"/>
            </a:pPr>
            <a:r>
              <a:rPr lang="en-US" altLang="ja-JP" sz="2400" b="1"/>
              <a:t>Several Gbps wireless communication</a:t>
            </a:r>
          </a:p>
          <a:p>
            <a:pPr marL="269875" indent="-269875">
              <a:spcBef>
                <a:spcPct val="20000"/>
              </a:spcBef>
            </a:pPr>
            <a:r>
              <a:rPr lang="en-US" altLang="ja-JP" sz="2400" b="1"/>
              <a:t>    e.g. IEEE 802.15.3c  </a:t>
            </a:r>
          </a:p>
          <a:p>
            <a:pPr marL="269875" indent="-269875">
              <a:spcBef>
                <a:spcPct val="20000"/>
              </a:spcBef>
            </a:pPr>
            <a:r>
              <a:rPr lang="en-US" altLang="ja-JP" sz="2400" b="1"/>
              <a:t>           QPSK</a:t>
            </a:r>
            <a:r>
              <a:rPr lang="en-US" altLang="ja-JP" sz="2400" b="1">
                <a:sym typeface="Wingdings" pitchFamily="2" charset="2"/>
              </a:rPr>
              <a:t></a:t>
            </a:r>
            <a:r>
              <a:rPr lang="en-US" altLang="ja-JP" sz="2400" b="1"/>
              <a:t>3.5 Gbps/ch</a:t>
            </a:r>
          </a:p>
          <a:p>
            <a:pPr marL="269875" indent="-269875">
              <a:spcBef>
                <a:spcPct val="20000"/>
              </a:spcBef>
            </a:pPr>
            <a:r>
              <a:rPr lang="en-US" altLang="ja-JP" sz="2400" b="1"/>
              <a:t>           16QAM</a:t>
            </a:r>
            <a:r>
              <a:rPr lang="en-US" altLang="ja-JP" sz="2400" b="1">
                <a:sym typeface="Wingdings" pitchFamily="2" charset="2"/>
              </a:rPr>
              <a:t></a:t>
            </a:r>
            <a:r>
              <a:rPr lang="en-US" altLang="ja-JP" sz="2400" b="1"/>
              <a:t>7 Gbps/ch</a:t>
            </a:r>
          </a:p>
        </p:txBody>
      </p:sp>
      <p:grpSp>
        <p:nvGrpSpPr>
          <p:cNvPr id="23556" name="组合 10"/>
          <p:cNvGrpSpPr>
            <a:grpSpLocks noChangeAspect="1"/>
          </p:cNvGrpSpPr>
          <p:nvPr/>
        </p:nvGrpSpPr>
        <p:grpSpPr bwMode="auto">
          <a:xfrm>
            <a:off x="147638" y="3619500"/>
            <a:ext cx="4929187" cy="2608263"/>
            <a:chOff x="2699792" y="4005064"/>
            <a:chExt cx="4605805" cy="2438075"/>
          </a:xfrm>
        </p:grpSpPr>
        <p:pic>
          <p:nvPicPr>
            <p:cNvPr id="23564" name="図 64" descr="60GHzBandAllocation.pdf"/>
            <p:cNvPicPr>
              <a:picLocks/>
            </p:cNvPicPr>
            <p:nvPr/>
          </p:nvPicPr>
          <p:blipFill>
            <a:blip r:embed="rId2"/>
            <a:srcRect/>
            <a:stretch>
              <a:fillRect/>
            </a:stretch>
          </p:blipFill>
          <p:spPr bwMode="auto">
            <a:xfrm>
              <a:off x="2699792" y="4005064"/>
              <a:ext cx="4605805" cy="2438075"/>
            </a:xfrm>
            <a:prstGeom prst="rect">
              <a:avLst/>
            </a:prstGeom>
            <a:noFill/>
            <a:ln w="9525">
              <a:noFill/>
              <a:miter lim="800000"/>
              <a:headEnd/>
              <a:tailEnd/>
            </a:ln>
          </p:spPr>
        </p:pic>
        <p:sp>
          <p:nvSpPr>
            <p:cNvPr id="23565" name="矩形 9"/>
            <p:cNvSpPr>
              <a:spLocks/>
            </p:cNvSpPr>
            <p:nvPr/>
          </p:nvSpPr>
          <p:spPr bwMode="auto">
            <a:xfrm>
              <a:off x="2836379" y="5013176"/>
              <a:ext cx="923961" cy="255389"/>
            </a:xfrm>
            <a:prstGeom prst="rect">
              <a:avLst/>
            </a:prstGeom>
            <a:noFill/>
            <a:ln w="31750" algn="ctr">
              <a:solidFill>
                <a:srgbClr val="0000FF"/>
              </a:solidFill>
              <a:prstDash val="sysDash"/>
              <a:round/>
              <a:headEnd/>
              <a:tailEnd/>
            </a:ln>
          </p:spPr>
          <p:txBody>
            <a:bodyPr>
              <a:spAutoFit/>
            </a:bodyPr>
            <a:lstStyle/>
            <a:p>
              <a:pPr marL="360363" indent="-360363" algn="ctr">
                <a:spcBef>
                  <a:spcPct val="20000"/>
                </a:spcBef>
                <a:buFontTx/>
                <a:buChar char="•"/>
              </a:pPr>
              <a:endParaRPr lang="zh-CN" altLang="en-US"/>
            </a:p>
          </p:txBody>
        </p:sp>
      </p:grpSp>
      <p:grpSp>
        <p:nvGrpSpPr>
          <p:cNvPr id="23557" name="组合 27"/>
          <p:cNvGrpSpPr>
            <a:grpSpLocks noChangeAspect="1"/>
          </p:cNvGrpSpPr>
          <p:nvPr/>
        </p:nvGrpSpPr>
        <p:grpSpPr bwMode="auto">
          <a:xfrm>
            <a:off x="5513388" y="3402013"/>
            <a:ext cx="3162300" cy="2547937"/>
            <a:chOff x="503548" y="872716"/>
            <a:chExt cx="2592288" cy="2087860"/>
          </a:xfrm>
        </p:grpSpPr>
        <p:pic>
          <p:nvPicPr>
            <p:cNvPr id="23558" name="图片 17" descr="wireless hub.jpg"/>
            <p:cNvPicPr>
              <a:picLocks noChangeAspect="1"/>
            </p:cNvPicPr>
            <p:nvPr/>
          </p:nvPicPr>
          <p:blipFill>
            <a:blip r:embed="rId3"/>
            <a:srcRect t="8400" b="16003"/>
            <a:stretch>
              <a:fillRect/>
            </a:stretch>
          </p:blipFill>
          <p:spPr bwMode="auto">
            <a:xfrm>
              <a:off x="1375733" y="1592796"/>
              <a:ext cx="675987" cy="648072"/>
            </a:xfrm>
            <a:prstGeom prst="rect">
              <a:avLst/>
            </a:prstGeom>
            <a:noFill/>
            <a:ln w="9525">
              <a:noFill/>
              <a:miter lim="800000"/>
              <a:headEnd/>
              <a:tailEnd/>
            </a:ln>
          </p:spPr>
        </p:pic>
        <p:sp>
          <p:nvSpPr>
            <p:cNvPr id="12" name="椭圆 12"/>
            <p:cNvSpPr/>
            <p:nvPr/>
          </p:nvSpPr>
          <p:spPr bwMode="auto">
            <a:xfrm>
              <a:off x="575556" y="1304764"/>
              <a:ext cx="2520280" cy="1548172"/>
            </a:xfrm>
            <a:prstGeom prst="ellipse">
              <a:avLst/>
            </a:prstGeom>
            <a:noFill/>
            <a:ln w="2857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a:scene3d>
              <a:camera prst="perspectiveHeroicExtremeRightFacing"/>
              <a:lightRig rig="threePt" dir="t"/>
            </a:scene3d>
          </p:spPr>
          <p:txBody>
            <a:bodyPr wrap="none" lIns="90000" tIns="46800" rIns="90000" bIns="46800" anchor="ctr">
              <a:spAutoFit/>
            </a:bodyPr>
            <a:lstStyle/>
            <a:p>
              <a:pPr algn="ctr">
                <a:defRPr/>
              </a:pPr>
              <a:endParaRPr lang="zh-CN" altLang="en-US">
                <a:ea typeface="宋体" charset="-122"/>
                <a:cs typeface="+mn-cs"/>
              </a:endParaRPr>
            </a:p>
          </p:txBody>
        </p:sp>
        <p:pic>
          <p:nvPicPr>
            <p:cNvPr id="23560" name="图片 19" descr="iphone4g_1.jpg"/>
            <p:cNvPicPr>
              <a:picLocks noChangeAspect="1"/>
            </p:cNvPicPr>
            <p:nvPr/>
          </p:nvPicPr>
          <p:blipFill>
            <a:blip r:embed="rId4"/>
            <a:srcRect l="9932" t="30849" r="10689" b="15729"/>
            <a:stretch>
              <a:fillRect/>
            </a:stretch>
          </p:blipFill>
          <p:spPr bwMode="auto">
            <a:xfrm>
              <a:off x="539552" y="1264074"/>
              <a:ext cx="793889" cy="400730"/>
            </a:xfrm>
            <a:prstGeom prst="rect">
              <a:avLst/>
            </a:prstGeom>
            <a:noFill/>
            <a:ln w="9525">
              <a:noFill/>
              <a:miter lim="800000"/>
              <a:headEnd/>
              <a:tailEnd/>
            </a:ln>
          </p:spPr>
        </p:pic>
        <p:pic>
          <p:nvPicPr>
            <p:cNvPr id="23561" name="图片 20" descr="printer.jpeg"/>
            <p:cNvPicPr>
              <a:picLocks noChangeAspect="1"/>
            </p:cNvPicPr>
            <p:nvPr/>
          </p:nvPicPr>
          <p:blipFill>
            <a:blip r:embed="rId5"/>
            <a:srcRect t="13461" r="21881" b="26060"/>
            <a:stretch>
              <a:fillRect/>
            </a:stretch>
          </p:blipFill>
          <p:spPr bwMode="auto">
            <a:xfrm>
              <a:off x="2087724" y="872716"/>
              <a:ext cx="972109" cy="752598"/>
            </a:xfrm>
            <a:prstGeom prst="rect">
              <a:avLst/>
            </a:prstGeom>
            <a:noFill/>
            <a:ln w="9525">
              <a:noFill/>
              <a:miter lim="800000"/>
              <a:headEnd/>
              <a:tailEnd/>
            </a:ln>
          </p:spPr>
        </p:pic>
        <p:pic>
          <p:nvPicPr>
            <p:cNvPr id="23562" name="图片 21" descr="laptop2.JPG"/>
            <p:cNvPicPr>
              <a:picLocks noChangeAspect="1"/>
            </p:cNvPicPr>
            <p:nvPr/>
          </p:nvPicPr>
          <p:blipFill>
            <a:blip r:embed="rId6"/>
            <a:srcRect t="14285" b="17857"/>
            <a:stretch>
              <a:fillRect/>
            </a:stretch>
          </p:blipFill>
          <p:spPr bwMode="auto">
            <a:xfrm>
              <a:off x="2087724" y="2060848"/>
              <a:ext cx="1008112" cy="684076"/>
            </a:xfrm>
            <a:prstGeom prst="rect">
              <a:avLst/>
            </a:prstGeom>
            <a:noFill/>
            <a:ln w="9525">
              <a:noFill/>
              <a:miter lim="800000"/>
              <a:headEnd/>
              <a:tailEnd/>
            </a:ln>
          </p:spPr>
        </p:pic>
        <p:pic>
          <p:nvPicPr>
            <p:cNvPr id="23563" name="图片 23" descr="camera.jpg"/>
            <p:cNvPicPr>
              <a:picLocks noChangeAspect="1"/>
            </p:cNvPicPr>
            <p:nvPr/>
          </p:nvPicPr>
          <p:blipFill>
            <a:blip r:embed="rId7"/>
            <a:srcRect/>
            <a:stretch>
              <a:fillRect/>
            </a:stretch>
          </p:blipFill>
          <p:spPr bwMode="auto">
            <a:xfrm>
              <a:off x="503548" y="2312876"/>
              <a:ext cx="647700" cy="6477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303213" y="177800"/>
            <a:ext cx="7853362" cy="661988"/>
          </a:xfrm>
        </p:spPr>
        <p:txBody>
          <a:bodyPr/>
          <a:lstStyle/>
          <a:p>
            <a:pPr algn="l"/>
            <a:r>
              <a:rPr lang="en-US" smtClean="0"/>
              <a:t>HCI Issues are Emerging at 60 GHz</a:t>
            </a:r>
            <a:endParaRPr lang="en-GB" smtClean="0"/>
          </a:p>
        </p:txBody>
      </p:sp>
      <p:cxnSp>
        <p:nvCxnSpPr>
          <p:cNvPr id="24578" name="Straight Connector 9"/>
          <p:cNvCxnSpPr>
            <a:cxnSpLocks noChangeShapeType="1"/>
          </p:cNvCxnSpPr>
          <p:nvPr/>
        </p:nvCxnSpPr>
        <p:spPr bwMode="auto">
          <a:xfrm>
            <a:off x="4535488" y="981075"/>
            <a:ext cx="0" cy="5795963"/>
          </a:xfrm>
          <a:prstGeom prst="line">
            <a:avLst/>
          </a:prstGeom>
          <a:noFill/>
          <a:ln w="38100" algn="ctr">
            <a:solidFill>
              <a:schemeClr val="tx1"/>
            </a:solidFill>
            <a:round/>
            <a:headEnd/>
            <a:tailEnd/>
          </a:ln>
        </p:spPr>
      </p:cxnSp>
      <p:sp>
        <p:nvSpPr>
          <p:cNvPr id="24579" name="TextBox 7"/>
          <p:cNvSpPr txBox="1">
            <a:spLocks noChangeArrowheads="1"/>
          </p:cNvSpPr>
          <p:nvPr/>
        </p:nvSpPr>
        <p:spPr bwMode="auto">
          <a:xfrm>
            <a:off x="230188" y="4524375"/>
            <a:ext cx="4030662" cy="1322388"/>
          </a:xfrm>
          <a:prstGeom prst="rect">
            <a:avLst/>
          </a:prstGeom>
          <a:noFill/>
          <a:ln w="9525">
            <a:noFill/>
            <a:miter lim="800000"/>
            <a:headEnd/>
            <a:tailEnd/>
          </a:ln>
        </p:spPr>
        <p:txBody>
          <a:bodyPr>
            <a:spAutoFit/>
          </a:bodyPr>
          <a:lstStyle/>
          <a:p>
            <a:pPr>
              <a:lnSpc>
                <a:spcPts val="3000"/>
              </a:lnSpc>
            </a:pPr>
            <a:r>
              <a:rPr lang="en-US" sz="2400" b="1" dirty="0">
                <a:solidFill>
                  <a:srgbClr val="0000FF"/>
                </a:solidFill>
                <a:ea typeface="宋体" pitchFamily="2" charset="-122"/>
                <a:sym typeface="Wingdings" pitchFamily="2" charset="2"/>
              </a:rPr>
              <a:t></a:t>
            </a:r>
            <a:r>
              <a:rPr lang="en-US" sz="2400" b="1" dirty="0">
                <a:solidFill>
                  <a:srgbClr val="00B050"/>
                </a:solidFill>
                <a:ea typeface="宋体" pitchFamily="2" charset="-122"/>
                <a:sym typeface="Wingdings" pitchFamily="2" charset="2"/>
              </a:rPr>
              <a:t> </a:t>
            </a:r>
            <a:r>
              <a:rPr lang="en-US" sz="2400" b="1" dirty="0">
                <a:ea typeface="宋体" pitchFamily="2" charset="-122"/>
                <a:sym typeface="Wingdings" pitchFamily="2" charset="2"/>
              </a:rPr>
              <a:t>High </a:t>
            </a:r>
            <a:r>
              <a:rPr lang="en-US" sz="2400" b="1" dirty="0" err="1">
                <a:ea typeface="宋体" pitchFamily="2" charset="-122"/>
                <a:sym typeface="Wingdings" pitchFamily="2" charset="2"/>
              </a:rPr>
              <a:t>f</a:t>
            </a:r>
            <a:r>
              <a:rPr lang="en-US" sz="2400" b="1" baseline="-25000" dirty="0" err="1">
                <a:ea typeface="宋体" pitchFamily="2" charset="-122"/>
                <a:sym typeface="Wingdings" pitchFamily="2" charset="2"/>
              </a:rPr>
              <a:t>max</a:t>
            </a:r>
            <a:r>
              <a:rPr lang="en-US" sz="2400" b="1" dirty="0">
                <a:ea typeface="宋体" pitchFamily="2" charset="-122"/>
                <a:sym typeface="Wingdings" pitchFamily="2" charset="2"/>
              </a:rPr>
              <a:t>, suitable for 60-GHz amplifier </a:t>
            </a:r>
          </a:p>
          <a:p>
            <a:pPr>
              <a:lnSpc>
                <a:spcPts val="3000"/>
              </a:lnSpc>
              <a:spcBef>
                <a:spcPts val="600"/>
              </a:spcBef>
            </a:pPr>
            <a:r>
              <a:rPr lang="en-US" sz="2400" b="1" dirty="0">
                <a:solidFill>
                  <a:srgbClr val="FF0000"/>
                </a:solidFill>
                <a:ea typeface="宋体" pitchFamily="2" charset="-122"/>
                <a:sym typeface="Wingdings" pitchFamily="2" charset="2"/>
              </a:rPr>
              <a:t> </a:t>
            </a:r>
            <a:r>
              <a:rPr lang="en-US" altLang="zh-CN" sz="2400" b="1" dirty="0"/>
              <a:t>Bad HCI performance</a:t>
            </a:r>
          </a:p>
        </p:txBody>
      </p:sp>
      <p:sp>
        <p:nvSpPr>
          <p:cNvPr id="24580" name="TextBox 3"/>
          <p:cNvSpPr txBox="1">
            <a:spLocks noChangeArrowheads="1"/>
          </p:cNvSpPr>
          <p:nvPr/>
        </p:nvSpPr>
        <p:spPr bwMode="auto">
          <a:xfrm>
            <a:off x="300038" y="1231900"/>
            <a:ext cx="3603625" cy="461963"/>
          </a:xfrm>
          <a:prstGeom prst="rect">
            <a:avLst/>
          </a:prstGeom>
          <a:noFill/>
          <a:ln w="9525">
            <a:noFill/>
            <a:miter lim="800000"/>
            <a:headEnd/>
            <a:tailEnd/>
          </a:ln>
        </p:spPr>
        <p:txBody>
          <a:bodyPr wrap="none">
            <a:spAutoFit/>
          </a:bodyPr>
          <a:lstStyle/>
          <a:p>
            <a:r>
              <a:rPr lang="en-US" sz="2400" b="1">
                <a:ea typeface="宋体" pitchFamily="2" charset="-122"/>
              </a:rPr>
              <a:t>60-GHz power amplifier</a:t>
            </a:r>
          </a:p>
        </p:txBody>
      </p:sp>
      <p:pic>
        <p:nvPicPr>
          <p:cNvPr id="24581" name="Picture 2" descr="I:\WU_Rui\Paper_submit\ASSCC_201206\ASSCC\PPT\60GHz_SingleStage.emf"/>
          <p:cNvPicPr>
            <a:picLocks noChangeAspect="1" noChangeArrowheads="1"/>
          </p:cNvPicPr>
          <p:nvPr/>
        </p:nvPicPr>
        <p:blipFill>
          <a:blip r:embed="rId3"/>
          <a:srcRect/>
          <a:stretch>
            <a:fillRect/>
          </a:stretch>
        </p:blipFill>
        <p:spPr bwMode="auto">
          <a:xfrm>
            <a:off x="935038" y="2038350"/>
            <a:ext cx="2143125" cy="1676400"/>
          </a:xfrm>
          <a:prstGeom prst="rect">
            <a:avLst/>
          </a:prstGeom>
          <a:noFill/>
          <a:ln w="9525">
            <a:noFill/>
            <a:miter lim="800000"/>
            <a:headEnd/>
            <a:tailEnd/>
          </a:ln>
        </p:spPr>
      </p:pic>
      <p:cxnSp>
        <p:nvCxnSpPr>
          <p:cNvPr id="24582" name="Straight Arrow Connector 20"/>
          <p:cNvCxnSpPr>
            <a:cxnSpLocks noChangeShapeType="1"/>
          </p:cNvCxnSpPr>
          <p:nvPr/>
        </p:nvCxnSpPr>
        <p:spPr bwMode="auto">
          <a:xfrm flipH="1" flipV="1">
            <a:off x="2120900" y="3292475"/>
            <a:ext cx="503238" cy="133350"/>
          </a:xfrm>
          <a:prstGeom prst="straightConnector1">
            <a:avLst/>
          </a:prstGeom>
          <a:noFill/>
          <a:ln w="31750" algn="ctr">
            <a:solidFill>
              <a:schemeClr val="tx1"/>
            </a:solidFill>
            <a:round/>
            <a:headEnd/>
            <a:tailEnd type="stealth" w="lg" len="lg"/>
          </a:ln>
        </p:spPr>
      </p:cxnSp>
      <p:sp>
        <p:nvSpPr>
          <p:cNvPr id="24583" name="Rectangle 16"/>
          <p:cNvSpPr>
            <a:spLocks noChangeArrowheads="1"/>
          </p:cNvSpPr>
          <p:nvPr/>
        </p:nvSpPr>
        <p:spPr bwMode="auto">
          <a:xfrm>
            <a:off x="2646363" y="3227388"/>
            <a:ext cx="1557337" cy="463550"/>
          </a:xfrm>
          <a:prstGeom prst="rect">
            <a:avLst/>
          </a:prstGeom>
          <a:noFill/>
          <a:ln w="9525">
            <a:noFill/>
            <a:miter lim="800000"/>
            <a:headEnd/>
            <a:tailEnd/>
          </a:ln>
        </p:spPr>
        <p:txBody>
          <a:bodyPr lIns="90000" tIns="46800" rIns="90000" bIns="46800">
            <a:spAutoFit/>
          </a:bodyPr>
          <a:lstStyle/>
          <a:p>
            <a:pPr marL="269875" indent="-269875"/>
            <a:r>
              <a:rPr lang="en-US" altLang="ja-JP" sz="2400" b="1"/>
              <a:t>Standard</a:t>
            </a:r>
          </a:p>
        </p:txBody>
      </p:sp>
      <p:sp>
        <p:nvSpPr>
          <p:cNvPr id="24584" name="TextBox 7"/>
          <p:cNvSpPr txBox="1">
            <a:spLocks noChangeArrowheads="1"/>
          </p:cNvSpPr>
          <p:nvPr/>
        </p:nvSpPr>
        <p:spPr bwMode="auto">
          <a:xfrm>
            <a:off x="4848225" y="4524375"/>
            <a:ext cx="4105275" cy="1438275"/>
          </a:xfrm>
          <a:prstGeom prst="rect">
            <a:avLst/>
          </a:prstGeom>
          <a:noFill/>
          <a:ln w="9525">
            <a:noFill/>
            <a:miter lim="800000"/>
            <a:headEnd/>
            <a:tailEnd/>
          </a:ln>
        </p:spPr>
        <p:txBody>
          <a:bodyPr>
            <a:spAutoFit/>
          </a:bodyPr>
          <a:lstStyle/>
          <a:p>
            <a:pPr>
              <a:lnSpc>
                <a:spcPts val="3500"/>
              </a:lnSpc>
            </a:pPr>
            <a:r>
              <a:rPr lang="en-US" sz="2400" b="1">
                <a:solidFill>
                  <a:srgbClr val="0000FF"/>
                </a:solidFill>
                <a:ea typeface="宋体" pitchFamily="2" charset="-122"/>
                <a:sym typeface="Wingdings" pitchFamily="2" charset="2"/>
              </a:rPr>
              <a:t></a:t>
            </a:r>
            <a:r>
              <a:rPr lang="en-US" sz="2400" b="1">
                <a:solidFill>
                  <a:srgbClr val="00B050"/>
                </a:solidFill>
                <a:ea typeface="宋体" pitchFamily="2" charset="-122"/>
                <a:sym typeface="Wingdings" pitchFamily="2" charset="2"/>
              </a:rPr>
              <a:t> </a:t>
            </a:r>
            <a:r>
              <a:rPr lang="en-US" altLang="zh-CN" sz="2400" b="1"/>
              <a:t>Good HCI performance</a:t>
            </a:r>
          </a:p>
          <a:p>
            <a:pPr>
              <a:lnSpc>
                <a:spcPts val="3500"/>
              </a:lnSpc>
            </a:pPr>
            <a:r>
              <a:rPr lang="en-US" sz="2400" b="1">
                <a:solidFill>
                  <a:srgbClr val="FF0000"/>
                </a:solidFill>
                <a:ea typeface="宋体" pitchFamily="2" charset="-122"/>
                <a:sym typeface="Wingdings" pitchFamily="2" charset="2"/>
              </a:rPr>
              <a:t> </a:t>
            </a:r>
            <a:r>
              <a:rPr lang="en-US" altLang="zh-CN" sz="2400" b="1"/>
              <a:t>Low f</a:t>
            </a:r>
            <a:r>
              <a:rPr lang="en-US" altLang="zh-CN" sz="2400" b="1" baseline="-25000"/>
              <a:t>max</a:t>
            </a:r>
            <a:r>
              <a:rPr lang="en-US" altLang="zh-CN" sz="2400" b="1"/>
              <a:t>, can’t be used for 60-GHz amplifier</a:t>
            </a:r>
          </a:p>
        </p:txBody>
      </p:sp>
      <p:sp>
        <p:nvSpPr>
          <p:cNvPr id="24585" name="TextBox 3"/>
          <p:cNvSpPr txBox="1">
            <a:spLocks noChangeArrowheads="1"/>
          </p:cNvSpPr>
          <p:nvPr/>
        </p:nvSpPr>
        <p:spPr bwMode="auto">
          <a:xfrm>
            <a:off x="5111750" y="1231900"/>
            <a:ext cx="3689350" cy="461963"/>
          </a:xfrm>
          <a:prstGeom prst="rect">
            <a:avLst/>
          </a:prstGeom>
          <a:noFill/>
          <a:ln w="9525">
            <a:noFill/>
            <a:miter lim="800000"/>
            <a:headEnd/>
            <a:tailEnd/>
          </a:ln>
        </p:spPr>
        <p:txBody>
          <a:bodyPr wrap="none">
            <a:spAutoFit/>
          </a:bodyPr>
          <a:lstStyle/>
          <a:p>
            <a:r>
              <a:rPr lang="en-US" sz="2400" b="1">
                <a:ea typeface="宋体" pitchFamily="2" charset="-122"/>
              </a:rPr>
              <a:t>2.4-GHz power amplifier</a:t>
            </a:r>
          </a:p>
        </p:txBody>
      </p:sp>
      <p:pic>
        <p:nvPicPr>
          <p:cNvPr id="24586" name="Picture 2" descr="I:\WU_Rui\Paper_submit\ASSCC_201206\ASSCC\PPT\2d4GHz_singlestage.emf"/>
          <p:cNvPicPr>
            <a:picLocks noChangeAspect="1" noChangeArrowheads="1"/>
          </p:cNvPicPr>
          <p:nvPr/>
        </p:nvPicPr>
        <p:blipFill>
          <a:blip r:embed="rId4"/>
          <a:srcRect/>
          <a:stretch>
            <a:fillRect/>
          </a:stretch>
        </p:blipFill>
        <p:spPr bwMode="auto">
          <a:xfrm>
            <a:off x="5237163" y="1941513"/>
            <a:ext cx="2179637" cy="2243137"/>
          </a:xfrm>
          <a:prstGeom prst="rect">
            <a:avLst/>
          </a:prstGeom>
          <a:noFill/>
          <a:ln w="9525">
            <a:noFill/>
            <a:miter lim="800000"/>
            <a:headEnd/>
            <a:tailEnd/>
          </a:ln>
        </p:spPr>
      </p:pic>
      <p:cxnSp>
        <p:nvCxnSpPr>
          <p:cNvPr id="24587" name="Straight Arrow Connector 24"/>
          <p:cNvCxnSpPr>
            <a:cxnSpLocks noChangeShapeType="1"/>
          </p:cNvCxnSpPr>
          <p:nvPr/>
        </p:nvCxnSpPr>
        <p:spPr bwMode="auto">
          <a:xfrm flipH="1" flipV="1">
            <a:off x="6604000" y="2795588"/>
            <a:ext cx="504825" cy="133350"/>
          </a:xfrm>
          <a:prstGeom prst="straightConnector1">
            <a:avLst/>
          </a:prstGeom>
          <a:noFill/>
          <a:ln w="31750" algn="ctr">
            <a:solidFill>
              <a:schemeClr val="tx1"/>
            </a:solidFill>
            <a:round/>
            <a:headEnd/>
            <a:tailEnd type="stealth" w="lg" len="lg"/>
          </a:ln>
        </p:spPr>
      </p:cxnSp>
      <p:sp>
        <p:nvSpPr>
          <p:cNvPr id="24588" name="Rectangle 16"/>
          <p:cNvSpPr>
            <a:spLocks noChangeArrowheads="1"/>
          </p:cNvSpPr>
          <p:nvPr/>
        </p:nvSpPr>
        <p:spPr bwMode="auto">
          <a:xfrm>
            <a:off x="7137400" y="2754313"/>
            <a:ext cx="1916113" cy="463550"/>
          </a:xfrm>
          <a:prstGeom prst="rect">
            <a:avLst/>
          </a:prstGeom>
          <a:noFill/>
          <a:ln w="9525">
            <a:noFill/>
            <a:miter lim="800000"/>
            <a:headEnd/>
            <a:tailEnd/>
          </a:ln>
        </p:spPr>
        <p:txBody>
          <a:bodyPr lIns="90000" tIns="46800" rIns="90000" bIns="46800">
            <a:spAutoFit/>
          </a:bodyPr>
          <a:lstStyle/>
          <a:p>
            <a:pPr marL="269875" indent="-269875"/>
            <a:r>
              <a:rPr lang="en-US" altLang="ja-JP" sz="2400" b="1">
                <a:solidFill>
                  <a:srgbClr val="FF0000"/>
                </a:solidFill>
              </a:rPr>
              <a:t>Thick oxide</a:t>
            </a:r>
          </a:p>
        </p:txBody>
      </p:sp>
      <p:sp>
        <p:nvSpPr>
          <p:cNvPr id="24589" name="Rectangle 16"/>
          <p:cNvSpPr>
            <a:spLocks noChangeArrowheads="1"/>
          </p:cNvSpPr>
          <p:nvPr/>
        </p:nvSpPr>
        <p:spPr bwMode="auto">
          <a:xfrm>
            <a:off x="7216775" y="3663950"/>
            <a:ext cx="1555750" cy="463550"/>
          </a:xfrm>
          <a:prstGeom prst="rect">
            <a:avLst/>
          </a:prstGeom>
          <a:noFill/>
          <a:ln w="9525">
            <a:noFill/>
            <a:miter lim="800000"/>
            <a:headEnd/>
            <a:tailEnd/>
          </a:ln>
        </p:spPr>
        <p:txBody>
          <a:bodyPr lIns="90000" tIns="46800" rIns="90000" bIns="46800">
            <a:spAutoFit/>
          </a:bodyPr>
          <a:lstStyle/>
          <a:p>
            <a:pPr marL="269875" indent="-269875"/>
            <a:r>
              <a:rPr lang="en-US" altLang="ja-JP" sz="2400" b="1"/>
              <a:t>Standard</a:t>
            </a:r>
          </a:p>
        </p:txBody>
      </p:sp>
      <p:cxnSp>
        <p:nvCxnSpPr>
          <p:cNvPr id="24590" name="Straight Arrow Connector 27"/>
          <p:cNvCxnSpPr>
            <a:cxnSpLocks noChangeShapeType="1"/>
          </p:cNvCxnSpPr>
          <p:nvPr/>
        </p:nvCxnSpPr>
        <p:spPr bwMode="auto">
          <a:xfrm flipH="1" flipV="1">
            <a:off x="6657975" y="3716338"/>
            <a:ext cx="504825" cy="133350"/>
          </a:xfrm>
          <a:prstGeom prst="straightConnector1">
            <a:avLst/>
          </a:prstGeom>
          <a:noFill/>
          <a:ln w="31750" algn="ctr">
            <a:solidFill>
              <a:schemeClr val="tx1"/>
            </a:solidFill>
            <a:round/>
            <a:headEnd/>
            <a:tailEnd type="stealth" w="lg" len="lg"/>
          </a:ln>
        </p:spPr>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303213" y="177800"/>
            <a:ext cx="7442200" cy="661988"/>
          </a:xfrm>
        </p:spPr>
        <p:txBody>
          <a:bodyPr/>
          <a:lstStyle/>
          <a:p>
            <a:pPr algn="l"/>
            <a:r>
              <a:rPr lang="en-US" smtClean="0"/>
              <a:t>Hot-Carrier-Induced (HCI) Effects</a:t>
            </a:r>
            <a:endParaRPr lang="en-GB" smtClean="0"/>
          </a:p>
        </p:txBody>
      </p:sp>
      <p:pic>
        <p:nvPicPr>
          <p:cNvPr id="26626" name="Picture 10"/>
          <p:cNvPicPr>
            <a:picLocks noChangeAspect="1"/>
          </p:cNvPicPr>
          <p:nvPr/>
        </p:nvPicPr>
        <p:blipFill>
          <a:blip r:embed="rId3"/>
          <a:srcRect/>
          <a:stretch>
            <a:fillRect/>
          </a:stretch>
        </p:blipFill>
        <p:spPr bwMode="auto">
          <a:xfrm>
            <a:off x="1258888" y="979488"/>
            <a:ext cx="6564312" cy="4492625"/>
          </a:xfrm>
          <a:prstGeom prst="rect">
            <a:avLst/>
          </a:prstGeom>
          <a:noFill/>
          <a:ln w="9525">
            <a:noFill/>
            <a:miter lim="800000"/>
            <a:headEnd/>
            <a:tailEnd/>
          </a:ln>
        </p:spPr>
      </p:pic>
      <p:sp>
        <p:nvSpPr>
          <p:cNvPr id="26627" name="TextBox 11"/>
          <p:cNvSpPr txBox="1">
            <a:spLocks noChangeArrowheads="1"/>
          </p:cNvSpPr>
          <p:nvPr/>
        </p:nvSpPr>
        <p:spPr bwMode="auto">
          <a:xfrm>
            <a:off x="406400" y="5805488"/>
            <a:ext cx="8451850" cy="584200"/>
          </a:xfrm>
          <a:prstGeom prst="rect">
            <a:avLst/>
          </a:prstGeom>
          <a:noFill/>
          <a:ln w="9525">
            <a:noFill/>
            <a:miter lim="800000"/>
            <a:headEnd/>
            <a:tailEnd/>
          </a:ln>
        </p:spPr>
        <p:txBody>
          <a:bodyPr wrap="none">
            <a:spAutoFit/>
          </a:bodyPr>
          <a:lstStyle/>
          <a:p>
            <a:pPr algn="ctr"/>
            <a:r>
              <a:rPr lang="en-US" sz="3200" b="1">
                <a:ea typeface="宋体" pitchFamily="2" charset="-122"/>
              </a:rPr>
              <a:t>Degrade V</a:t>
            </a:r>
            <a:r>
              <a:rPr lang="en-US" sz="3200" b="1" baseline="-25000">
                <a:ea typeface="宋体" pitchFamily="2" charset="-122"/>
              </a:rPr>
              <a:t>th</a:t>
            </a:r>
            <a:r>
              <a:rPr lang="en-US" sz="3200" b="1">
                <a:ea typeface="宋体" pitchFamily="2" charset="-122"/>
              </a:rPr>
              <a:t>, g</a:t>
            </a:r>
            <a:r>
              <a:rPr lang="en-US" sz="3200" b="1" baseline="-25000">
                <a:ea typeface="宋体" pitchFamily="2" charset="-122"/>
              </a:rPr>
              <a:t>m</a:t>
            </a:r>
            <a:r>
              <a:rPr lang="en-US" sz="3200" b="1">
                <a:ea typeface="宋体" pitchFamily="2" charset="-122"/>
              </a:rPr>
              <a:t>, drain current, and lifetime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303213" y="177826"/>
            <a:ext cx="7186583" cy="661962"/>
          </a:xfrm>
        </p:spPr>
        <p:txBody>
          <a:bodyPr/>
          <a:lstStyle/>
          <a:p>
            <a:pPr algn="l"/>
            <a:r>
              <a:rPr lang="en-US" dirty="0" smtClean="0"/>
              <a:t>Tr. Lifetime Measurement Setup</a:t>
            </a:r>
            <a:endParaRPr lang="en-GB" dirty="0" smtClean="0"/>
          </a:p>
        </p:txBody>
      </p:sp>
      <p:sp>
        <p:nvSpPr>
          <p:cNvPr id="28689" name="TextBox 23"/>
          <p:cNvSpPr txBox="1">
            <a:spLocks noChangeArrowheads="1"/>
          </p:cNvSpPr>
          <p:nvPr/>
        </p:nvSpPr>
        <p:spPr bwMode="auto">
          <a:xfrm>
            <a:off x="359532" y="5406315"/>
            <a:ext cx="8568952" cy="830997"/>
          </a:xfrm>
          <a:prstGeom prst="rect">
            <a:avLst/>
          </a:prstGeom>
          <a:noFill/>
          <a:ln w="9525">
            <a:noFill/>
            <a:miter lim="800000"/>
            <a:headEnd/>
            <a:tailEnd/>
          </a:ln>
        </p:spPr>
        <p:txBody>
          <a:bodyPr wrap="square">
            <a:spAutoFit/>
          </a:bodyPr>
          <a:lstStyle/>
          <a:p>
            <a:r>
              <a:rPr lang="en-US" sz="2400" b="1" dirty="0" smtClean="0"/>
              <a:t>• Lifetime </a:t>
            </a:r>
            <a:r>
              <a:rPr lang="en-US" sz="2400" b="1" dirty="0"/>
              <a:t>is </a:t>
            </a:r>
            <a:r>
              <a:rPr lang="en-US" sz="2400" b="1" dirty="0" smtClean="0"/>
              <a:t>defined as the time when the saturation drain current (I</a:t>
            </a:r>
            <a:r>
              <a:rPr lang="en-US" sz="2400" b="1" baseline="-25000" dirty="0" smtClean="0"/>
              <a:t>DSat</a:t>
            </a:r>
            <a:r>
              <a:rPr lang="en-US" sz="2400" b="1" dirty="0" smtClean="0"/>
              <a:t>) </a:t>
            </a:r>
            <a:r>
              <a:rPr lang="en-US" sz="2400" b="1" dirty="0"/>
              <a:t>decreases by </a:t>
            </a:r>
            <a:r>
              <a:rPr lang="en-US" sz="2400" b="1" dirty="0">
                <a:solidFill>
                  <a:srgbClr val="FF0000"/>
                </a:solidFill>
              </a:rPr>
              <a:t>10</a:t>
            </a:r>
            <a:r>
              <a:rPr lang="en-US" sz="2400" b="1" dirty="0" smtClean="0">
                <a:solidFill>
                  <a:srgbClr val="FF0000"/>
                </a:solidFill>
              </a:rPr>
              <a:t>% </a:t>
            </a:r>
            <a:r>
              <a:rPr lang="en-US" sz="2400" b="1" dirty="0" smtClean="0"/>
              <a:t>from its unstressed value</a:t>
            </a:r>
            <a:endParaRPr lang="en-US" sz="2400" b="1" dirty="0"/>
          </a:p>
        </p:txBody>
      </p:sp>
      <p:pic>
        <p:nvPicPr>
          <p:cNvPr id="1026" name="Picture 2" descr="I:\WU_Rui\Paper_submit\IEICE_RF研究会 2012_12\LT_Meas_Setup.e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596" y="1304764"/>
            <a:ext cx="7355700" cy="39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2118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303213" y="177826"/>
            <a:ext cx="8186857" cy="661962"/>
          </a:xfrm>
        </p:spPr>
        <p:txBody>
          <a:bodyPr/>
          <a:lstStyle/>
          <a:p>
            <a:pPr algn="l"/>
            <a:r>
              <a:rPr lang="en-US" dirty="0" smtClean="0"/>
              <a:t>Tr. Lifetime Measurement Procedure</a:t>
            </a:r>
            <a:endParaRPr lang="en-GB" dirty="0" smtClean="0"/>
          </a:p>
        </p:txBody>
      </p:sp>
      <p:pic>
        <p:nvPicPr>
          <p:cNvPr id="1026" name="Picture 2" descr="I:\WU_Rui\Paper_submit\IEICE_RF研究会 2012_12\LT_Meas_Procedure.e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16" y="1168610"/>
            <a:ext cx="8594726" cy="5392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207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4"/>
          <p:cNvGraphicFramePr>
            <a:graphicFrameLocks/>
          </p:cNvGraphicFramePr>
          <p:nvPr>
            <p:extLst>
              <p:ext uri="{D42A27DB-BD31-4B8C-83A1-F6EECF244321}">
                <p14:modId xmlns:p14="http://schemas.microsoft.com/office/powerpoint/2010/main" val="1630607236"/>
              </p:ext>
            </p:extLst>
          </p:nvPr>
        </p:nvGraphicFramePr>
        <p:xfrm>
          <a:off x="637328" y="1232756"/>
          <a:ext cx="5100271" cy="4351500"/>
        </p:xfrm>
        <a:graphic>
          <a:graphicData uri="http://schemas.openxmlformats.org/drawingml/2006/chart">
            <c:chart xmlns:c="http://schemas.openxmlformats.org/drawingml/2006/chart" xmlns:r="http://schemas.openxmlformats.org/officeDocument/2006/relationships" r:id="rId3"/>
          </a:graphicData>
        </a:graphic>
      </p:graphicFrame>
      <p:sp>
        <p:nvSpPr>
          <p:cNvPr id="28673" name="Title 1"/>
          <p:cNvSpPr>
            <a:spLocks noGrp="1"/>
          </p:cNvSpPr>
          <p:nvPr>
            <p:ph type="title"/>
          </p:nvPr>
        </p:nvSpPr>
        <p:spPr>
          <a:xfrm>
            <a:off x="303213" y="177800"/>
            <a:ext cx="8135937" cy="661988"/>
          </a:xfrm>
        </p:spPr>
        <p:txBody>
          <a:bodyPr/>
          <a:lstStyle/>
          <a:p>
            <a:pPr algn="l"/>
            <a:r>
              <a:rPr lang="en-US" smtClean="0"/>
              <a:t>65 nm NMOSFET DC Stress Lifetime</a:t>
            </a:r>
            <a:endParaRPr lang="en-GB" smtClean="0"/>
          </a:p>
        </p:txBody>
      </p:sp>
      <p:sp>
        <p:nvSpPr>
          <p:cNvPr id="28675" name="TextBox 6"/>
          <p:cNvSpPr txBox="1">
            <a:spLocks noChangeArrowheads="1"/>
          </p:cNvSpPr>
          <p:nvPr/>
        </p:nvSpPr>
        <p:spPr bwMode="auto">
          <a:xfrm>
            <a:off x="2498851" y="5393593"/>
            <a:ext cx="1935162" cy="523875"/>
          </a:xfrm>
          <a:prstGeom prst="rect">
            <a:avLst/>
          </a:prstGeom>
          <a:noFill/>
          <a:ln w="9525">
            <a:noFill/>
            <a:miter lim="800000"/>
            <a:headEnd/>
            <a:tailEnd/>
          </a:ln>
        </p:spPr>
        <p:txBody>
          <a:bodyPr wrap="none">
            <a:spAutoFit/>
          </a:bodyPr>
          <a:lstStyle/>
          <a:p>
            <a:pPr algn="ctr"/>
            <a:r>
              <a:rPr lang="en-US" sz="2800" b="1">
                <a:ea typeface="宋体" pitchFamily="2" charset="-122"/>
              </a:rPr>
              <a:t>1/V</a:t>
            </a:r>
            <a:r>
              <a:rPr lang="en-US" sz="2800" b="1" baseline="-25000">
                <a:ea typeface="宋体" pitchFamily="2" charset="-122"/>
              </a:rPr>
              <a:t>DS</a:t>
            </a:r>
            <a:r>
              <a:rPr lang="en-US" sz="2800" b="1">
                <a:ea typeface="宋体" pitchFamily="2" charset="-122"/>
              </a:rPr>
              <a:t> (1/V)</a:t>
            </a:r>
          </a:p>
        </p:txBody>
      </p:sp>
      <p:grpSp>
        <p:nvGrpSpPr>
          <p:cNvPr id="28676" name="Group 15"/>
          <p:cNvGrpSpPr>
            <a:grpSpLocks/>
          </p:cNvGrpSpPr>
          <p:nvPr/>
        </p:nvGrpSpPr>
        <p:grpSpPr bwMode="auto">
          <a:xfrm>
            <a:off x="359323" y="1299467"/>
            <a:ext cx="1223962" cy="3770313"/>
            <a:chOff x="935793" y="980728"/>
            <a:chExt cx="1223939" cy="4913694"/>
          </a:xfrm>
        </p:grpSpPr>
        <p:sp>
          <p:nvSpPr>
            <p:cNvPr id="28690" name="TextBox 16"/>
            <p:cNvSpPr txBox="1">
              <a:spLocks noChangeArrowheads="1"/>
            </p:cNvSpPr>
            <p:nvPr/>
          </p:nvSpPr>
          <p:spPr bwMode="auto">
            <a:xfrm>
              <a:off x="935793" y="5432757"/>
              <a:ext cx="1115927" cy="461665"/>
            </a:xfrm>
            <a:prstGeom prst="rect">
              <a:avLst/>
            </a:prstGeom>
            <a:solidFill>
              <a:schemeClr val="bg1"/>
            </a:solidFill>
            <a:ln w="9525">
              <a:noFill/>
              <a:miter lim="800000"/>
              <a:headEnd/>
              <a:tailEnd/>
            </a:ln>
          </p:spPr>
          <p:txBody>
            <a:bodyPr>
              <a:spAutoFit/>
            </a:bodyPr>
            <a:lstStyle/>
            <a:p>
              <a:pPr algn="r"/>
              <a:r>
                <a:rPr lang="en-US" sz="2400" b="1" dirty="0"/>
                <a:t>10</a:t>
              </a:r>
              <a:r>
                <a:rPr lang="en-US" sz="2400" b="1" baseline="30000" dirty="0"/>
                <a:t>0</a:t>
              </a:r>
            </a:p>
          </p:txBody>
        </p:sp>
        <p:sp>
          <p:nvSpPr>
            <p:cNvPr id="28691" name="TextBox 18"/>
            <p:cNvSpPr txBox="1">
              <a:spLocks noChangeArrowheads="1"/>
            </p:cNvSpPr>
            <p:nvPr/>
          </p:nvSpPr>
          <p:spPr bwMode="auto">
            <a:xfrm>
              <a:off x="935793" y="4551511"/>
              <a:ext cx="1115927" cy="461665"/>
            </a:xfrm>
            <a:prstGeom prst="rect">
              <a:avLst/>
            </a:prstGeom>
            <a:solidFill>
              <a:schemeClr val="bg1"/>
            </a:solidFill>
            <a:ln w="9525">
              <a:noFill/>
              <a:miter lim="800000"/>
              <a:headEnd/>
              <a:tailEnd/>
            </a:ln>
          </p:spPr>
          <p:txBody>
            <a:bodyPr>
              <a:spAutoFit/>
            </a:bodyPr>
            <a:lstStyle/>
            <a:p>
              <a:pPr algn="r"/>
              <a:r>
                <a:rPr lang="en-US" sz="2400" b="1" dirty="0"/>
                <a:t>10</a:t>
              </a:r>
              <a:r>
                <a:rPr lang="en-US" sz="2400" b="1" baseline="30000" dirty="0"/>
                <a:t>2</a:t>
              </a:r>
            </a:p>
          </p:txBody>
        </p:sp>
        <p:sp>
          <p:nvSpPr>
            <p:cNvPr id="28692" name="TextBox 20"/>
            <p:cNvSpPr txBox="1">
              <a:spLocks noChangeArrowheads="1"/>
            </p:cNvSpPr>
            <p:nvPr/>
          </p:nvSpPr>
          <p:spPr bwMode="auto">
            <a:xfrm>
              <a:off x="935793" y="3645024"/>
              <a:ext cx="1115927" cy="461665"/>
            </a:xfrm>
            <a:prstGeom prst="rect">
              <a:avLst/>
            </a:prstGeom>
            <a:solidFill>
              <a:schemeClr val="bg1"/>
            </a:solidFill>
            <a:ln w="9525">
              <a:noFill/>
              <a:miter lim="800000"/>
              <a:headEnd/>
              <a:tailEnd/>
            </a:ln>
          </p:spPr>
          <p:txBody>
            <a:bodyPr>
              <a:spAutoFit/>
            </a:bodyPr>
            <a:lstStyle/>
            <a:p>
              <a:pPr algn="r"/>
              <a:r>
                <a:rPr lang="en-US" sz="2400" b="1" dirty="0"/>
                <a:t>10</a:t>
              </a:r>
              <a:r>
                <a:rPr lang="en-US" sz="2400" b="1" baseline="30000" dirty="0"/>
                <a:t>4</a:t>
              </a:r>
            </a:p>
          </p:txBody>
        </p:sp>
        <p:sp>
          <p:nvSpPr>
            <p:cNvPr id="28693" name="TextBox 22"/>
            <p:cNvSpPr txBox="1">
              <a:spLocks noChangeArrowheads="1"/>
            </p:cNvSpPr>
            <p:nvPr/>
          </p:nvSpPr>
          <p:spPr bwMode="auto">
            <a:xfrm>
              <a:off x="935793" y="2760296"/>
              <a:ext cx="1115927" cy="461665"/>
            </a:xfrm>
            <a:prstGeom prst="rect">
              <a:avLst/>
            </a:prstGeom>
            <a:solidFill>
              <a:schemeClr val="bg1"/>
            </a:solidFill>
            <a:ln w="9525">
              <a:noFill/>
              <a:miter lim="800000"/>
              <a:headEnd/>
              <a:tailEnd/>
            </a:ln>
          </p:spPr>
          <p:txBody>
            <a:bodyPr>
              <a:spAutoFit/>
            </a:bodyPr>
            <a:lstStyle/>
            <a:p>
              <a:pPr algn="r"/>
              <a:r>
                <a:rPr lang="en-US" sz="2400" b="1" dirty="0"/>
                <a:t>10</a:t>
              </a:r>
              <a:r>
                <a:rPr lang="en-US" sz="2400" b="1" baseline="30000" dirty="0"/>
                <a:t>6</a:t>
              </a:r>
            </a:p>
          </p:txBody>
        </p:sp>
        <p:sp>
          <p:nvSpPr>
            <p:cNvPr id="28694" name="TextBox 24"/>
            <p:cNvSpPr txBox="1">
              <a:spLocks noChangeArrowheads="1"/>
            </p:cNvSpPr>
            <p:nvPr/>
          </p:nvSpPr>
          <p:spPr bwMode="auto">
            <a:xfrm>
              <a:off x="935793" y="1868361"/>
              <a:ext cx="1115927" cy="461665"/>
            </a:xfrm>
            <a:prstGeom prst="rect">
              <a:avLst/>
            </a:prstGeom>
            <a:solidFill>
              <a:schemeClr val="bg1"/>
            </a:solidFill>
            <a:ln w="9525">
              <a:noFill/>
              <a:miter lim="800000"/>
              <a:headEnd/>
              <a:tailEnd/>
            </a:ln>
          </p:spPr>
          <p:txBody>
            <a:bodyPr>
              <a:spAutoFit/>
            </a:bodyPr>
            <a:lstStyle/>
            <a:p>
              <a:pPr algn="r"/>
              <a:r>
                <a:rPr lang="en-US" sz="2400" b="1" dirty="0"/>
                <a:t>10</a:t>
              </a:r>
              <a:r>
                <a:rPr lang="en-US" sz="2400" b="1" baseline="30000" dirty="0"/>
                <a:t>8</a:t>
              </a:r>
            </a:p>
          </p:txBody>
        </p:sp>
        <p:sp>
          <p:nvSpPr>
            <p:cNvPr id="28695" name="TextBox 26"/>
            <p:cNvSpPr txBox="1">
              <a:spLocks noChangeArrowheads="1"/>
            </p:cNvSpPr>
            <p:nvPr/>
          </p:nvSpPr>
          <p:spPr bwMode="auto">
            <a:xfrm>
              <a:off x="1043805" y="980728"/>
              <a:ext cx="1115927" cy="461665"/>
            </a:xfrm>
            <a:prstGeom prst="rect">
              <a:avLst/>
            </a:prstGeom>
            <a:solidFill>
              <a:schemeClr val="bg1"/>
            </a:solidFill>
            <a:ln w="9525">
              <a:noFill/>
              <a:miter lim="800000"/>
              <a:headEnd/>
              <a:tailEnd/>
            </a:ln>
          </p:spPr>
          <p:txBody>
            <a:bodyPr>
              <a:spAutoFit/>
            </a:bodyPr>
            <a:lstStyle/>
            <a:p>
              <a:pPr algn="r"/>
              <a:r>
                <a:rPr lang="en-US" sz="2400" b="1" dirty="0"/>
                <a:t>10</a:t>
              </a:r>
              <a:r>
                <a:rPr lang="en-US" sz="2400" b="1" baseline="30000" dirty="0"/>
                <a:t>10</a:t>
              </a:r>
            </a:p>
          </p:txBody>
        </p:sp>
      </p:grpSp>
      <p:sp>
        <p:nvSpPr>
          <p:cNvPr id="28677" name="TextBox 6"/>
          <p:cNvSpPr txBox="1">
            <a:spLocks noChangeArrowheads="1"/>
          </p:cNvSpPr>
          <p:nvPr/>
        </p:nvSpPr>
        <p:spPr bwMode="auto">
          <a:xfrm rot="-5400000">
            <a:off x="-751556" y="2844862"/>
            <a:ext cx="2446338" cy="584200"/>
          </a:xfrm>
          <a:prstGeom prst="rect">
            <a:avLst/>
          </a:prstGeom>
          <a:noFill/>
          <a:ln w="9525">
            <a:noFill/>
            <a:miter lim="800000"/>
            <a:headEnd/>
            <a:tailEnd/>
          </a:ln>
        </p:spPr>
        <p:txBody>
          <a:bodyPr wrap="none">
            <a:spAutoFit/>
          </a:bodyPr>
          <a:lstStyle/>
          <a:p>
            <a:pPr algn="ctr"/>
            <a:r>
              <a:rPr lang="en-US" sz="2800" b="1">
                <a:ea typeface="宋体" pitchFamily="2" charset="-122"/>
              </a:rPr>
              <a:t>Lifetime </a:t>
            </a:r>
            <a:r>
              <a:rPr lang="en-US" sz="3200" b="1">
                <a:latin typeface="Symbol" pitchFamily="18" charset="2"/>
                <a:ea typeface="宋体" pitchFamily="2" charset="-122"/>
              </a:rPr>
              <a:t>t</a:t>
            </a:r>
            <a:r>
              <a:rPr lang="en-US" sz="2800" b="1">
                <a:latin typeface="Symbol" pitchFamily="18" charset="2"/>
                <a:ea typeface="宋体" pitchFamily="2" charset="-122"/>
              </a:rPr>
              <a:t> </a:t>
            </a:r>
            <a:r>
              <a:rPr lang="en-US" sz="2800" b="1">
                <a:ea typeface="宋体" pitchFamily="2" charset="-122"/>
              </a:rPr>
              <a:t>(s)</a:t>
            </a:r>
          </a:p>
        </p:txBody>
      </p:sp>
      <p:sp>
        <p:nvSpPr>
          <p:cNvPr id="28679" name="TextBox 8"/>
          <p:cNvSpPr txBox="1">
            <a:spLocks noChangeArrowheads="1"/>
          </p:cNvSpPr>
          <p:nvPr/>
        </p:nvSpPr>
        <p:spPr bwMode="auto">
          <a:xfrm>
            <a:off x="161925" y="6308725"/>
            <a:ext cx="3762375" cy="400050"/>
          </a:xfrm>
          <a:prstGeom prst="rect">
            <a:avLst/>
          </a:prstGeom>
          <a:noFill/>
          <a:ln w="9525">
            <a:noFill/>
            <a:miter lim="800000"/>
            <a:headEnd/>
            <a:tailEnd/>
          </a:ln>
        </p:spPr>
        <p:txBody>
          <a:bodyPr wrap="none">
            <a:spAutoFit/>
          </a:bodyPr>
          <a:lstStyle/>
          <a:p>
            <a:pPr algn="ctr"/>
            <a:r>
              <a:rPr lang="en-US" sz="2000" b="1">
                <a:ea typeface="宋体" pitchFamily="2" charset="-122"/>
              </a:rPr>
              <a:t>[2] E. Takeda et al., IEDL 1983</a:t>
            </a:r>
          </a:p>
        </p:txBody>
      </p:sp>
      <p:sp>
        <p:nvSpPr>
          <p:cNvPr id="28680" name="TextBox 1"/>
          <p:cNvSpPr txBox="1">
            <a:spLocks noChangeArrowheads="1"/>
          </p:cNvSpPr>
          <p:nvPr/>
        </p:nvSpPr>
        <p:spPr bwMode="auto">
          <a:xfrm>
            <a:off x="6078538" y="2539876"/>
            <a:ext cx="687387" cy="461963"/>
          </a:xfrm>
          <a:prstGeom prst="rect">
            <a:avLst/>
          </a:prstGeom>
          <a:noFill/>
          <a:ln w="9525">
            <a:noFill/>
            <a:miter lim="800000"/>
            <a:headEnd/>
            <a:tailEnd/>
          </a:ln>
        </p:spPr>
        <p:txBody>
          <a:bodyPr wrap="none">
            <a:spAutoFit/>
          </a:bodyPr>
          <a:lstStyle/>
          <a:p>
            <a:pPr algn="ctr"/>
            <a:r>
              <a:rPr lang="en-US" sz="2400" b="1"/>
              <a:t>V</a:t>
            </a:r>
            <a:r>
              <a:rPr lang="en-US" sz="2400" b="1" baseline="-25000"/>
              <a:t>GS</a:t>
            </a:r>
          </a:p>
        </p:txBody>
      </p:sp>
      <p:sp>
        <p:nvSpPr>
          <p:cNvPr id="28681" name="TextBox 30"/>
          <p:cNvSpPr txBox="1">
            <a:spLocks noChangeArrowheads="1"/>
          </p:cNvSpPr>
          <p:nvPr/>
        </p:nvSpPr>
        <p:spPr bwMode="auto">
          <a:xfrm>
            <a:off x="7051675" y="1808039"/>
            <a:ext cx="673100" cy="460375"/>
          </a:xfrm>
          <a:prstGeom prst="rect">
            <a:avLst/>
          </a:prstGeom>
          <a:noFill/>
          <a:ln w="9525">
            <a:noFill/>
            <a:miter lim="800000"/>
            <a:headEnd/>
            <a:tailEnd/>
          </a:ln>
        </p:spPr>
        <p:txBody>
          <a:bodyPr wrap="none">
            <a:spAutoFit/>
          </a:bodyPr>
          <a:lstStyle/>
          <a:p>
            <a:pPr algn="ctr"/>
            <a:r>
              <a:rPr lang="en-US" sz="2400" b="1"/>
              <a:t>V</a:t>
            </a:r>
            <a:r>
              <a:rPr lang="en-US" sz="2400" b="1" baseline="-25000"/>
              <a:t>DS</a:t>
            </a:r>
          </a:p>
        </p:txBody>
      </p:sp>
      <p:sp>
        <p:nvSpPr>
          <p:cNvPr id="28682" name="TextBox 32"/>
          <p:cNvSpPr txBox="1">
            <a:spLocks noChangeArrowheads="1"/>
          </p:cNvSpPr>
          <p:nvPr/>
        </p:nvSpPr>
        <p:spPr bwMode="auto">
          <a:xfrm>
            <a:off x="6919913" y="3357439"/>
            <a:ext cx="731837" cy="461962"/>
          </a:xfrm>
          <a:prstGeom prst="rect">
            <a:avLst/>
          </a:prstGeom>
          <a:noFill/>
          <a:ln w="9525">
            <a:noFill/>
            <a:miter lim="800000"/>
            <a:headEnd/>
            <a:tailEnd/>
          </a:ln>
        </p:spPr>
        <p:txBody>
          <a:bodyPr wrap="none">
            <a:spAutoFit/>
          </a:bodyPr>
          <a:lstStyle/>
          <a:p>
            <a:pPr algn="ctr"/>
            <a:r>
              <a:rPr lang="en-US" sz="2400" b="1"/>
              <a:t>V</a:t>
            </a:r>
            <a:r>
              <a:rPr lang="en-US" sz="2400" b="1" baseline="-25000"/>
              <a:t>DS </a:t>
            </a:r>
            <a:endParaRPr lang="en-US" sz="2400" b="1"/>
          </a:p>
        </p:txBody>
      </p:sp>
      <p:sp>
        <p:nvSpPr>
          <p:cNvPr id="28683" name="TextBox 33"/>
          <p:cNvSpPr txBox="1">
            <a:spLocks noChangeArrowheads="1"/>
          </p:cNvSpPr>
          <p:nvPr/>
        </p:nvSpPr>
        <p:spPr bwMode="auto">
          <a:xfrm>
            <a:off x="8421688" y="4905251"/>
            <a:ext cx="287337" cy="461963"/>
          </a:xfrm>
          <a:prstGeom prst="rect">
            <a:avLst/>
          </a:prstGeom>
          <a:noFill/>
          <a:ln w="9525">
            <a:noFill/>
            <a:miter lim="800000"/>
            <a:headEnd/>
            <a:tailEnd/>
          </a:ln>
        </p:spPr>
        <p:txBody>
          <a:bodyPr wrap="none">
            <a:spAutoFit/>
          </a:bodyPr>
          <a:lstStyle/>
          <a:p>
            <a:pPr algn="ctr"/>
            <a:r>
              <a:rPr lang="en-US" sz="2400" b="1"/>
              <a:t>t</a:t>
            </a:r>
            <a:endParaRPr lang="en-US" sz="2400" b="1" baseline="-25000"/>
          </a:p>
        </p:txBody>
      </p:sp>
      <p:sp>
        <p:nvSpPr>
          <p:cNvPr id="28684" name="TextBox 34"/>
          <p:cNvSpPr txBox="1">
            <a:spLocks noChangeArrowheads="1"/>
          </p:cNvSpPr>
          <p:nvPr/>
        </p:nvSpPr>
        <p:spPr bwMode="auto">
          <a:xfrm>
            <a:off x="5616575" y="3386014"/>
            <a:ext cx="388938" cy="461962"/>
          </a:xfrm>
          <a:prstGeom prst="rect">
            <a:avLst/>
          </a:prstGeom>
          <a:noFill/>
          <a:ln w="9525">
            <a:noFill/>
            <a:miter lim="800000"/>
            <a:headEnd/>
            <a:tailEnd/>
          </a:ln>
        </p:spPr>
        <p:txBody>
          <a:bodyPr wrap="none">
            <a:spAutoFit/>
          </a:bodyPr>
          <a:lstStyle/>
          <a:p>
            <a:pPr algn="ctr"/>
            <a:r>
              <a:rPr lang="en-US" sz="2400" b="1" dirty="0"/>
              <a:t>V</a:t>
            </a:r>
            <a:endParaRPr lang="en-US" sz="2400" b="1" baseline="-25000" dirty="0"/>
          </a:p>
        </p:txBody>
      </p:sp>
      <p:sp>
        <p:nvSpPr>
          <p:cNvPr id="28685" name="TextBox 2"/>
          <p:cNvSpPr txBox="1">
            <a:spLocks noChangeArrowheads="1"/>
          </p:cNvSpPr>
          <p:nvPr/>
        </p:nvSpPr>
        <p:spPr bwMode="auto">
          <a:xfrm>
            <a:off x="5786438" y="1284164"/>
            <a:ext cx="3000375" cy="523875"/>
          </a:xfrm>
          <a:prstGeom prst="rect">
            <a:avLst/>
          </a:prstGeom>
          <a:noFill/>
          <a:ln w="9525">
            <a:noFill/>
            <a:miter lim="800000"/>
            <a:headEnd/>
            <a:tailEnd/>
          </a:ln>
        </p:spPr>
        <p:txBody>
          <a:bodyPr wrap="none">
            <a:spAutoFit/>
          </a:bodyPr>
          <a:lstStyle/>
          <a:p>
            <a:pPr algn="ctr"/>
            <a:r>
              <a:rPr lang="en-US" sz="2800" b="1"/>
              <a:t>Stress condition</a:t>
            </a:r>
          </a:p>
        </p:txBody>
      </p:sp>
      <p:sp>
        <p:nvSpPr>
          <p:cNvPr id="28686" name="TextBox 6"/>
          <p:cNvSpPr txBox="1">
            <a:spLocks noChangeArrowheads="1"/>
          </p:cNvSpPr>
          <p:nvPr/>
        </p:nvSpPr>
        <p:spPr bwMode="auto">
          <a:xfrm>
            <a:off x="6426200" y="4019426"/>
            <a:ext cx="1774825" cy="522288"/>
          </a:xfrm>
          <a:prstGeom prst="rect">
            <a:avLst/>
          </a:prstGeom>
          <a:noFill/>
          <a:ln w="9525">
            <a:noFill/>
            <a:miter lim="800000"/>
            <a:headEnd/>
            <a:tailEnd/>
          </a:ln>
        </p:spPr>
        <p:txBody>
          <a:bodyPr wrap="none">
            <a:spAutoFit/>
          </a:bodyPr>
          <a:lstStyle/>
          <a:p>
            <a:pPr algn="ctr"/>
            <a:r>
              <a:rPr lang="en-US" sz="2400" b="1">
                <a:ea typeface="宋体" pitchFamily="2" charset="-122"/>
              </a:rPr>
              <a:t>V</a:t>
            </a:r>
            <a:r>
              <a:rPr lang="en-US" sz="2400" b="1" baseline="-25000">
                <a:ea typeface="宋体" pitchFamily="2" charset="-122"/>
              </a:rPr>
              <a:t>GS </a:t>
            </a:r>
            <a:r>
              <a:rPr lang="en-US" sz="2400" b="1">
                <a:ea typeface="宋体" pitchFamily="2" charset="-122"/>
              </a:rPr>
              <a:t>= 0.8</a:t>
            </a:r>
            <a:r>
              <a:rPr lang="en-US" sz="2800" b="1">
                <a:ea typeface="宋体" pitchFamily="2" charset="-122"/>
              </a:rPr>
              <a:t> V</a:t>
            </a:r>
          </a:p>
        </p:txBody>
      </p:sp>
      <p:pic>
        <p:nvPicPr>
          <p:cNvPr id="28687" name="Picture 2" descr="I:\WU_Rui\Paper_submit\ASSCC_201206\ASSCC\PPT\MOSFET.emf"/>
          <p:cNvPicPr>
            <a:picLocks noChangeAspect="1" noChangeArrowheads="1"/>
          </p:cNvPicPr>
          <p:nvPr/>
        </p:nvPicPr>
        <p:blipFill>
          <a:blip r:embed="rId4"/>
          <a:srcRect/>
          <a:stretch>
            <a:fillRect/>
          </a:stretch>
        </p:blipFill>
        <p:spPr bwMode="auto">
          <a:xfrm>
            <a:off x="6875463" y="2344614"/>
            <a:ext cx="646112" cy="819150"/>
          </a:xfrm>
          <a:prstGeom prst="rect">
            <a:avLst/>
          </a:prstGeom>
          <a:noFill/>
          <a:ln w="9525">
            <a:noFill/>
            <a:miter lim="800000"/>
            <a:headEnd/>
            <a:tailEnd/>
          </a:ln>
        </p:spPr>
      </p:pic>
      <p:pic>
        <p:nvPicPr>
          <p:cNvPr id="28688" name="Picture 3" descr="I:\WU_Rui\Paper_submit\ASSCC_201206\ASSCC\PPT\HCI_DC_Stress_Voltage.emf"/>
          <p:cNvPicPr>
            <a:picLocks noChangeAspect="1" noChangeArrowheads="1"/>
          </p:cNvPicPr>
          <p:nvPr/>
        </p:nvPicPr>
        <p:blipFill>
          <a:blip r:embed="rId5"/>
          <a:srcRect/>
          <a:stretch>
            <a:fillRect/>
          </a:stretch>
        </p:blipFill>
        <p:spPr bwMode="auto">
          <a:xfrm>
            <a:off x="6000750" y="3517776"/>
            <a:ext cx="2636838" cy="150495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26" name="TextBox 25"/>
              <p:cNvSpPr txBox="1"/>
              <p:nvPr/>
            </p:nvSpPr>
            <p:spPr>
              <a:xfrm>
                <a:off x="2915816" y="4088528"/>
                <a:ext cx="2287421" cy="672620"/>
              </a:xfrm>
              <a:prstGeom prst="rect">
                <a:avLst/>
              </a:prstGeom>
              <a:solidFill>
                <a:schemeClr val="bg1"/>
              </a:solidFill>
              <a:ln w="50800" cap="sq">
                <a:solidFill>
                  <a:schemeClr val="tx1"/>
                </a:solidFill>
                <a:miter lim="800000"/>
              </a:ln>
            </p:spPr>
            <p:txBody>
              <a:bodyPr wrap="none" rtlCol="0">
                <a:spAutoFit/>
              </a:bodyPr>
              <a:lstStyle/>
              <a:p>
                <a14:m>
                  <m:oMath xmlns:m="http://schemas.openxmlformats.org/officeDocument/2006/math">
                    <m:r>
                      <a:rPr lang="en-US" sz="2400" i="1" smtClean="0">
                        <a:latin typeface="Cambria Math"/>
                        <a:ea typeface="Cambria Math"/>
                      </a:rPr>
                      <m:t>𝝉</m:t>
                    </m:r>
                    <m:r>
                      <a:rPr lang="en-US" sz="2400" b="1" i="1" smtClean="0">
                        <a:latin typeface="Cambria Math"/>
                        <a:ea typeface="Cambria Math"/>
                      </a:rPr>
                      <m:t>=</m:t>
                    </m:r>
                    <m:r>
                      <a:rPr lang="en-US" sz="2400" b="1" i="1" smtClean="0">
                        <a:latin typeface="Cambria Math"/>
                        <a:ea typeface="Cambria Math"/>
                      </a:rPr>
                      <m:t>𝑲</m:t>
                    </m:r>
                    <m:r>
                      <a:rPr lang="en-US" sz="2400" b="1" i="1" smtClean="0">
                        <a:latin typeface="Cambria Math"/>
                        <a:ea typeface="Cambria Math"/>
                      </a:rPr>
                      <m:t>∙</m:t>
                    </m:r>
                    <m:sSup>
                      <m:sSupPr>
                        <m:ctrlPr>
                          <a:rPr lang="en-US" sz="2400" b="1" i="1" smtClean="0">
                            <a:latin typeface="Cambria Math"/>
                            <a:ea typeface="Cambria Math"/>
                          </a:rPr>
                        </m:ctrlPr>
                      </m:sSupPr>
                      <m:e>
                        <m:r>
                          <a:rPr lang="en-US" sz="2400" b="1" i="1" smtClean="0">
                            <a:latin typeface="Cambria Math"/>
                            <a:ea typeface="Cambria Math"/>
                          </a:rPr>
                          <m:t>𝒆</m:t>
                        </m:r>
                      </m:e>
                      <m:sup>
                        <m:box>
                          <m:boxPr>
                            <m:ctrlPr>
                              <a:rPr lang="en-US" sz="2400" b="1" i="1" smtClean="0">
                                <a:latin typeface="Cambria Math"/>
                                <a:ea typeface="Cambria Math"/>
                              </a:rPr>
                            </m:ctrlPr>
                          </m:boxPr>
                          <m:e>
                            <m:f>
                              <m:fPr>
                                <m:ctrlPr>
                                  <a:rPr lang="en-US" sz="2400" b="1" i="1" smtClean="0">
                                    <a:latin typeface="Cambria Math"/>
                                    <a:ea typeface="Cambria Math"/>
                                  </a:rPr>
                                </m:ctrlPr>
                              </m:fPr>
                              <m:num>
                                <m:r>
                                  <a:rPr lang="en-US" sz="2400" b="1" i="1" smtClean="0">
                                    <a:latin typeface="Cambria Math"/>
                                    <a:ea typeface="Cambria Math"/>
                                  </a:rPr>
                                  <m:t>𝒃</m:t>
                                </m:r>
                              </m:num>
                              <m:den>
                                <m:sSub>
                                  <m:sSubPr>
                                    <m:ctrlPr>
                                      <a:rPr lang="en-US" sz="2400" b="1" i="1" smtClean="0">
                                        <a:latin typeface="Cambria Math"/>
                                        <a:ea typeface="Cambria Math"/>
                                      </a:rPr>
                                    </m:ctrlPr>
                                  </m:sSubPr>
                                  <m:e>
                                    <m:r>
                                      <a:rPr lang="en-US" sz="2400" b="1" i="1" smtClean="0">
                                        <a:latin typeface="Cambria Math"/>
                                        <a:ea typeface="Cambria Math"/>
                                      </a:rPr>
                                      <m:t>𝑽</m:t>
                                    </m:r>
                                  </m:e>
                                  <m:sub>
                                    <m:r>
                                      <a:rPr lang="en-US" sz="2400" b="1" i="1" smtClean="0">
                                        <a:latin typeface="Cambria Math"/>
                                        <a:ea typeface="Cambria Math"/>
                                      </a:rPr>
                                      <m:t>𝑫𝑺</m:t>
                                    </m:r>
                                  </m:sub>
                                </m:sSub>
                              </m:den>
                            </m:f>
                          </m:e>
                        </m:box>
                      </m:sup>
                    </m:sSup>
                  </m:oMath>
                </a14:m>
                <a:r>
                  <a:rPr lang="en-US" sz="2400" dirty="0" smtClean="0"/>
                  <a:t>  </a:t>
                </a:r>
                <a:r>
                  <a:rPr lang="en-US" sz="2400" b="1" dirty="0" smtClean="0"/>
                  <a:t>[2]</a:t>
                </a:r>
                <a:endParaRPr lang="en-US" sz="2400" b="1" dirty="0"/>
              </a:p>
            </p:txBody>
          </p:sp>
        </mc:Choice>
        <mc:Fallback xmlns="">
          <p:sp>
            <p:nvSpPr>
              <p:cNvPr id="26" name="TextBox 25"/>
              <p:cNvSpPr txBox="1">
                <a:spLocks noRot="1" noChangeAspect="1" noMove="1" noResize="1" noEditPoints="1" noAdjustHandles="1" noChangeArrowheads="1" noChangeShapeType="1" noTextEdit="1"/>
              </p:cNvSpPr>
              <p:nvPr/>
            </p:nvSpPr>
            <p:spPr>
              <a:xfrm>
                <a:off x="2915816" y="4088528"/>
                <a:ext cx="2287421" cy="672620"/>
              </a:xfrm>
              <a:prstGeom prst="rect">
                <a:avLst/>
              </a:prstGeom>
              <a:blipFill rotWithShape="1">
                <a:blip r:embed="rId6"/>
                <a:stretch>
                  <a:fillRect r="-2344" b="-16102"/>
                </a:stretch>
              </a:blipFill>
              <a:ln w="50800" cap="sq">
                <a:solidFill>
                  <a:schemeClr val="tx1"/>
                </a:solidFill>
                <a:miter lim="800000"/>
              </a:ln>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4"/>
          <p:cNvGraphicFramePr>
            <a:graphicFrameLocks/>
          </p:cNvGraphicFramePr>
          <p:nvPr>
            <p:extLst>
              <p:ext uri="{D42A27DB-BD31-4B8C-83A1-F6EECF244321}">
                <p14:modId xmlns:p14="http://schemas.microsoft.com/office/powerpoint/2010/main" val="2592680535"/>
              </p:ext>
            </p:extLst>
          </p:nvPr>
        </p:nvGraphicFramePr>
        <p:xfrm>
          <a:off x="467544" y="1320800"/>
          <a:ext cx="5404610" cy="4383944"/>
        </p:xfrm>
        <a:graphic>
          <a:graphicData uri="http://schemas.openxmlformats.org/drawingml/2006/chart">
            <c:chart xmlns:c="http://schemas.openxmlformats.org/drawingml/2006/chart" xmlns:r="http://schemas.openxmlformats.org/officeDocument/2006/relationships" r:id="rId3"/>
          </a:graphicData>
        </a:graphic>
      </p:graphicFrame>
      <p:sp>
        <p:nvSpPr>
          <p:cNvPr id="30721" name="Title 1"/>
          <p:cNvSpPr>
            <a:spLocks noGrp="1"/>
          </p:cNvSpPr>
          <p:nvPr>
            <p:ph type="title"/>
          </p:nvPr>
        </p:nvSpPr>
        <p:spPr>
          <a:xfrm>
            <a:off x="303213" y="177800"/>
            <a:ext cx="8083550" cy="661988"/>
          </a:xfrm>
        </p:spPr>
        <p:txBody>
          <a:bodyPr/>
          <a:lstStyle/>
          <a:p>
            <a:pPr algn="l"/>
            <a:r>
              <a:rPr lang="en-US" smtClean="0"/>
              <a:t>65 nm NMOSFET RF Stress Lifetime</a:t>
            </a:r>
            <a:endParaRPr lang="en-GB" smtClean="0"/>
          </a:p>
        </p:txBody>
      </p:sp>
      <p:sp>
        <p:nvSpPr>
          <p:cNvPr id="30722" name="TextBox 7"/>
          <p:cNvSpPr txBox="1">
            <a:spLocks noChangeArrowheads="1"/>
          </p:cNvSpPr>
          <p:nvPr/>
        </p:nvSpPr>
        <p:spPr bwMode="auto">
          <a:xfrm rot="-5400000">
            <a:off x="-485775" y="3059113"/>
            <a:ext cx="1709737" cy="522288"/>
          </a:xfrm>
          <a:prstGeom prst="rect">
            <a:avLst/>
          </a:prstGeom>
          <a:noFill/>
          <a:ln w="9525">
            <a:noFill/>
            <a:miter lim="800000"/>
            <a:headEnd/>
            <a:tailEnd/>
          </a:ln>
        </p:spPr>
        <p:txBody>
          <a:bodyPr wrap="none">
            <a:spAutoFit/>
          </a:bodyPr>
          <a:lstStyle/>
          <a:p>
            <a:pPr algn="ctr"/>
            <a:r>
              <a:rPr lang="en-US" sz="2800" b="1" dirty="0">
                <a:ea typeface="宋体" pitchFamily="2" charset="-122"/>
              </a:rPr>
              <a:t>∆I</a:t>
            </a:r>
            <a:r>
              <a:rPr lang="en-US" sz="2800" b="1" baseline="-25000" dirty="0">
                <a:ea typeface="宋体" pitchFamily="2" charset="-122"/>
              </a:rPr>
              <a:t>DSat</a:t>
            </a:r>
            <a:r>
              <a:rPr lang="en-US" sz="2800" b="1" dirty="0">
                <a:ea typeface="宋体" pitchFamily="2" charset="-122"/>
              </a:rPr>
              <a:t> (%)</a:t>
            </a:r>
          </a:p>
        </p:txBody>
      </p:sp>
      <p:sp>
        <p:nvSpPr>
          <p:cNvPr id="30724" name="TextBox 10"/>
          <p:cNvSpPr txBox="1">
            <a:spLocks noChangeArrowheads="1"/>
          </p:cNvSpPr>
          <p:nvPr/>
        </p:nvSpPr>
        <p:spPr bwMode="auto">
          <a:xfrm>
            <a:off x="1617663" y="1733550"/>
            <a:ext cx="2433637" cy="830263"/>
          </a:xfrm>
          <a:prstGeom prst="rect">
            <a:avLst/>
          </a:prstGeom>
          <a:solidFill>
            <a:schemeClr val="bg1"/>
          </a:solidFill>
          <a:ln w="38100">
            <a:solidFill>
              <a:srgbClr val="000000"/>
            </a:solidFill>
            <a:miter lim="800000"/>
            <a:headEnd/>
            <a:tailEnd/>
          </a:ln>
        </p:spPr>
        <p:txBody>
          <a:bodyPr wrap="none">
            <a:spAutoFit/>
          </a:bodyPr>
          <a:lstStyle/>
          <a:p>
            <a:r>
              <a:rPr lang="en-US" sz="2400" b="1" dirty="0">
                <a:ea typeface="宋体" pitchFamily="2" charset="-122"/>
              </a:rPr>
              <a:t>Freq.=100 MHz,</a:t>
            </a:r>
          </a:p>
          <a:p>
            <a:r>
              <a:rPr lang="en-US" sz="2400" b="1" dirty="0">
                <a:ea typeface="宋体" pitchFamily="2" charset="-122"/>
              </a:rPr>
              <a:t>P</a:t>
            </a:r>
            <a:r>
              <a:rPr lang="en-US" sz="2400" b="1" baseline="-25000" dirty="0">
                <a:ea typeface="宋体" pitchFamily="2" charset="-122"/>
              </a:rPr>
              <a:t>o</a:t>
            </a:r>
            <a:r>
              <a:rPr lang="en-US" sz="2400" b="1" dirty="0">
                <a:ea typeface="宋体" pitchFamily="2" charset="-122"/>
              </a:rPr>
              <a:t>=11 </a:t>
            </a:r>
            <a:r>
              <a:rPr lang="en-US" sz="2400" b="1" dirty="0" err="1">
                <a:ea typeface="宋体" pitchFamily="2" charset="-122"/>
              </a:rPr>
              <a:t>dBm</a:t>
            </a:r>
            <a:endParaRPr lang="en-US" sz="2400" b="1" dirty="0">
              <a:ea typeface="宋体" pitchFamily="2" charset="-122"/>
            </a:endParaRPr>
          </a:p>
        </p:txBody>
      </p:sp>
      <p:grpSp>
        <p:nvGrpSpPr>
          <p:cNvPr id="30725" name="Group 12"/>
          <p:cNvGrpSpPr>
            <a:grpSpLocks/>
          </p:cNvGrpSpPr>
          <p:nvPr/>
        </p:nvGrpSpPr>
        <p:grpSpPr bwMode="auto">
          <a:xfrm>
            <a:off x="827088" y="5229225"/>
            <a:ext cx="4902200" cy="461963"/>
            <a:chOff x="1515938" y="5697252"/>
            <a:chExt cx="6317001" cy="461665"/>
          </a:xfrm>
        </p:grpSpPr>
        <p:sp>
          <p:nvSpPr>
            <p:cNvPr id="30741" name="TextBox 13"/>
            <p:cNvSpPr txBox="1">
              <a:spLocks noChangeArrowheads="1"/>
            </p:cNvSpPr>
            <p:nvPr/>
          </p:nvSpPr>
          <p:spPr bwMode="auto">
            <a:xfrm>
              <a:off x="1515938" y="5697252"/>
              <a:ext cx="1260139" cy="461665"/>
            </a:xfrm>
            <a:prstGeom prst="rect">
              <a:avLst/>
            </a:prstGeom>
            <a:solidFill>
              <a:schemeClr val="bg1"/>
            </a:solidFill>
            <a:ln w="9525">
              <a:noFill/>
              <a:miter lim="800000"/>
              <a:headEnd/>
              <a:tailEnd/>
            </a:ln>
          </p:spPr>
          <p:txBody>
            <a:bodyPr>
              <a:spAutoFit/>
            </a:bodyPr>
            <a:lstStyle/>
            <a:p>
              <a:pPr algn="ctr"/>
              <a:r>
                <a:rPr lang="en-US" sz="2400" b="1"/>
                <a:t>10</a:t>
              </a:r>
              <a:r>
                <a:rPr lang="en-US" sz="2400" b="1" baseline="30000"/>
                <a:t>2</a:t>
              </a:r>
            </a:p>
          </p:txBody>
        </p:sp>
        <p:sp>
          <p:nvSpPr>
            <p:cNvPr id="30742" name="TextBox 14"/>
            <p:cNvSpPr txBox="1">
              <a:spLocks noChangeArrowheads="1"/>
            </p:cNvSpPr>
            <p:nvPr/>
          </p:nvSpPr>
          <p:spPr bwMode="auto">
            <a:xfrm>
              <a:off x="3224967" y="5697252"/>
              <a:ext cx="1260139" cy="461665"/>
            </a:xfrm>
            <a:prstGeom prst="rect">
              <a:avLst/>
            </a:prstGeom>
            <a:solidFill>
              <a:schemeClr val="bg1"/>
            </a:solidFill>
            <a:ln w="9525">
              <a:noFill/>
              <a:miter lim="800000"/>
              <a:headEnd/>
              <a:tailEnd/>
            </a:ln>
          </p:spPr>
          <p:txBody>
            <a:bodyPr>
              <a:spAutoFit/>
            </a:bodyPr>
            <a:lstStyle/>
            <a:p>
              <a:pPr algn="ctr"/>
              <a:r>
                <a:rPr lang="en-US" sz="2400" b="1"/>
                <a:t>10</a:t>
              </a:r>
              <a:r>
                <a:rPr lang="en-US" sz="2400" b="1" baseline="30000"/>
                <a:t>3</a:t>
              </a:r>
            </a:p>
          </p:txBody>
        </p:sp>
        <p:sp>
          <p:nvSpPr>
            <p:cNvPr id="30743" name="TextBox 15"/>
            <p:cNvSpPr txBox="1">
              <a:spLocks noChangeArrowheads="1"/>
            </p:cNvSpPr>
            <p:nvPr/>
          </p:nvSpPr>
          <p:spPr bwMode="auto">
            <a:xfrm>
              <a:off x="4899294" y="5697252"/>
              <a:ext cx="1260139" cy="461665"/>
            </a:xfrm>
            <a:prstGeom prst="rect">
              <a:avLst/>
            </a:prstGeom>
            <a:solidFill>
              <a:schemeClr val="bg1"/>
            </a:solidFill>
            <a:ln w="9525">
              <a:noFill/>
              <a:miter lim="800000"/>
              <a:headEnd/>
              <a:tailEnd/>
            </a:ln>
          </p:spPr>
          <p:txBody>
            <a:bodyPr>
              <a:spAutoFit/>
            </a:bodyPr>
            <a:lstStyle/>
            <a:p>
              <a:pPr algn="ctr"/>
              <a:r>
                <a:rPr lang="en-US" sz="2400" b="1"/>
                <a:t>10</a:t>
              </a:r>
              <a:r>
                <a:rPr lang="en-US" sz="2400" b="1" baseline="30000"/>
                <a:t>4</a:t>
              </a:r>
            </a:p>
          </p:txBody>
        </p:sp>
        <p:sp>
          <p:nvSpPr>
            <p:cNvPr id="30744" name="TextBox 16"/>
            <p:cNvSpPr txBox="1">
              <a:spLocks noChangeArrowheads="1"/>
            </p:cNvSpPr>
            <p:nvPr/>
          </p:nvSpPr>
          <p:spPr bwMode="auto">
            <a:xfrm>
              <a:off x="6572800" y="5697252"/>
              <a:ext cx="1260139" cy="461665"/>
            </a:xfrm>
            <a:prstGeom prst="rect">
              <a:avLst/>
            </a:prstGeom>
            <a:solidFill>
              <a:schemeClr val="bg1"/>
            </a:solidFill>
            <a:ln w="9525">
              <a:noFill/>
              <a:miter lim="800000"/>
              <a:headEnd/>
              <a:tailEnd/>
            </a:ln>
          </p:spPr>
          <p:txBody>
            <a:bodyPr>
              <a:spAutoFit/>
            </a:bodyPr>
            <a:lstStyle/>
            <a:p>
              <a:pPr algn="ctr"/>
              <a:r>
                <a:rPr lang="en-US" sz="2400" b="1"/>
                <a:t>10</a:t>
              </a:r>
              <a:r>
                <a:rPr lang="en-US" sz="2400" b="1" baseline="30000"/>
                <a:t>5</a:t>
              </a:r>
            </a:p>
          </p:txBody>
        </p:sp>
      </p:grpSp>
      <p:sp>
        <p:nvSpPr>
          <p:cNvPr id="30726" name="TextBox 6"/>
          <p:cNvSpPr txBox="1">
            <a:spLocks noChangeArrowheads="1"/>
          </p:cNvSpPr>
          <p:nvPr/>
        </p:nvSpPr>
        <p:spPr bwMode="auto">
          <a:xfrm>
            <a:off x="2519363" y="5589588"/>
            <a:ext cx="1557337" cy="522287"/>
          </a:xfrm>
          <a:prstGeom prst="rect">
            <a:avLst/>
          </a:prstGeom>
          <a:noFill/>
          <a:ln w="9525">
            <a:noFill/>
            <a:miter lim="800000"/>
            <a:headEnd/>
            <a:tailEnd/>
          </a:ln>
        </p:spPr>
        <p:txBody>
          <a:bodyPr wrap="none">
            <a:spAutoFit/>
          </a:bodyPr>
          <a:lstStyle/>
          <a:p>
            <a:pPr algn="ctr"/>
            <a:r>
              <a:rPr lang="en-US" sz="2800" b="1">
                <a:ea typeface="宋体" pitchFamily="2" charset="-122"/>
              </a:rPr>
              <a:t>Time (s)</a:t>
            </a:r>
          </a:p>
        </p:txBody>
      </p:sp>
      <p:sp>
        <p:nvSpPr>
          <p:cNvPr id="19" name="TextBox 18"/>
          <p:cNvSpPr txBox="1">
            <a:spLocks noRot="1" noChangeAspect="1" noMove="1" noResize="1" noEditPoints="1" noAdjustHandles="1" noChangeArrowheads="1" noChangeShapeType="1" noTextEdit="1"/>
          </p:cNvSpPr>
          <p:nvPr/>
        </p:nvSpPr>
        <p:spPr>
          <a:xfrm>
            <a:off x="2411760" y="4443499"/>
            <a:ext cx="2696444" cy="461665"/>
          </a:xfrm>
          <a:prstGeom prst="rect">
            <a:avLst/>
          </a:prstGeom>
          <a:blipFill rotWithShape="1">
            <a:blip r:embed="rId4"/>
            <a:stretch>
              <a:fillRect t="-4878" r="-2232" b="-24390"/>
            </a:stretch>
          </a:blipFill>
          <a:ln w="38100" cap="sq">
            <a:solidFill>
              <a:schemeClr val="tx1"/>
            </a:solidFill>
            <a:miter lim="800000"/>
          </a:ln>
        </p:spPr>
        <p:txBody>
          <a:bodyPr/>
          <a:lstStyle/>
          <a:p>
            <a:pPr algn="ctr">
              <a:defRPr/>
            </a:pPr>
            <a:r>
              <a:rPr lang="en-US">
                <a:noFill/>
                <a:ea typeface="ＭＳ Ｐゴシック" pitchFamily="50" charset="-128"/>
                <a:cs typeface="+mn-cs"/>
              </a:rPr>
              <a:t> </a:t>
            </a:r>
          </a:p>
        </p:txBody>
      </p:sp>
      <p:sp>
        <p:nvSpPr>
          <p:cNvPr id="30728" name="TextBox 8"/>
          <p:cNvSpPr txBox="1">
            <a:spLocks noChangeArrowheads="1"/>
          </p:cNvSpPr>
          <p:nvPr/>
        </p:nvSpPr>
        <p:spPr bwMode="auto">
          <a:xfrm>
            <a:off x="179388" y="6305550"/>
            <a:ext cx="3686175" cy="400050"/>
          </a:xfrm>
          <a:prstGeom prst="rect">
            <a:avLst/>
          </a:prstGeom>
          <a:noFill/>
          <a:ln w="9525">
            <a:noFill/>
            <a:miter lim="800000"/>
            <a:headEnd/>
            <a:tailEnd/>
          </a:ln>
        </p:spPr>
        <p:txBody>
          <a:bodyPr wrap="none">
            <a:spAutoFit/>
          </a:bodyPr>
          <a:lstStyle/>
          <a:p>
            <a:r>
              <a:rPr lang="en-US" sz="2000" b="1">
                <a:ea typeface="宋体" pitchFamily="2" charset="-122"/>
              </a:rPr>
              <a:t>[3] L. Negre et al., JSSC 2012</a:t>
            </a:r>
          </a:p>
        </p:txBody>
      </p:sp>
      <p:sp>
        <p:nvSpPr>
          <p:cNvPr id="30729" name="TextBox 20"/>
          <p:cNvSpPr txBox="1">
            <a:spLocks noChangeArrowheads="1"/>
          </p:cNvSpPr>
          <p:nvPr/>
        </p:nvSpPr>
        <p:spPr bwMode="auto">
          <a:xfrm>
            <a:off x="6283325" y="2576513"/>
            <a:ext cx="628650" cy="461962"/>
          </a:xfrm>
          <a:prstGeom prst="rect">
            <a:avLst/>
          </a:prstGeom>
          <a:noFill/>
          <a:ln w="9525">
            <a:noFill/>
            <a:miter lim="800000"/>
            <a:headEnd/>
            <a:tailEnd/>
          </a:ln>
        </p:spPr>
        <p:txBody>
          <a:bodyPr wrap="none">
            <a:spAutoFit/>
          </a:bodyPr>
          <a:lstStyle/>
          <a:p>
            <a:pPr algn="ctr"/>
            <a:r>
              <a:rPr lang="en-US" sz="2400" b="1"/>
              <a:t>V</a:t>
            </a:r>
            <a:r>
              <a:rPr lang="en-US" sz="2400" b="1" baseline="-25000"/>
              <a:t>gs</a:t>
            </a:r>
          </a:p>
        </p:txBody>
      </p:sp>
      <p:sp>
        <p:nvSpPr>
          <p:cNvPr id="30730" name="TextBox 21"/>
          <p:cNvSpPr txBox="1">
            <a:spLocks noChangeArrowheads="1"/>
          </p:cNvSpPr>
          <p:nvPr/>
        </p:nvSpPr>
        <p:spPr bwMode="auto">
          <a:xfrm>
            <a:off x="7183438" y="1887538"/>
            <a:ext cx="628650" cy="461962"/>
          </a:xfrm>
          <a:prstGeom prst="rect">
            <a:avLst/>
          </a:prstGeom>
          <a:noFill/>
          <a:ln w="9525">
            <a:noFill/>
            <a:miter lim="800000"/>
            <a:headEnd/>
            <a:tailEnd/>
          </a:ln>
        </p:spPr>
        <p:txBody>
          <a:bodyPr wrap="none">
            <a:spAutoFit/>
          </a:bodyPr>
          <a:lstStyle/>
          <a:p>
            <a:pPr algn="ctr"/>
            <a:r>
              <a:rPr lang="en-US" sz="2400" b="1"/>
              <a:t>V</a:t>
            </a:r>
            <a:r>
              <a:rPr lang="en-US" sz="2400" b="1" baseline="-25000"/>
              <a:t>ds</a:t>
            </a:r>
          </a:p>
        </p:txBody>
      </p:sp>
      <p:sp>
        <p:nvSpPr>
          <p:cNvPr id="30731" name="TextBox 22"/>
          <p:cNvSpPr txBox="1">
            <a:spLocks noChangeArrowheads="1"/>
          </p:cNvSpPr>
          <p:nvPr/>
        </p:nvSpPr>
        <p:spPr bwMode="auto">
          <a:xfrm>
            <a:off x="5857875" y="1320800"/>
            <a:ext cx="3000375" cy="522288"/>
          </a:xfrm>
          <a:prstGeom prst="rect">
            <a:avLst/>
          </a:prstGeom>
          <a:noFill/>
          <a:ln w="9525">
            <a:noFill/>
            <a:miter lim="800000"/>
            <a:headEnd/>
            <a:tailEnd/>
          </a:ln>
        </p:spPr>
        <p:txBody>
          <a:bodyPr wrap="none">
            <a:spAutoFit/>
          </a:bodyPr>
          <a:lstStyle/>
          <a:p>
            <a:pPr algn="ctr"/>
            <a:r>
              <a:rPr lang="en-US" sz="2800" b="1"/>
              <a:t>Stress condition</a:t>
            </a:r>
          </a:p>
        </p:txBody>
      </p:sp>
      <p:pic>
        <p:nvPicPr>
          <p:cNvPr id="30732" name="Picture 2" descr="I:\WU_Rui\Paper_submit\ASSCC_201206\ASSCC\PPT\MOSFET.emf"/>
          <p:cNvPicPr>
            <a:picLocks noChangeAspect="1" noChangeArrowheads="1"/>
          </p:cNvPicPr>
          <p:nvPr/>
        </p:nvPicPr>
        <p:blipFill>
          <a:blip r:embed="rId5"/>
          <a:srcRect/>
          <a:stretch>
            <a:fillRect/>
          </a:stretch>
        </p:blipFill>
        <p:spPr bwMode="auto">
          <a:xfrm>
            <a:off x="6946900" y="2381250"/>
            <a:ext cx="646113" cy="819150"/>
          </a:xfrm>
          <a:prstGeom prst="rect">
            <a:avLst/>
          </a:prstGeom>
          <a:noFill/>
          <a:ln w="9525">
            <a:noFill/>
            <a:miter lim="800000"/>
            <a:headEnd/>
            <a:tailEnd/>
          </a:ln>
        </p:spPr>
      </p:pic>
      <p:pic>
        <p:nvPicPr>
          <p:cNvPr id="30733" name="Picture 2" descr="I:\WU_Rui\Paper_submit\ASSCC_201206\ASSCC\PPT\HCI_RF_Stress_Voltage.emf"/>
          <p:cNvPicPr>
            <a:picLocks noChangeAspect="1" noChangeArrowheads="1"/>
          </p:cNvPicPr>
          <p:nvPr/>
        </p:nvPicPr>
        <p:blipFill>
          <a:blip r:embed="rId6"/>
          <a:srcRect/>
          <a:stretch>
            <a:fillRect/>
          </a:stretch>
        </p:blipFill>
        <p:spPr bwMode="auto">
          <a:xfrm>
            <a:off x="6184900" y="3567113"/>
            <a:ext cx="2727325" cy="1973262"/>
          </a:xfrm>
          <a:prstGeom prst="rect">
            <a:avLst/>
          </a:prstGeom>
          <a:noFill/>
          <a:ln w="9525">
            <a:noFill/>
            <a:miter lim="800000"/>
            <a:headEnd/>
            <a:tailEnd/>
          </a:ln>
        </p:spPr>
      </p:pic>
      <p:sp>
        <p:nvSpPr>
          <p:cNvPr id="30734" name="TextBox 24"/>
          <p:cNvSpPr txBox="1">
            <a:spLocks noChangeArrowheads="1"/>
          </p:cNvSpPr>
          <p:nvPr/>
        </p:nvSpPr>
        <p:spPr bwMode="auto">
          <a:xfrm>
            <a:off x="8677275" y="5408613"/>
            <a:ext cx="287338" cy="461962"/>
          </a:xfrm>
          <a:prstGeom prst="rect">
            <a:avLst/>
          </a:prstGeom>
          <a:noFill/>
          <a:ln w="9525">
            <a:noFill/>
            <a:miter lim="800000"/>
            <a:headEnd/>
            <a:tailEnd/>
          </a:ln>
        </p:spPr>
        <p:txBody>
          <a:bodyPr wrap="none">
            <a:spAutoFit/>
          </a:bodyPr>
          <a:lstStyle/>
          <a:p>
            <a:pPr algn="ctr"/>
            <a:r>
              <a:rPr lang="en-US" sz="2400" b="1"/>
              <a:t>t</a:t>
            </a:r>
            <a:endParaRPr lang="en-US" sz="2400" b="1" baseline="-25000"/>
          </a:p>
        </p:txBody>
      </p:sp>
      <p:sp>
        <p:nvSpPr>
          <p:cNvPr id="30735" name="TextBox 8"/>
          <p:cNvSpPr txBox="1">
            <a:spLocks noChangeArrowheads="1"/>
          </p:cNvSpPr>
          <p:nvPr/>
        </p:nvSpPr>
        <p:spPr bwMode="auto">
          <a:xfrm>
            <a:off x="5397500" y="4637088"/>
            <a:ext cx="903288" cy="460375"/>
          </a:xfrm>
          <a:prstGeom prst="rect">
            <a:avLst/>
          </a:prstGeom>
          <a:noFill/>
          <a:ln w="9525">
            <a:noFill/>
            <a:miter lim="800000"/>
            <a:headEnd/>
            <a:tailEnd/>
          </a:ln>
        </p:spPr>
        <p:txBody>
          <a:bodyPr wrap="none">
            <a:spAutoFit/>
          </a:bodyPr>
          <a:lstStyle/>
          <a:p>
            <a:pPr algn="ctr"/>
            <a:r>
              <a:rPr lang="en-US" sz="2400" b="1">
                <a:ea typeface="宋体" pitchFamily="2" charset="-122"/>
              </a:rPr>
              <a:t>0.8 V</a:t>
            </a:r>
          </a:p>
        </p:txBody>
      </p:sp>
      <p:sp>
        <p:nvSpPr>
          <p:cNvPr id="30736" name="TextBox 8"/>
          <p:cNvSpPr txBox="1">
            <a:spLocks noChangeArrowheads="1"/>
          </p:cNvSpPr>
          <p:nvPr/>
        </p:nvSpPr>
        <p:spPr bwMode="auto">
          <a:xfrm>
            <a:off x="5376863" y="4173538"/>
            <a:ext cx="903287" cy="460375"/>
          </a:xfrm>
          <a:prstGeom prst="rect">
            <a:avLst/>
          </a:prstGeom>
          <a:noFill/>
          <a:ln w="9525">
            <a:noFill/>
            <a:miter lim="800000"/>
            <a:headEnd/>
            <a:tailEnd/>
          </a:ln>
        </p:spPr>
        <p:txBody>
          <a:bodyPr wrap="none">
            <a:spAutoFit/>
          </a:bodyPr>
          <a:lstStyle/>
          <a:p>
            <a:pPr algn="ctr"/>
            <a:r>
              <a:rPr lang="en-US" sz="2400" b="1">
                <a:ea typeface="宋体" pitchFamily="2" charset="-122"/>
              </a:rPr>
              <a:t>1.2 V</a:t>
            </a:r>
          </a:p>
        </p:txBody>
      </p:sp>
      <p:sp>
        <p:nvSpPr>
          <p:cNvPr id="30737" name="TextBox 27"/>
          <p:cNvSpPr txBox="1">
            <a:spLocks noChangeArrowheads="1"/>
          </p:cNvSpPr>
          <p:nvPr/>
        </p:nvSpPr>
        <p:spPr bwMode="auto">
          <a:xfrm>
            <a:off x="6967538" y="3363913"/>
            <a:ext cx="628650" cy="460375"/>
          </a:xfrm>
          <a:prstGeom prst="rect">
            <a:avLst/>
          </a:prstGeom>
          <a:noFill/>
          <a:ln w="9525">
            <a:noFill/>
            <a:miter lim="800000"/>
            <a:headEnd/>
            <a:tailEnd/>
          </a:ln>
        </p:spPr>
        <p:txBody>
          <a:bodyPr wrap="none">
            <a:spAutoFit/>
          </a:bodyPr>
          <a:lstStyle/>
          <a:p>
            <a:pPr algn="ctr"/>
            <a:r>
              <a:rPr lang="en-US" sz="2400" b="1"/>
              <a:t>V</a:t>
            </a:r>
            <a:r>
              <a:rPr lang="en-US" sz="2400" b="1" baseline="-25000"/>
              <a:t>ds</a:t>
            </a:r>
          </a:p>
        </p:txBody>
      </p:sp>
      <p:cxnSp>
        <p:nvCxnSpPr>
          <p:cNvPr id="30738" name="Straight Arrow Connector 2"/>
          <p:cNvCxnSpPr>
            <a:cxnSpLocks noChangeShapeType="1"/>
          </p:cNvCxnSpPr>
          <p:nvPr/>
        </p:nvCxnSpPr>
        <p:spPr bwMode="auto">
          <a:xfrm flipH="1">
            <a:off x="6840538" y="3781425"/>
            <a:ext cx="304800" cy="306388"/>
          </a:xfrm>
          <a:prstGeom prst="straightConnector1">
            <a:avLst/>
          </a:prstGeom>
          <a:noFill/>
          <a:ln w="31750" algn="ctr">
            <a:solidFill>
              <a:schemeClr val="tx1"/>
            </a:solidFill>
            <a:round/>
            <a:headEnd/>
            <a:tailEnd type="stealth" w="lg" len="lg"/>
          </a:ln>
        </p:spPr>
      </p:cxnSp>
      <p:cxnSp>
        <p:nvCxnSpPr>
          <p:cNvPr id="30739" name="Straight Arrow Connector 28"/>
          <p:cNvCxnSpPr>
            <a:cxnSpLocks noChangeShapeType="1"/>
          </p:cNvCxnSpPr>
          <p:nvPr/>
        </p:nvCxnSpPr>
        <p:spPr bwMode="auto">
          <a:xfrm>
            <a:off x="8424863" y="4087813"/>
            <a:ext cx="142875" cy="371475"/>
          </a:xfrm>
          <a:prstGeom prst="straightConnector1">
            <a:avLst/>
          </a:prstGeom>
          <a:noFill/>
          <a:ln w="31750" algn="ctr">
            <a:solidFill>
              <a:schemeClr val="tx1"/>
            </a:solidFill>
            <a:round/>
            <a:headEnd/>
            <a:tailEnd type="stealth" w="lg" len="lg"/>
          </a:ln>
        </p:spPr>
      </p:cxnSp>
      <p:sp>
        <p:nvSpPr>
          <p:cNvPr id="30740" name="TextBox 29"/>
          <p:cNvSpPr txBox="1">
            <a:spLocks noChangeArrowheads="1"/>
          </p:cNvSpPr>
          <p:nvPr/>
        </p:nvSpPr>
        <p:spPr bwMode="auto">
          <a:xfrm>
            <a:off x="8181975" y="3608388"/>
            <a:ext cx="628650" cy="461962"/>
          </a:xfrm>
          <a:prstGeom prst="rect">
            <a:avLst/>
          </a:prstGeom>
          <a:noFill/>
          <a:ln w="9525">
            <a:noFill/>
            <a:miter lim="800000"/>
            <a:headEnd/>
            <a:tailEnd/>
          </a:ln>
        </p:spPr>
        <p:txBody>
          <a:bodyPr wrap="none">
            <a:spAutoFit/>
          </a:bodyPr>
          <a:lstStyle/>
          <a:p>
            <a:pPr algn="ctr"/>
            <a:r>
              <a:rPr lang="en-US" sz="2400" b="1"/>
              <a:t>V</a:t>
            </a:r>
            <a:r>
              <a:rPr lang="en-US" sz="2400" b="1" baseline="-25000"/>
              <a:t>gs</a:t>
            </a:r>
          </a:p>
        </p:txBody>
      </p:sp>
    </p:spTree>
    <p:extLst>
      <p:ext uri="{BB962C8B-B14F-4D97-AF65-F5344CB8AC3E}">
        <p14:creationId xmlns:p14="http://schemas.microsoft.com/office/powerpoint/2010/main" val="3110294579"/>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none" lIns="90000" tIns="46800" rIns="90000" bIns="46800" numCol="1" anchor="t" anchorCtr="0" compatLnSpc="1">
        <a:prstTxWarp prst="textNoShape">
          <a:avLst/>
        </a:prstTxWarp>
        <a:spAutoFit/>
      </a:bodyPr>
      <a:lstStyle>
        <a:defPPr marL="269875" marR="0" indent="-269875" algn="l"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none" lIns="90000" tIns="46800" rIns="90000" bIns="46800" numCol="1" anchor="t" anchorCtr="0" compatLnSpc="1">
        <a:prstTxWarp prst="textNoShape">
          <a:avLst/>
        </a:prstTxWarp>
        <a:spAutoFit/>
      </a:bodyPr>
      <a:lstStyle>
        <a:defPPr marL="269875" marR="0" indent="-269875" algn="l"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1_標準デザイン">
    <a:majorFont>
      <a:latin typeface="Arial"/>
      <a:ea typeface="ＭＳ 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1_標準デザイン">
    <a:majorFont>
      <a:latin typeface="Arial"/>
      <a:ea typeface="ＭＳ 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1_標準デザイン">
    <a:majorFont>
      <a:latin typeface="Arial"/>
      <a:ea typeface="ＭＳ 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1_標準デザイン">
    <a:majorFont>
      <a:latin typeface="Arial"/>
      <a:ea typeface="ＭＳ 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100869</TotalTime>
  <Words>1479</Words>
  <Application>Microsoft Office PowerPoint</Application>
  <PresentationFormat>On-screen Show (4:3)</PresentationFormat>
  <Paragraphs>329</Paragraphs>
  <Slides>28</Slides>
  <Notes>27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標準デザイン</vt:lpstr>
      <vt:lpstr>A 0.7 V-to-1.0 V 10.1 dBm-to-13.2 dBm 60-GHz Power Amplifier Using Digitally-Assisted LDO Considering HCI Issues</vt:lpstr>
      <vt:lpstr>Outline</vt:lpstr>
      <vt:lpstr>Background</vt:lpstr>
      <vt:lpstr>HCI Issues are Emerging at 60 GHz</vt:lpstr>
      <vt:lpstr>Hot-Carrier-Induced (HCI) Effects</vt:lpstr>
      <vt:lpstr>Tr. Lifetime Measurement Setup</vt:lpstr>
      <vt:lpstr>Tr. Lifetime Measurement Procedure</vt:lpstr>
      <vt:lpstr>65 nm NMOSFET DC Stress Lifetime</vt:lpstr>
      <vt:lpstr>65 nm NMOSFET RF Stress Lifetime</vt:lpstr>
      <vt:lpstr>Conventional Solutions</vt:lpstr>
      <vt:lpstr>Time-Division Duplex (TDD) Operation</vt:lpstr>
      <vt:lpstr>The Proposed Power Amplifier</vt:lpstr>
      <vt:lpstr>Transient Operation of the LDO(1/3)</vt:lpstr>
      <vt:lpstr>Transient Operation of the LDO(1/3)</vt:lpstr>
      <vt:lpstr>Transient Operation of the LDO(2/3)</vt:lpstr>
      <vt:lpstr>Transient Operation of the LDO(2/3)</vt:lpstr>
      <vt:lpstr>Transient Operation of the LDO(3/3)</vt:lpstr>
      <vt:lpstr>Transient Operation of the LDO(3/3)</vt:lpstr>
      <vt:lpstr>Differential PA Topology</vt:lpstr>
      <vt:lpstr>Die Micro-photograph</vt:lpstr>
      <vt:lpstr>Measured Small-Signal S-parameter</vt:lpstr>
      <vt:lpstr>PA Performance vs VPA @60 GHz</vt:lpstr>
      <vt:lpstr>Measured Lifetime of the PA </vt:lpstr>
      <vt:lpstr>Measured Output Spectrum</vt:lpstr>
      <vt:lpstr>Measured EVM for QPSK Modualtion</vt:lpstr>
      <vt:lpstr>60 GHz CMOS PA Performance Comparison </vt:lpstr>
      <vt:lpstr>Conclusions</vt:lpstr>
      <vt:lpstr>PowerPoint Presentation</vt:lpstr>
    </vt:vector>
  </TitlesOfParts>
  <Manager>Matsuzawa &amp; Okada Lab</Manager>
  <Company>Tokyo Institute of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Tokyo Tech Template</dc:title>
  <dc:creator>Kenichi Okada</dc:creator>
  <cp:lastModifiedBy>Wu Rui</cp:lastModifiedBy>
  <cp:revision>3353</cp:revision>
  <dcterms:created xsi:type="dcterms:W3CDTF">2007-08-31T11:03:07Z</dcterms:created>
  <dcterms:modified xsi:type="dcterms:W3CDTF">2013-01-11T07:30:05Z</dcterms:modified>
</cp:coreProperties>
</file>